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58" r:id="rId1"/>
  </p:sldMasterIdLst>
  <p:notesMasterIdLst>
    <p:notesMasterId r:id="rId22"/>
  </p:notesMasterIdLst>
  <p:sldIdLst>
    <p:sldId id="256" r:id="rId2"/>
    <p:sldId id="275" r:id="rId3"/>
    <p:sldId id="257" r:id="rId4"/>
    <p:sldId id="258" r:id="rId5"/>
    <p:sldId id="259" r:id="rId6"/>
    <p:sldId id="261" r:id="rId7"/>
    <p:sldId id="264" r:id="rId8"/>
    <p:sldId id="262" r:id="rId9"/>
    <p:sldId id="260" r:id="rId10"/>
    <p:sldId id="265" r:id="rId11"/>
    <p:sldId id="266" r:id="rId12"/>
    <p:sldId id="267" r:id="rId13"/>
    <p:sldId id="268" r:id="rId14"/>
    <p:sldId id="269" r:id="rId15"/>
    <p:sldId id="270" r:id="rId16"/>
    <p:sldId id="271" r:id="rId17"/>
    <p:sldId id="272" r:id="rId18"/>
    <p:sldId id="263" r:id="rId19"/>
    <p:sldId id="276"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Microsoft Office" initials="UMO" lastIdx="1" clrIdx="0">
    <p:extLst>
      <p:ext uri="{19B8F6BF-5375-455C-9EA6-DF929625EA0E}">
        <p15:presenceInfo xmlns:p15="http://schemas.microsoft.com/office/powerpoint/2012/main" userId="Utilisateur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89"/>
    <p:restoredTop sz="97554"/>
  </p:normalViewPr>
  <p:slideViewPr>
    <p:cSldViewPr snapToGrid="0" snapToObjects="1">
      <p:cViewPr varScale="1">
        <p:scale>
          <a:sx n="166" d="100"/>
          <a:sy n="166" d="100"/>
        </p:scale>
        <p:origin x="224" y="752"/>
      </p:cViewPr>
      <p:guideLst>
        <p:guide orient="horz" pos="2160"/>
        <p:guide pos="3840"/>
      </p:guideLst>
    </p:cSldViewPr>
  </p:slideViewPr>
  <p:outlineViewPr>
    <p:cViewPr>
      <p:scale>
        <a:sx n="33" d="100"/>
        <a:sy n="33" d="100"/>
      </p:scale>
      <p:origin x="0" y="-88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44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5CEC9-8EA0-4ADF-A37C-4CD06FFD583A}"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066B69D7-DD73-4FF9-8791-EC086CB7C1F3}">
      <dgm:prSet/>
      <dgm:spPr/>
      <dgm:t>
        <a:bodyPr/>
        <a:lstStyle/>
        <a:p>
          <a:r>
            <a:rPr lang="fr-FR" dirty="0"/>
            <a:t>1. Qu’est-ce que le </a:t>
          </a:r>
          <a:r>
            <a:rPr lang="fr-FR" dirty="0" err="1"/>
            <a:t>Bti</a:t>
          </a:r>
          <a:r>
            <a:rPr lang="fr-FR" dirty="0"/>
            <a:t>?</a:t>
          </a:r>
          <a:endParaRPr lang="en-US" dirty="0"/>
        </a:p>
      </dgm:t>
    </dgm:pt>
    <dgm:pt modelId="{9C0431E4-77CE-4971-BC5C-95B477E08AD0}" type="parTrans" cxnId="{20DCEA1D-90EA-487A-8B0C-99F9B195779A}">
      <dgm:prSet/>
      <dgm:spPr/>
      <dgm:t>
        <a:bodyPr/>
        <a:lstStyle/>
        <a:p>
          <a:endParaRPr lang="en-US"/>
        </a:p>
      </dgm:t>
    </dgm:pt>
    <dgm:pt modelId="{4BE9621C-D2B1-4E66-A762-03BFAD5D1B91}" type="sibTrans" cxnId="{20DCEA1D-90EA-487A-8B0C-99F9B195779A}">
      <dgm:prSet/>
      <dgm:spPr/>
      <dgm:t>
        <a:bodyPr/>
        <a:lstStyle/>
        <a:p>
          <a:endParaRPr lang="en-US"/>
        </a:p>
      </dgm:t>
    </dgm:pt>
    <dgm:pt modelId="{02FCF40D-CB2F-41D5-BC54-32304CD29383}">
      <dgm:prSet/>
      <dgm:spPr/>
      <dgm:t>
        <a:bodyPr/>
        <a:lstStyle/>
        <a:p>
          <a:r>
            <a:rPr lang="fr-FR" dirty="0"/>
            <a:t>2. Comment agit-il?</a:t>
          </a:r>
          <a:endParaRPr lang="en-US" dirty="0"/>
        </a:p>
      </dgm:t>
    </dgm:pt>
    <dgm:pt modelId="{21D8E54B-5AB0-4F25-AC8A-8876BB8F426B}" type="parTrans" cxnId="{E74CF762-5280-4975-85BD-5BFF919C2689}">
      <dgm:prSet/>
      <dgm:spPr/>
      <dgm:t>
        <a:bodyPr/>
        <a:lstStyle/>
        <a:p>
          <a:endParaRPr lang="en-US"/>
        </a:p>
      </dgm:t>
    </dgm:pt>
    <dgm:pt modelId="{CBB78FF6-8B85-4F48-908C-D3D019248932}" type="sibTrans" cxnId="{E74CF762-5280-4975-85BD-5BFF919C2689}">
      <dgm:prSet/>
      <dgm:spPr/>
      <dgm:t>
        <a:bodyPr/>
        <a:lstStyle/>
        <a:p>
          <a:endParaRPr lang="en-US"/>
        </a:p>
      </dgm:t>
    </dgm:pt>
    <dgm:pt modelId="{66FB4FB9-A07C-41B2-931A-B010825C7289}">
      <dgm:prSet/>
      <dgm:spPr/>
      <dgm:t>
        <a:bodyPr/>
        <a:lstStyle/>
        <a:p>
          <a:r>
            <a:rPr lang="fr-FR"/>
            <a:t>3. Sa composition</a:t>
          </a:r>
          <a:endParaRPr lang="en-US"/>
        </a:p>
      </dgm:t>
    </dgm:pt>
    <dgm:pt modelId="{D2B2DC52-E7EA-48F2-811C-1A4738679A7A}" type="parTrans" cxnId="{BD440DF2-2811-43DF-97C7-8018455982D8}">
      <dgm:prSet/>
      <dgm:spPr/>
      <dgm:t>
        <a:bodyPr/>
        <a:lstStyle/>
        <a:p>
          <a:endParaRPr lang="en-US"/>
        </a:p>
      </dgm:t>
    </dgm:pt>
    <dgm:pt modelId="{C896FBB7-EE7B-4CC7-BAB8-58777EEE1991}" type="sibTrans" cxnId="{BD440DF2-2811-43DF-97C7-8018455982D8}">
      <dgm:prSet/>
      <dgm:spPr/>
      <dgm:t>
        <a:bodyPr/>
        <a:lstStyle/>
        <a:p>
          <a:endParaRPr lang="en-US"/>
        </a:p>
      </dgm:t>
    </dgm:pt>
    <dgm:pt modelId="{776AB118-CA8A-4D2F-A076-D23C57D40F2B}">
      <dgm:prSet/>
      <dgm:spPr/>
      <dgm:t>
        <a:bodyPr/>
        <a:lstStyle/>
        <a:p>
          <a:r>
            <a:rPr lang="en-US" dirty="0"/>
            <a:t>4. Impacts </a:t>
          </a:r>
          <a:r>
            <a:rPr lang="en-US" dirty="0" err="1"/>
            <a:t>environnementaux</a:t>
          </a:r>
          <a:endParaRPr lang="en-US" dirty="0"/>
        </a:p>
      </dgm:t>
    </dgm:pt>
    <dgm:pt modelId="{739B8DEB-FD9D-469D-A74D-1301BD105F99}" type="parTrans" cxnId="{F6D8482F-5604-4FAB-A4AD-6769E965BDF6}">
      <dgm:prSet/>
      <dgm:spPr/>
      <dgm:t>
        <a:bodyPr/>
        <a:lstStyle/>
        <a:p>
          <a:endParaRPr lang="en-US"/>
        </a:p>
      </dgm:t>
    </dgm:pt>
    <dgm:pt modelId="{3DF4C2BE-9972-41C3-A7A0-AFBED08E25AC}" type="sibTrans" cxnId="{F6D8482F-5604-4FAB-A4AD-6769E965BDF6}">
      <dgm:prSet/>
      <dgm:spPr/>
      <dgm:t>
        <a:bodyPr/>
        <a:lstStyle/>
        <a:p>
          <a:endParaRPr lang="en-US"/>
        </a:p>
      </dgm:t>
    </dgm:pt>
    <dgm:pt modelId="{DFD1084E-DCF0-4520-8A5D-8F24FE7BB18C}">
      <dgm:prSet/>
      <dgm:spPr/>
      <dgm:t>
        <a:bodyPr/>
        <a:lstStyle/>
        <a:p>
          <a:r>
            <a:rPr lang="fr-FR" dirty="0"/>
            <a:t>5. Le </a:t>
          </a:r>
          <a:r>
            <a:rPr lang="fr-FR" dirty="0" err="1"/>
            <a:t>Bti</a:t>
          </a:r>
          <a:r>
            <a:rPr lang="fr-FR" dirty="0"/>
            <a:t>, sélectif?</a:t>
          </a:r>
          <a:endParaRPr lang="en-US" dirty="0"/>
        </a:p>
      </dgm:t>
    </dgm:pt>
    <dgm:pt modelId="{1DFFFF29-1777-468C-A24D-E1A759552053}" type="parTrans" cxnId="{E5E07800-E912-4E54-9253-D20B783E04E3}">
      <dgm:prSet/>
      <dgm:spPr/>
      <dgm:t>
        <a:bodyPr/>
        <a:lstStyle/>
        <a:p>
          <a:endParaRPr lang="en-US"/>
        </a:p>
      </dgm:t>
    </dgm:pt>
    <dgm:pt modelId="{F6E8EDEA-35F3-4D00-8E61-D2C4F9A5380A}" type="sibTrans" cxnId="{E5E07800-E912-4E54-9253-D20B783E04E3}">
      <dgm:prSet/>
      <dgm:spPr/>
      <dgm:t>
        <a:bodyPr/>
        <a:lstStyle/>
        <a:p>
          <a:endParaRPr lang="en-US"/>
        </a:p>
      </dgm:t>
    </dgm:pt>
    <dgm:pt modelId="{1BB88FD4-961C-4A82-8E75-BD28C052A211}">
      <dgm:prSet/>
      <dgm:spPr/>
      <dgm:t>
        <a:bodyPr/>
        <a:lstStyle/>
        <a:p>
          <a:r>
            <a:rPr lang="fr-FR"/>
            <a:t>6. Pourquoi traite-t-on au Bti?</a:t>
          </a:r>
          <a:endParaRPr lang="en-US"/>
        </a:p>
      </dgm:t>
    </dgm:pt>
    <dgm:pt modelId="{1A49D72C-C7DE-4CB9-B352-02DD64F0341F}" type="parTrans" cxnId="{51E10390-994D-42A8-84ED-AEFAB5BED841}">
      <dgm:prSet/>
      <dgm:spPr/>
      <dgm:t>
        <a:bodyPr/>
        <a:lstStyle/>
        <a:p>
          <a:endParaRPr lang="en-US"/>
        </a:p>
      </dgm:t>
    </dgm:pt>
    <dgm:pt modelId="{A99957DC-925E-4554-BCB5-657C609F8085}" type="sibTrans" cxnId="{51E10390-994D-42A8-84ED-AEFAB5BED841}">
      <dgm:prSet/>
      <dgm:spPr/>
      <dgm:t>
        <a:bodyPr/>
        <a:lstStyle/>
        <a:p>
          <a:endParaRPr lang="en-US"/>
        </a:p>
      </dgm:t>
    </dgm:pt>
    <dgm:pt modelId="{7FC26CFE-7F97-4DA5-AA28-636EEBC277ED}">
      <dgm:prSet/>
      <dgm:spPr/>
      <dgm:t>
        <a:bodyPr/>
        <a:lstStyle/>
        <a:p>
          <a:r>
            <a:rPr lang="fr-FR" dirty="0"/>
            <a:t>7. Où traite-t-on au </a:t>
          </a:r>
          <a:r>
            <a:rPr lang="fr-FR" dirty="0" err="1"/>
            <a:t>Bti</a:t>
          </a:r>
          <a:r>
            <a:rPr lang="fr-FR" dirty="0"/>
            <a:t> au Québec?</a:t>
          </a:r>
          <a:endParaRPr lang="en-US" dirty="0"/>
        </a:p>
      </dgm:t>
    </dgm:pt>
    <dgm:pt modelId="{62CB7739-64D7-49BB-B95B-279AD20FE13E}" type="parTrans" cxnId="{88CA1C45-22A5-4274-A502-6C724F885485}">
      <dgm:prSet/>
      <dgm:spPr/>
      <dgm:t>
        <a:bodyPr/>
        <a:lstStyle/>
        <a:p>
          <a:endParaRPr lang="en-US"/>
        </a:p>
      </dgm:t>
    </dgm:pt>
    <dgm:pt modelId="{7591E61D-7AEC-4B17-B24C-78BBEAA6BF83}" type="sibTrans" cxnId="{88CA1C45-22A5-4274-A502-6C724F885485}">
      <dgm:prSet/>
      <dgm:spPr/>
      <dgm:t>
        <a:bodyPr/>
        <a:lstStyle/>
        <a:p>
          <a:endParaRPr lang="en-US"/>
        </a:p>
      </dgm:t>
    </dgm:pt>
    <dgm:pt modelId="{899FACFC-D176-43EE-B826-75AE53B1E5CB}">
      <dgm:prSet/>
      <dgm:spPr/>
      <dgm:t>
        <a:bodyPr/>
        <a:lstStyle/>
        <a:p>
          <a:r>
            <a:rPr lang="fr-FR" dirty="0"/>
            <a:t>10. Les coûts du </a:t>
          </a:r>
          <a:r>
            <a:rPr lang="fr-FR" dirty="0" err="1"/>
            <a:t>Bti</a:t>
          </a:r>
          <a:endParaRPr lang="en-US" dirty="0"/>
        </a:p>
      </dgm:t>
    </dgm:pt>
    <dgm:pt modelId="{0452687B-260D-4F36-8F52-D3AC4C61F87B}" type="parTrans" cxnId="{A92D948D-F65C-4E56-8524-FBD6AB6D84BB}">
      <dgm:prSet/>
      <dgm:spPr/>
      <dgm:t>
        <a:bodyPr/>
        <a:lstStyle/>
        <a:p>
          <a:endParaRPr lang="en-US"/>
        </a:p>
      </dgm:t>
    </dgm:pt>
    <dgm:pt modelId="{DD0E7132-7055-4AAD-839C-125BDFD84AC2}" type="sibTrans" cxnId="{A92D948D-F65C-4E56-8524-FBD6AB6D84BB}">
      <dgm:prSet/>
      <dgm:spPr/>
      <dgm:t>
        <a:bodyPr/>
        <a:lstStyle/>
        <a:p>
          <a:endParaRPr lang="en-US"/>
        </a:p>
      </dgm:t>
    </dgm:pt>
    <dgm:pt modelId="{3751DEB2-4C8D-4E5F-B132-B3DF9EE4BD51}">
      <dgm:prSet/>
      <dgm:spPr/>
      <dgm:t>
        <a:bodyPr/>
        <a:lstStyle/>
        <a:p>
          <a:r>
            <a:rPr lang="fr-FR" dirty="0"/>
            <a:t>11. Cadre réglementaire</a:t>
          </a:r>
          <a:endParaRPr lang="en-US" dirty="0"/>
        </a:p>
      </dgm:t>
    </dgm:pt>
    <dgm:pt modelId="{5306780F-EDB6-4018-83E6-777C704A0841}" type="parTrans" cxnId="{72236A1B-2313-4F56-A267-5B996A97438C}">
      <dgm:prSet/>
      <dgm:spPr/>
      <dgm:t>
        <a:bodyPr/>
        <a:lstStyle/>
        <a:p>
          <a:endParaRPr lang="en-US"/>
        </a:p>
      </dgm:t>
    </dgm:pt>
    <dgm:pt modelId="{C076DF67-8C7B-4593-BCDE-871208648F6E}" type="sibTrans" cxnId="{72236A1B-2313-4F56-A267-5B996A97438C}">
      <dgm:prSet/>
      <dgm:spPr/>
      <dgm:t>
        <a:bodyPr/>
        <a:lstStyle/>
        <a:p>
          <a:endParaRPr lang="en-US"/>
        </a:p>
      </dgm:t>
    </dgm:pt>
    <dgm:pt modelId="{C93F0651-42F4-4527-9D66-30D125CD60DA}">
      <dgm:prSet/>
      <dgm:spPr/>
      <dgm:t>
        <a:bodyPr/>
        <a:lstStyle/>
        <a:p>
          <a:r>
            <a:rPr lang="fr-FR" dirty="0"/>
            <a:t>12. Solutions de rechange</a:t>
          </a:r>
          <a:endParaRPr lang="en-US" dirty="0"/>
        </a:p>
      </dgm:t>
    </dgm:pt>
    <dgm:pt modelId="{BA222B78-173E-4175-A258-8520492DF6A0}" type="parTrans" cxnId="{7FCED782-01CE-4F13-AF90-B404A527F2A9}">
      <dgm:prSet/>
      <dgm:spPr/>
      <dgm:t>
        <a:bodyPr/>
        <a:lstStyle/>
        <a:p>
          <a:endParaRPr lang="en-US"/>
        </a:p>
      </dgm:t>
    </dgm:pt>
    <dgm:pt modelId="{424EF2E1-C726-44AB-BB19-B1D101DDE4B5}" type="sibTrans" cxnId="{7FCED782-01CE-4F13-AF90-B404A527F2A9}">
      <dgm:prSet/>
      <dgm:spPr/>
      <dgm:t>
        <a:bodyPr/>
        <a:lstStyle/>
        <a:p>
          <a:endParaRPr lang="en-US"/>
        </a:p>
      </dgm:t>
    </dgm:pt>
    <dgm:pt modelId="{EBADF7EB-AF47-4CCA-8677-809D1958FD45}">
      <dgm:prSet/>
      <dgm:spPr/>
      <dgm:t>
        <a:bodyPr/>
        <a:lstStyle/>
        <a:p>
          <a:r>
            <a:rPr lang="fr-FR" dirty="0"/>
            <a:t>13. Synthèse et principe de précaution</a:t>
          </a:r>
          <a:endParaRPr lang="en-US" dirty="0"/>
        </a:p>
      </dgm:t>
    </dgm:pt>
    <dgm:pt modelId="{AF469EC4-6094-4B15-8F1F-0C9980A5878D}" type="parTrans" cxnId="{A0A3FF07-5C5B-4E36-AAAA-3F36605BDCF7}">
      <dgm:prSet/>
      <dgm:spPr/>
      <dgm:t>
        <a:bodyPr/>
        <a:lstStyle/>
        <a:p>
          <a:endParaRPr lang="en-US"/>
        </a:p>
      </dgm:t>
    </dgm:pt>
    <dgm:pt modelId="{CA34C30A-9967-4ACF-B6A4-D9AF03AB0228}" type="sibTrans" cxnId="{A0A3FF07-5C5B-4E36-AAAA-3F36605BDCF7}">
      <dgm:prSet/>
      <dgm:spPr/>
      <dgm:t>
        <a:bodyPr/>
        <a:lstStyle/>
        <a:p>
          <a:endParaRPr lang="en-US"/>
        </a:p>
      </dgm:t>
    </dgm:pt>
    <dgm:pt modelId="{36601331-9EEC-47E3-948F-0CF3BF907393}">
      <dgm:prSet/>
      <dgm:spPr/>
      <dgm:t>
        <a:bodyPr/>
        <a:lstStyle/>
        <a:p>
          <a:r>
            <a:rPr lang="fr-FR" dirty="0"/>
            <a:t>14-15 Références et hyperliens</a:t>
          </a:r>
          <a:endParaRPr lang="en-US" dirty="0"/>
        </a:p>
      </dgm:t>
    </dgm:pt>
    <dgm:pt modelId="{219A334F-8EB2-45DB-8598-75DB1FDD20C0}" type="parTrans" cxnId="{30EB8CD9-F46E-47A9-BD26-4E8486A40958}">
      <dgm:prSet/>
      <dgm:spPr/>
      <dgm:t>
        <a:bodyPr/>
        <a:lstStyle/>
        <a:p>
          <a:endParaRPr lang="en-US"/>
        </a:p>
      </dgm:t>
    </dgm:pt>
    <dgm:pt modelId="{802F9752-B0C7-433F-9FDF-3C1BE4D79670}" type="sibTrans" cxnId="{30EB8CD9-F46E-47A9-BD26-4E8486A40958}">
      <dgm:prSet/>
      <dgm:spPr/>
      <dgm:t>
        <a:bodyPr/>
        <a:lstStyle/>
        <a:p>
          <a:endParaRPr lang="en-US"/>
        </a:p>
      </dgm:t>
    </dgm:pt>
    <dgm:pt modelId="{0CF9A3AA-C0F9-41A6-9DF0-2D98A314A9B8}">
      <dgm:prSet/>
      <dgm:spPr/>
      <dgm:t>
        <a:bodyPr/>
        <a:lstStyle/>
        <a:p>
          <a:r>
            <a:rPr lang="fr-FR" dirty="0"/>
            <a:t>16. Questions?</a:t>
          </a:r>
          <a:endParaRPr lang="en-US" dirty="0"/>
        </a:p>
      </dgm:t>
    </dgm:pt>
    <dgm:pt modelId="{81F2AA0F-6B42-4B0C-B6CD-9E0256BC9D23}" type="parTrans" cxnId="{1DF016D1-20EB-4E36-96DA-BB5473D244C1}">
      <dgm:prSet/>
      <dgm:spPr/>
      <dgm:t>
        <a:bodyPr/>
        <a:lstStyle/>
        <a:p>
          <a:endParaRPr lang="en-US"/>
        </a:p>
      </dgm:t>
    </dgm:pt>
    <dgm:pt modelId="{69B35001-28EF-43EA-B02F-FBAC0EE2A3B4}" type="sibTrans" cxnId="{1DF016D1-20EB-4E36-96DA-BB5473D244C1}">
      <dgm:prSet/>
      <dgm:spPr/>
      <dgm:t>
        <a:bodyPr/>
        <a:lstStyle/>
        <a:p>
          <a:endParaRPr lang="en-US"/>
        </a:p>
      </dgm:t>
    </dgm:pt>
    <dgm:pt modelId="{CB221CAE-506C-4A46-AC66-D76DCF19B5E3}">
      <dgm:prSet/>
      <dgm:spPr/>
      <dgm:t>
        <a:bodyPr/>
        <a:lstStyle/>
        <a:p>
          <a:r>
            <a:rPr lang="en-US" dirty="0"/>
            <a:t>8. </a:t>
          </a:r>
          <a:r>
            <a:rPr lang="en-US" dirty="0" err="1"/>
            <a:t>Où</a:t>
          </a:r>
          <a:r>
            <a:rPr lang="en-US" dirty="0"/>
            <a:t> </a:t>
          </a:r>
          <a:r>
            <a:rPr lang="en-US" dirty="0" err="1"/>
            <a:t>traite</a:t>
          </a:r>
          <a:r>
            <a:rPr lang="en-US" dirty="0"/>
            <a:t>-t-on </a:t>
          </a:r>
          <a:r>
            <a:rPr lang="en-US" dirty="0" err="1"/>
            <a:t>à</a:t>
          </a:r>
          <a:r>
            <a:rPr lang="en-US" dirty="0"/>
            <a:t> Gatineau?</a:t>
          </a:r>
        </a:p>
      </dgm:t>
    </dgm:pt>
    <dgm:pt modelId="{0A11C1ED-BB52-4642-B888-F1AEE16D17CC}" type="parTrans" cxnId="{6F138377-7F37-EF47-9B58-980D7D2919D8}">
      <dgm:prSet/>
      <dgm:spPr/>
      <dgm:t>
        <a:bodyPr/>
        <a:lstStyle/>
        <a:p>
          <a:endParaRPr lang="fr-CA"/>
        </a:p>
      </dgm:t>
    </dgm:pt>
    <dgm:pt modelId="{20AB6AF1-55C7-344E-9765-CD3B6CAE277A}" type="sibTrans" cxnId="{6F138377-7F37-EF47-9B58-980D7D2919D8}">
      <dgm:prSet/>
      <dgm:spPr/>
      <dgm:t>
        <a:bodyPr/>
        <a:lstStyle/>
        <a:p>
          <a:endParaRPr lang="fr-CA"/>
        </a:p>
      </dgm:t>
    </dgm:pt>
    <dgm:pt modelId="{427FA4C0-6258-FE4E-BCEE-C67E40199313}">
      <dgm:prSet/>
      <dgm:spPr/>
      <dgm:t>
        <a:bodyPr/>
        <a:lstStyle/>
        <a:p>
          <a:r>
            <a:rPr lang="fr-FR" dirty="0"/>
            <a:t>9. Obtention de permis</a:t>
          </a:r>
          <a:endParaRPr lang="en-US" dirty="0"/>
        </a:p>
      </dgm:t>
    </dgm:pt>
    <dgm:pt modelId="{EB8A5FA1-FC6E-7C43-88E8-BFEAAD3BD408}" type="parTrans" cxnId="{3ABB13AA-2DD2-8047-955B-F6C683A34430}">
      <dgm:prSet/>
      <dgm:spPr/>
      <dgm:t>
        <a:bodyPr/>
        <a:lstStyle/>
        <a:p>
          <a:endParaRPr lang="fr-CA"/>
        </a:p>
      </dgm:t>
    </dgm:pt>
    <dgm:pt modelId="{CB6C13B2-0F7E-9E4D-A269-7C890FD6C50E}" type="sibTrans" cxnId="{3ABB13AA-2DD2-8047-955B-F6C683A34430}">
      <dgm:prSet/>
      <dgm:spPr/>
      <dgm:t>
        <a:bodyPr/>
        <a:lstStyle/>
        <a:p>
          <a:endParaRPr lang="fr-CA"/>
        </a:p>
      </dgm:t>
    </dgm:pt>
    <dgm:pt modelId="{3195DB71-60C2-6346-84DE-4EB8C975C73D}" type="pres">
      <dgm:prSet presAssocID="{C6A5CEC9-8EA0-4ADF-A37C-4CD06FFD583A}" presName="diagram" presStyleCnt="0">
        <dgm:presLayoutVars>
          <dgm:dir/>
          <dgm:resizeHandles val="exact"/>
        </dgm:presLayoutVars>
      </dgm:prSet>
      <dgm:spPr/>
    </dgm:pt>
    <dgm:pt modelId="{0FC9553B-53EF-9A43-9EEF-4A1EB872F4A0}" type="pres">
      <dgm:prSet presAssocID="{066B69D7-DD73-4FF9-8791-EC086CB7C1F3}" presName="node" presStyleLbl="node1" presStyleIdx="0" presStyleCnt="15">
        <dgm:presLayoutVars>
          <dgm:bulletEnabled val="1"/>
        </dgm:presLayoutVars>
      </dgm:prSet>
      <dgm:spPr/>
    </dgm:pt>
    <dgm:pt modelId="{55490193-5BE2-D043-9F84-783FC3F1C71F}" type="pres">
      <dgm:prSet presAssocID="{4BE9621C-D2B1-4E66-A762-03BFAD5D1B91}" presName="sibTrans" presStyleCnt="0"/>
      <dgm:spPr/>
    </dgm:pt>
    <dgm:pt modelId="{95259C33-1879-394A-9C59-0C9EDFC92838}" type="pres">
      <dgm:prSet presAssocID="{02FCF40D-CB2F-41D5-BC54-32304CD29383}" presName="node" presStyleLbl="node1" presStyleIdx="1" presStyleCnt="15">
        <dgm:presLayoutVars>
          <dgm:bulletEnabled val="1"/>
        </dgm:presLayoutVars>
      </dgm:prSet>
      <dgm:spPr/>
    </dgm:pt>
    <dgm:pt modelId="{F9766036-FB72-404D-B828-94C280FDB0AB}" type="pres">
      <dgm:prSet presAssocID="{CBB78FF6-8B85-4F48-908C-D3D019248932}" presName="sibTrans" presStyleCnt="0"/>
      <dgm:spPr/>
    </dgm:pt>
    <dgm:pt modelId="{E8496227-4B00-3849-AB85-C30AAAB82FD5}" type="pres">
      <dgm:prSet presAssocID="{66FB4FB9-A07C-41B2-931A-B010825C7289}" presName="node" presStyleLbl="node1" presStyleIdx="2" presStyleCnt="15">
        <dgm:presLayoutVars>
          <dgm:bulletEnabled val="1"/>
        </dgm:presLayoutVars>
      </dgm:prSet>
      <dgm:spPr/>
    </dgm:pt>
    <dgm:pt modelId="{3274C5B6-AC5A-4D48-9185-8BB20ED3907A}" type="pres">
      <dgm:prSet presAssocID="{C896FBB7-EE7B-4CC7-BAB8-58777EEE1991}" presName="sibTrans" presStyleCnt="0"/>
      <dgm:spPr/>
    </dgm:pt>
    <dgm:pt modelId="{A02862CB-E766-8B49-86E3-49D6FCAF883E}" type="pres">
      <dgm:prSet presAssocID="{776AB118-CA8A-4D2F-A076-D23C57D40F2B}" presName="node" presStyleLbl="node1" presStyleIdx="3" presStyleCnt="15">
        <dgm:presLayoutVars>
          <dgm:bulletEnabled val="1"/>
        </dgm:presLayoutVars>
      </dgm:prSet>
      <dgm:spPr/>
    </dgm:pt>
    <dgm:pt modelId="{798BA4E8-E29F-4640-9E4D-9BFE17E3FC91}" type="pres">
      <dgm:prSet presAssocID="{3DF4C2BE-9972-41C3-A7A0-AFBED08E25AC}" presName="sibTrans" presStyleCnt="0"/>
      <dgm:spPr/>
    </dgm:pt>
    <dgm:pt modelId="{9CCE37FC-0F78-6A42-90D0-97012642B85B}" type="pres">
      <dgm:prSet presAssocID="{DFD1084E-DCF0-4520-8A5D-8F24FE7BB18C}" presName="node" presStyleLbl="node1" presStyleIdx="4" presStyleCnt="15">
        <dgm:presLayoutVars>
          <dgm:bulletEnabled val="1"/>
        </dgm:presLayoutVars>
      </dgm:prSet>
      <dgm:spPr/>
    </dgm:pt>
    <dgm:pt modelId="{4AEEBD81-FE1F-DE44-B2E3-3AA51EBC3CF3}" type="pres">
      <dgm:prSet presAssocID="{F6E8EDEA-35F3-4D00-8E61-D2C4F9A5380A}" presName="sibTrans" presStyleCnt="0"/>
      <dgm:spPr/>
    </dgm:pt>
    <dgm:pt modelId="{EDA54423-E4FB-5441-B893-A0A8905C85BB}" type="pres">
      <dgm:prSet presAssocID="{1BB88FD4-961C-4A82-8E75-BD28C052A211}" presName="node" presStyleLbl="node1" presStyleIdx="5" presStyleCnt="15">
        <dgm:presLayoutVars>
          <dgm:bulletEnabled val="1"/>
        </dgm:presLayoutVars>
      </dgm:prSet>
      <dgm:spPr/>
    </dgm:pt>
    <dgm:pt modelId="{93DE7870-655A-274C-B66D-B0CC96E060DE}" type="pres">
      <dgm:prSet presAssocID="{A99957DC-925E-4554-BCB5-657C609F8085}" presName="sibTrans" presStyleCnt="0"/>
      <dgm:spPr/>
    </dgm:pt>
    <dgm:pt modelId="{BC4769D3-0177-6C40-AFF9-F1E34A9F38CA}" type="pres">
      <dgm:prSet presAssocID="{7FC26CFE-7F97-4DA5-AA28-636EEBC277ED}" presName="node" presStyleLbl="node1" presStyleIdx="6" presStyleCnt="15">
        <dgm:presLayoutVars>
          <dgm:bulletEnabled val="1"/>
        </dgm:presLayoutVars>
      </dgm:prSet>
      <dgm:spPr/>
    </dgm:pt>
    <dgm:pt modelId="{9D2DA32D-C979-B94C-BBF4-E6465D9157C7}" type="pres">
      <dgm:prSet presAssocID="{7591E61D-7AEC-4B17-B24C-78BBEAA6BF83}" presName="sibTrans" presStyleCnt="0"/>
      <dgm:spPr/>
    </dgm:pt>
    <dgm:pt modelId="{880CC6D5-CDBE-1D40-8190-2E501167B801}" type="pres">
      <dgm:prSet presAssocID="{CB221CAE-506C-4A46-AC66-D76DCF19B5E3}" presName="node" presStyleLbl="node1" presStyleIdx="7" presStyleCnt="15">
        <dgm:presLayoutVars>
          <dgm:bulletEnabled val="1"/>
        </dgm:presLayoutVars>
      </dgm:prSet>
      <dgm:spPr/>
    </dgm:pt>
    <dgm:pt modelId="{776A575A-1F3A-1A4D-9F87-63211B03AC69}" type="pres">
      <dgm:prSet presAssocID="{20AB6AF1-55C7-344E-9765-CD3B6CAE277A}" presName="sibTrans" presStyleCnt="0"/>
      <dgm:spPr/>
    </dgm:pt>
    <dgm:pt modelId="{D23E1B5F-EA4A-4649-B300-B870F0C57215}" type="pres">
      <dgm:prSet presAssocID="{427FA4C0-6258-FE4E-BCEE-C67E40199313}" presName="node" presStyleLbl="node1" presStyleIdx="8" presStyleCnt="15">
        <dgm:presLayoutVars>
          <dgm:bulletEnabled val="1"/>
        </dgm:presLayoutVars>
      </dgm:prSet>
      <dgm:spPr/>
    </dgm:pt>
    <dgm:pt modelId="{68CD9A81-8CC4-B644-9990-3C0D92304AEE}" type="pres">
      <dgm:prSet presAssocID="{CB6C13B2-0F7E-9E4D-A269-7C890FD6C50E}" presName="sibTrans" presStyleCnt="0"/>
      <dgm:spPr/>
    </dgm:pt>
    <dgm:pt modelId="{9DF0C552-CACF-0041-A126-DEA408B819FA}" type="pres">
      <dgm:prSet presAssocID="{899FACFC-D176-43EE-B826-75AE53B1E5CB}" presName="node" presStyleLbl="node1" presStyleIdx="9" presStyleCnt="15">
        <dgm:presLayoutVars>
          <dgm:bulletEnabled val="1"/>
        </dgm:presLayoutVars>
      </dgm:prSet>
      <dgm:spPr/>
    </dgm:pt>
    <dgm:pt modelId="{6AD1C77F-63C2-0543-ADAC-1D3C54A4EEF6}" type="pres">
      <dgm:prSet presAssocID="{DD0E7132-7055-4AAD-839C-125BDFD84AC2}" presName="sibTrans" presStyleCnt="0"/>
      <dgm:spPr/>
    </dgm:pt>
    <dgm:pt modelId="{B82D9762-EA72-6144-BE7B-400E280847E5}" type="pres">
      <dgm:prSet presAssocID="{3751DEB2-4C8D-4E5F-B132-B3DF9EE4BD51}" presName="node" presStyleLbl="node1" presStyleIdx="10" presStyleCnt="15">
        <dgm:presLayoutVars>
          <dgm:bulletEnabled val="1"/>
        </dgm:presLayoutVars>
      </dgm:prSet>
      <dgm:spPr/>
    </dgm:pt>
    <dgm:pt modelId="{CD2A88E5-8E9A-E24B-95E9-F2ABD56994A2}" type="pres">
      <dgm:prSet presAssocID="{C076DF67-8C7B-4593-BCDE-871208648F6E}" presName="sibTrans" presStyleCnt="0"/>
      <dgm:spPr/>
    </dgm:pt>
    <dgm:pt modelId="{AE7D415A-BD9A-064A-90CA-F10165F66938}" type="pres">
      <dgm:prSet presAssocID="{C93F0651-42F4-4527-9D66-30D125CD60DA}" presName="node" presStyleLbl="node1" presStyleIdx="11" presStyleCnt="15">
        <dgm:presLayoutVars>
          <dgm:bulletEnabled val="1"/>
        </dgm:presLayoutVars>
      </dgm:prSet>
      <dgm:spPr/>
    </dgm:pt>
    <dgm:pt modelId="{F6E1187C-CE2C-FC46-8BF6-F58794B6F2C8}" type="pres">
      <dgm:prSet presAssocID="{424EF2E1-C726-44AB-BB19-B1D101DDE4B5}" presName="sibTrans" presStyleCnt="0"/>
      <dgm:spPr/>
    </dgm:pt>
    <dgm:pt modelId="{1DA2E487-357D-4D46-B3E9-6E9922CE6C30}" type="pres">
      <dgm:prSet presAssocID="{EBADF7EB-AF47-4CCA-8677-809D1958FD45}" presName="node" presStyleLbl="node1" presStyleIdx="12" presStyleCnt="15">
        <dgm:presLayoutVars>
          <dgm:bulletEnabled val="1"/>
        </dgm:presLayoutVars>
      </dgm:prSet>
      <dgm:spPr/>
    </dgm:pt>
    <dgm:pt modelId="{589B7C2C-94BE-B244-A029-AE9B5FCCE7D4}" type="pres">
      <dgm:prSet presAssocID="{CA34C30A-9967-4ACF-B6A4-D9AF03AB0228}" presName="sibTrans" presStyleCnt="0"/>
      <dgm:spPr/>
    </dgm:pt>
    <dgm:pt modelId="{C160C14B-40E7-5E4E-9D72-C1275A73F433}" type="pres">
      <dgm:prSet presAssocID="{36601331-9EEC-47E3-948F-0CF3BF907393}" presName="node" presStyleLbl="node1" presStyleIdx="13" presStyleCnt="15">
        <dgm:presLayoutVars>
          <dgm:bulletEnabled val="1"/>
        </dgm:presLayoutVars>
      </dgm:prSet>
      <dgm:spPr/>
    </dgm:pt>
    <dgm:pt modelId="{B53D8B46-DDC0-DB4A-8F24-C54964F73A2E}" type="pres">
      <dgm:prSet presAssocID="{802F9752-B0C7-433F-9FDF-3C1BE4D79670}" presName="sibTrans" presStyleCnt="0"/>
      <dgm:spPr/>
    </dgm:pt>
    <dgm:pt modelId="{E33812ED-CC07-6041-AE07-CCDF38AD73F2}" type="pres">
      <dgm:prSet presAssocID="{0CF9A3AA-C0F9-41A6-9DF0-2D98A314A9B8}" presName="node" presStyleLbl="node1" presStyleIdx="14" presStyleCnt="15">
        <dgm:presLayoutVars>
          <dgm:bulletEnabled val="1"/>
        </dgm:presLayoutVars>
      </dgm:prSet>
      <dgm:spPr/>
    </dgm:pt>
  </dgm:ptLst>
  <dgm:cxnLst>
    <dgm:cxn modelId="{E5E07800-E912-4E54-9253-D20B783E04E3}" srcId="{C6A5CEC9-8EA0-4ADF-A37C-4CD06FFD583A}" destId="{DFD1084E-DCF0-4520-8A5D-8F24FE7BB18C}" srcOrd="4" destOrd="0" parTransId="{1DFFFF29-1777-468C-A24D-E1A759552053}" sibTransId="{F6E8EDEA-35F3-4D00-8E61-D2C4F9A5380A}"/>
    <dgm:cxn modelId="{EA894804-C67C-FC44-A3E5-051529D49FD8}" type="presOf" srcId="{CB221CAE-506C-4A46-AC66-D76DCF19B5E3}" destId="{880CC6D5-CDBE-1D40-8190-2E501167B801}" srcOrd="0" destOrd="0" presId="urn:microsoft.com/office/officeart/2005/8/layout/default"/>
    <dgm:cxn modelId="{A0A3FF07-5C5B-4E36-AAAA-3F36605BDCF7}" srcId="{C6A5CEC9-8EA0-4ADF-A37C-4CD06FFD583A}" destId="{EBADF7EB-AF47-4CCA-8677-809D1958FD45}" srcOrd="12" destOrd="0" parTransId="{AF469EC4-6094-4B15-8F1F-0C9980A5878D}" sibTransId="{CA34C30A-9967-4ACF-B6A4-D9AF03AB0228}"/>
    <dgm:cxn modelId="{72236A1B-2313-4F56-A267-5B996A97438C}" srcId="{C6A5CEC9-8EA0-4ADF-A37C-4CD06FFD583A}" destId="{3751DEB2-4C8D-4E5F-B132-B3DF9EE4BD51}" srcOrd="10" destOrd="0" parTransId="{5306780F-EDB6-4018-83E6-777C704A0841}" sibTransId="{C076DF67-8C7B-4593-BCDE-871208648F6E}"/>
    <dgm:cxn modelId="{20DCEA1D-90EA-487A-8B0C-99F9B195779A}" srcId="{C6A5CEC9-8EA0-4ADF-A37C-4CD06FFD583A}" destId="{066B69D7-DD73-4FF9-8791-EC086CB7C1F3}" srcOrd="0" destOrd="0" parTransId="{9C0431E4-77CE-4971-BC5C-95B477E08AD0}" sibTransId="{4BE9621C-D2B1-4E66-A762-03BFAD5D1B91}"/>
    <dgm:cxn modelId="{C988B02A-6E63-F34A-960A-9BB5146EC28D}" type="presOf" srcId="{0CF9A3AA-C0F9-41A6-9DF0-2D98A314A9B8}" destId="{E33812ED-CC07-6041-AE07-CCDF38AD73F2}" srcOrd="0" destOrd="0" presId="urn:microsoft.com/office/officeart/2005/8/layout/default"/>
    <dgm:cxn modelId="{F6D8482F-5604-4FAB-A4AD-6769E965BDF6}" srcId="{C6A5CEC9-8EA0-4ADF-A37C-4CD06FFD583A}" destId="{776AB118-CA8A-4D2F-A076-D23C57D40F2B}" srcOrd="3" destOrd="0" parTransId="{739B8DEB-FD9D-469D-A74D-1301BD105F99}" sibTransId="{3DF4C2BE-9972-41C3-A7A0-AFBED08E25AC}"/>
    <dgm:cxn modelId="{88CA1C45-22A5-4274-A502-6C724F885485}" srcId="{C6A5CEC9-8EA0-4ADF-A37C-4CD06FFD583A}" destId="{7FC26CFE-7F97-4DA5-AA28-636EEBC277ED}" srcOrd="6" destOrd="0" parTransId="{62CB7739-64D7-49BB-B95B-279AD20FE13E}" sibTransId="{7591E61D-7AEC-4B17-B24C-78BBEAA6BF83}"/>
    <dgm:cxn modelId="{70533D55-608F-7344-93CF-DE5B4CC4079A}" type="presOf" srcId="{3751DEB2-4C8D-4E5F-B132-B3DF9EE4BD51}" destId="{B82D9762-EA72-6144-BE7B-400E280847E5}" srcOrd="0" destOrd="0" presId="urn:microsoft.com/office/officeart/2005/8/layout/default"/>
    <dgm:cxn modelId="{E74CF762-5280-4975-85BD-5BFF919C2689}" srcId="{C6A5CEC9-8EA0-4ADF-A37C-4CD06FFD583A}" destId="{02FCF40D-CB2F-41D5-BC54-32304CD29383}" srcOrd="1" destOrd="0" parTransId="{21D8E54B-5AB0-4F25-AC8A-8876BB8F426B}" sibTransId="{CBB78FF6-8B85-4F48-908C-D3D019248932}"/>
    <dgm:cxn modelId="{5448CC6A-B5FC-BC4C-81D4-EE3CE6868044}" type="presOf" srcId="{066B69D7-DD73-4FF9-8791-EC086CB7C1F3}" destId="{0FC9553B-53EF-9A43-9EEF-4A1EB872F4A0}" srcOrd="0" destOrd="0" presId="urn:microsoft.com/office/officeart/2005/8/layout/default"/>
    <dgm:cxn modelId="{1018376E-E1B6-3041-AF4B-C5897D9FF545}" type="presOf" srcId="{776AB118-CA8A-4D2F-A076-D23C57D40F2B}" destId="{A02862CB-E766-8B49-86E3-49D6FCAF883E}" srcOrd="0" destOrd="0" presId="urn:microsoft.com/office/officeart/2005/8/layout/default"/>
    <dgm:cxn modelId="{A5034772-8A80-E149-BA7B-3AA45DB1C3DF}" type="presOf" srcId="{C93F0651-42F4-4527-9D66-30D125CD60DA}" destId="{AE7D415A-BD9A-064A-90CA-F10165F66938}" srcOrd="0" destOrd="0" presId="urn:microsoft.com/office/officeart/2005/8/layout/default"/>
    <dgm:cxn modelId="{6F138377-7F37-EF47-9B58-980D7D2919D8}" srcId="{C6A5CEC9-8EA0-4ADF-A37C-4CD06FFD583A}" destId="{CB221CAE-506C-4A46-AC66-D76DCF19B5E3}" srcOrd="7" destOrd="0" parTransId="{0A11C1ED-BB52-4642-B888-F1AEE16D17CC}" sibTransId="{20AB6AF1-55C7-344E-9765-CD3B6CAE277A}"/>
    <dgm:cxn modelId="{7FCED782-01CE-4F13-AF90-B404A527F2A9}" srcId="{C6A5CEC9-8EA0-4ADF-A37C-4CD06FFD583A}" destId="{C93F0651-42F4-4527-9D66-30D125CD60DA}" srcOrd="11" destOrd="0" parTransId="{BA222B78-173E-4175-A258-8520492DF6A0}" sibTransId="{424EF2E1-C726-44AB-BB19-B1D101DDE4B5}"/>
    <dgm:cxn modelId="{A92D948D-F65C-4E56-8524-FBD6AB6D84BB}" srcId="{C6A5CEC9-8EA0-4ADF-A37C-4CD06FFD583A}" destId="{899FACFC-D176-43EE-B826-75AE53B1E5CB}" srcOrd="9" destOrd="0" parTransId="{0452687B-260D-4F36-8F52-D3AC4C61F87B}" sibTransId="{DD0E7132-7055-4AAD-839C-125BDFD84AC2}"/>
    <dgm:cxn modelId="{51E10390-994D-42A8-84ED-AEFAB5BED841}" srcId="{C6A5CEC9-8EA0-4ADF-A37C-4CD06FFD583A}" destId="{1BB88FD4-961C-4A82-8E75-BD28C052A211}" srcOrd="5" destOrd="0" parTransId="{1A49D72C-C7DE-4CB9-B352-02DD64F0341F}" sibTransId="{A99957DC-925E-4554-BCB5-657C609F8085}"/>
    <dgm:cxn modelId="{F5BB0394-A928-EF45-B083-4EE8973FF6C7}" type="presOf" srcId="{427FA4C0-6258-FE4E-BCEE-C67E40199313}" destId="{D23E1B5F-EA4A-4649-B300-B870F0C57215}" srcOrd="0" destOrd="0" presId="urn:microsoft.com/office/officeart/2005/8/layout/default"/>
    <dgm:cxn modelId="{56B54C99-9811-8744-A9D3-B24228144759}" type="presOf" srcId="{36601331-9EEC-47E3-948F-0CF3BF907393}" destId="{C160C14B-40E7-5E4E-9D72-C1275A73F433}" srcOrd="0" destOrd="0" presId="urn:microsoft.com/office/officeart/2005/8/layout/default"/>
    <dgm:cxn modelId="{43F50A9B-6193-A349-9FD5-CADC65DA431D}" type="presOf" srcId="{C6A5CEC9-8EA0-4ADF-A37C-4CD06FFD583A}" destId="{3195DB71-60C2-6346-84DE-4EB8C975C73D}" srcOrd="0" destOrd="0" presId="urn:microsoft.com/office/officeart/2005/8/layout/default"/>
    <dgm:cxn modelId="{D99025A1-05A6-074F-98A6-6F371F2F18CF}" type="presOf" srcId="{DFD1084E-DCF0-4520-8A5D-8F24FE7BB18C}" destId="{9CCE37FC-0F78-6A42-90D0-97012642B85B}" srcOrd="0" destOrd="0" presId="urn:microsoft.com/office/officeart/2005/8/layout/default"/>
    <dgm:cxn modelId="{3ABB13AA-2DD2-8047-955B-F6C683A34430}" srcId="{C6A5CEC9-8EA0-4ADF-A37C-4CD06FFD583A}" destId="{427FA4C0-6258-FE4E-BCEE-C67E40199313}" srcOrd="8" destOrd="0" parTransId="{EB8A5FA1-FC6E-7C43-88E8-BFEAAD3BD408}" sibTransId="{CB6C13B2-0F7E-9E4D-A269-7C890FD6C50E}"/>
    <dgm:cxn modelId="{BA1C56AC-6D8E-F941-9A17-9C68C2BD16D5}" type="presOf" srcId="{899FACFC-D176-43EE-B826-75AE53B1E5CB}" destId="{9DF0C552-CACF-0041-A126-DEA408B819FA}" srcOrd="0" destOrd="0" presId="urn:microsoft.com/office/officeart/2005/8/layout/default"/>
    <dgm:cxn modelId="{E2C608CD-84F2-F54F-96A8-19F194D8066D}" type="presOf" srcId="{02FCF40D-CB2F-41D5-BC54-32304CD29383}" destId="{95259C33-1879-394A-9C59-0C9EDFC92838}" srcOrd="0" destOrd="0" presId="urn:microsoft.com/office/officeart/2005/8/layout/default"/>
    <dgm:cxn modelId="{F957EECF-1E66-B441-9DA5-3D2B24124F74}" type="presOf" srcId="{7FC26CFE-7F97-4DA5-AA28-636EEBC277ED}" destId="{BC4769D3-0177-6C40-AFF9-F1E34A9F38CA}" srcOrd="0" destOrd="0" presId="urn:microsoft.com/office/officeart/2005/8/layout/default"/>
    <dgm:cxn modelId="{1DF016D1-20EB-4E36-96DA-BB5473D244C1}" srcId="{C6A5CEC9-8EA0-4ADF-A37C-4CD06FFD583A}" destId="{0CF9A3AA-C0F9-41A6-9DF0-2D98A314A9B8}" srcOrd="14" destOrd="0" parTransId="{81F2AA0F-6B42-4B0C-B6CD-9E0256BC9D23}" sibTransId="{69B35001-28EF-43EA-B02F-FBAC0EE2A3B4}"/>
    <dgm:cxn modelId="{30EB8CD9-F46E-47A9-BD26-4E8486A40958}" srcId="{C6A5CEC9-8EA0-4ADF-A37C-4CD06FFD583A}" destId="{36601331-9EEC-47E3-948F-0CF3BF907393}" srcOrd="13" destOrd="0" parTransId="{219A334F-8EB2-45DB-8598-75DB1FDD20C0}" sibTransId="{802F9752-B0C7-433F-9FDF-3C1BE4D79670}"/>
    <dgm:cxn modelId="{A71214E1-2F9B-0442-BEFD-EF8557300641}" type="presOf" srcId="{66FB4FB9-A07C-41B2-931A-B010825C7289}" destId="{E8496227-4B00-3849-AB85-C30AAAB82FD5}" srcOrd="0" destOrd="0" presId="urn:microsoft.com/office/officeart/2005/8/layout/default"/>
    <dgm:cxn modelId="{FEFB94E7-E53D-3E4A-937C-92A6325727FF}" type="presOf" srcId="{1BB88FD4-961C-4A82-8E75-BD28C052A211}" destId="{EDA54423-E4FB-5441-B893-A0A8905C85BB}" srcOrd="0" destOrd="0" presId="urn:microsoft.com/office/officeart/2005/8/layout/default"/>
    <dgm:cxn modelId="{BD440DF2-2811-43DF-97C7-8018455982D8}" srcId="{C6A5CEC9-8EA0-4ADF-A37C-4CD06FFD583A}" destId="{66FB4FB9-A07C-41B2-931A-B010825C7289}" srcOrd="2" destOrd="0" parTransId="{D2B2DC52-E7EA-48F2-811C-1A4738679A7A}" sibTransId="{C896FBB7-EE7B-4CC7-BAB8-58777EEE1991}"/>
    <dgm:cxn modelId="{250EC0F7-CEE1-A045-8664-0223F01BF2EA}" type="presOf" srcId="{EBADF7EB-AF47-4CCA-8677-809D1958FD45}" destId="{1DA2E487-357D-4D46-B3E9-6E9922CE6C30}" srcOrd="0" destOrd="0" presId="urn:microsoft.com/office/officeart/2005/8/layout/default"/>
    <dgm:cxn modelId="{9BED5DB2-D685-B54B-BA91-7DB1EFE9A60C}" type="presParOf" srcId="{3195DB71-60C2-6346-84DE-4EB8C975C73D}" destId="{0FC9553B-53EF-9A43-9EEF-4A1EB872F4A0}" srcOrd="0" destOrd="0" presId="urn:microsoft.com/office/officeart/2005/8/layout/default"/>
    <dgm:cxn modelId="{83CB2D70-3039-3D48-AFA8-3EBD2E4BABE2}" type="presParOf" srcId="{3195DB71-60C2-6346-84DE-4EB8C975C73D}" destId="{55490193-5BE2-D043-9F84-783FC3F1C71F}" srcOrd="1" destOrd="0" presId="urn:microsoft.com/office/officeart/2005/8/layout/default"/>
    <dgm:cxn modelId="{666EC1C0-4D2C-F248-A424-17363E8EDEB3}" type="presParOf" srcId="{3195DB71-60C2-6346-84DE-4EB8C975C73D}" destId="{95259C33-1879-394A-9C59-0C9EDFC92838}" srcOrd="2" destOrd="0" presId="urn:microsoft.com/office/officeart/2005/8/layout/default"/>
    <dgm:cxn modelId="{7F6CF9F1-3577-4A4E-81E8-25A05F871A90}" type="presParOf" srcId="{3195DB71-60C2-6346-84DE-4EB8C975C73D}" destId="{F9766036-FB72-404D-B828-94C280FDB0AB}" srcOrd="3" destOrd="0" presId="urn:microsoft.com/office/officeart/2005/8/layout/default"/>
    <dgm:cxn modelId="{FFB8946C-DC33-A941-8E02-AAFF2D0E7039}" type="presParOf" srcId="{3195DB71-60C2-6346-84DE-4EB8C975C73D}" destId="{E8496227-4B00-3849-AB85-C30AAAB82FD5}" srcOrd="4" destOrd="0" presId="urn:microsoft.com/office/officeart/2005/8/layout/default"/>
    <dgm:cxn modelId="{68712F96-DC6C-B942-A1F0-579229FCAFB6}" type="presParOf" srcId="{3195DB71-60C2-6346-84DE-4EB8C975C73D}" destId="{3274C5B6-AC5A-4D48-9185-8BB20ED3907A}" srcOrd="5" destOrd="0" presId="urn:microsoft.com/office/officeart/2005/8/layout/default"/>
    <dgm:cxn modelId="{F4491682-CBEC-C04C-9C56-2BE89E02970D}" type="presParOf" srcId="{3195DB71-60C2-6346-84DE-4EB8C975C73D}" destId="{A02862CB-E766-8B49-86E3-49D6FCAF883E}" srcOrd="6" destOrd="0" presId="urn:microsoft.com/office/officeart/2005/8/layout/default"/>
    <dgm:cxn modelId="{5D2BB379-7E58-544E-9B3F-703DF7861E8E}" type="presParOf" srcId="{3195DB71-60C2-6346-84DE-4EB8C975C73D}" destId="{798BA4E8-E29F-4640-9E4D-9BFE17E3FC91}" srcOrd="7" destOrd="0" presId="urn:microsoft.com/office/officeart/2005/8/layout/default"/>
    <dgm:cxn modelId="{42D0580C-1262-E94F-BE93-111190BD94EF}" type="presParOf" srcId="{3195DB71-60C2-6346-84DE-4EB8C975C73D}" destId="{9CCE37FC-0F78-6A42-90D0-97012642B85B}" srcOrd="8" destOrd="0" presId="urn:microsoft.com/office/officeart/2005/8/layout/default"/>
    <dgm:cxn modelId="{738FE059-E428-9C4A-BA5F-34CDF7C422AB}" type="presParOf" srcId="{3195DB71-60C2-6346-84DE-4EB8C975C73D}" destId="{4AEEBD81-FE1F-DE44-B2E3-3AA51EBC3CF3}" srcOrd="9" destOrd="0" presId="urn:microsoft.com/office/officeart/2005/8/layout/default"/>
    <dgm:cxn modelId="{E8487078-A2E6-264C-B7D7-829748B03D77}" type="presParOf" srcId="{3195DB71-60C2-6346-84DE-4EB8C975C73D}" destId="{EDA54423-E4FB-5441-B893-A0A8905C85BB}" srcOrd="10" destOrd="0" presId="urn:microsoft.com/office/officeart/2005/8/layout/default"/>
    <dgm:cxn modelId="{E930884F-D75E-164A-84C7-85638AC09E8F}" type="presParOf" srcId="{3195DB71-60C2-6346-84DE-4EB8C975C73D}" destId="{93DE7870-655A-274C-B66D-B0CC96E060DE}" srcOrd="11" destOrd="0" presId="urn:microsoft.com/office/officeart/2005/8/layout/default"/>
    <dgm:cxn modelId="{CC823BB0-A4A7-194C-B7F4-03D24DE0E016}" type="presParOf" srcId="{3195DB71-60C2-6346-84DE-4EB8C975C73D}" destId="{BC4769D3-0177-6C40-AFF9-F1E34A9F38CA}" srcOrd="12" destOrd="0" presId="urn:microsoft.com/office/officeart/2005/8/layout/default"/>
    <dgm:cxn modelId="{1CBFB77F-C4B5-684B-B77B-F493DEFF9858}" type="presParOf" srcId="{3195DB71-60C2-6346-84DE-4EB8C975C73D}" destId="{9D2DA32D-C979-B94C-BBF4-E6465D9157C7}" srcOrd="13" destOrd="0" presId="urn:microsoft.com/office/officeart/2005/8/layout/default"/>
    <dgm:cxn modelId="{8972890E-7D9E-5F45-92AC-D3BF83783B0B}" type="presParOf" srcId="{3195DB71-60C2-6346-84DE-4EB8C975C73D}" destId="{880CC6D5-CDBE-1D40-8190-2E501167B801}" srcOrd="14" destOrd="0" presId="urn:microsoft.com/office/officeart/2005/8/layout/default"/>
    <dgm:cxn modelId="{C823C874-D69E-5D4D-B179-C8B7CE9BA69F}" type="presParOf" srcId="{3195DB71-60C2-6346-84DE-4EB8C975C73D}" destId="{776A575A-1F3A-1A4D-9F87-63211B03AC69}" srcOrd="15" destOrd="0" presId="urn:microsoft.com/office/officeart/2005/8/layout/default"/>
    <dgm:cxn modelId="{1B552EB2-F4D4-914B-BC13-A84F5A074322}" type="presParOf" srcId="{3195DB71-60C2-6346-84DE-4EB8C975C73D}" destId="{D23E1B5F-EA4A-4649-B300-B870F0C57215}" srcOrd="16" destOrd="0" presId="urn:microsoft.com/office/officeart/2005/8/layout/default"/>
    <dgm:cxn modelId="{F12138E6-C020-8C4A-BAB8-34936F5A74E0}" type="presParOf" srcId="{3195DB71-60C2-6346-84DE-4EB8C975C73D}" destId="{68CD9A81-8CC4-B644-9990-3C0D92304AEE}" srcOrd="17" destOrd="0" presId="urn:microsoft.com/office/officeart/2005/8/layout/default"/>
    <dgm:cxn modelId="{A87BB75F-EAA0-5E48-956C-7D77CB4629E5}" type="presParOf" srcId="{3195DB71-60C2-6346-84DE-4EB8C975C73D}" destId="{9DF0C552-CACF-0041-A126-DEA408B819FA}" srcOrd="18" destOrd="0" presId="urn:microsoft.com/office/officeart/2005/8/layout/default"/>
    <dgm:cxn modelId="{E951ED7A-8358-794E-B947-2BC4BA3D0F9B}" type="presParOf" srcId="{3195DB71-60C2-6346-84DE-4EB8C975C73D}" destId="{6AD1C77F-63C2-0543-ADAC-1D3C54A4EEF6}" srcOrd="19" destOrd="0" presId="urn:microsoft.com/office/officeart/2005/8/layout/default"/>
    <dgm:cxn modelId="{54F7F22A-DB87-6844-BD9D-8FC90CB9F96C}" type="presParOf" srcId="{3195DB71-60C2-6346-84DE-4EB8C975C73D}" destId="{B82D9762-EA72-6144-BE7B-400E280847E5}" srcOrd="20" destOrd="0" presId="urn:microsoft.com/office/officeart/2005/8/layout/default"/>
    <dgm:cxn modelId="{DAE7FD82-86AB-2C4E-85C7-F5B0A4E1D524}" type="presParOf" srcId="{3195DB71-60C2-6346-84DE-4EB8C975C73D}" destId="{CD2A88E5-8E9A-E24B-95E9-F2ABD56994A2}" srcOrd="21" destOrd="0" presId="urn:microsoft.com/office/officeart/2005/8/layout/default"/>
    <dgm:cxn modelId="{CE5A952C-9469-7249-9FB7-760510D0A1EC}" type="presParOf" srcId="{3195DB71-60C2-6346-84DE-4EB8C975C73D}" destId="{AE7D415A-BD9A-064A-90CA-F10165F66938}" srcOrd="22" destOrd="0" presId="urn:microsoft.com/office/officeart/2005/8/layout/default"/>
    <dgm:cxn modelId="{C493FF74-3FE0-C14D-BAF5-63684BBFE8EA}" type="presParOf" srcId="{3195DB71-60C2-6346-84DE-4EB8C975C73D}" destId="{F6E1187C-CE2C-FC46-8BF6-F58794B6F2C8}" srcOrd="23" destOrd="0" presId="urn:microsoft.com/office/officeart/2005/8/layout/default"/>
    <dgm:cxn modelId="{0F5786FF-F976-754E-808B-2B347909F6DD}" type="presParOf" srcId="{3195DB71-60C2-6346-84DE-4EB8C975C73D}" destId="{1DA2E487-357D-4D46-B3E9-6E9922CE6C30}" srcOrd="24" destOrd="0" presId="urn:microsoft.com/office/officeart/2005/8/layout/default"/>
    <dgm:cxn modelId="{B3E6F6DC-27CC-4E45-9573-97B517CDBD59}" type="presParOf" srcId="{3195DB71-60C2-6346-84DE-4EB8C975C73D}" destId="{589B7C2C-94BE-B244-A029-AE9B5FCCE7D4}" srcOrd="25" destOrd="0" presId="urn:microsoft.com/office/officeart/2005/8/layout/default"/>
    <dgm:cxn modelId="{13028D94-8B03-1F4E-BE89-51AE27B432EE}" type="presParOf" srcId="{3195DB71-60C2-6346-84DE-4EB8C975C73D}" destId="{C160C14B-40E7-5E4E-9D72-C1275A73F433}" srcOrd="26" destOrd="0" presId="urn:microsoft.com/office/officeart/2005/8/layout/default"/>
    <dgm:cxn modelId="{FF8D6DA5-F13E-BC43-B81C-A4D6AF919BE6}" type="presParOf" srcId="{3195DB71-60C2-6346-84DE-4EB8C975C73D}" destId="{B53D8B46-DDC0-DB4A-8F24-C54964F73A2E}" srcOrd="27" destOrd="0" presId="urn:microsoft.com/office/officeart/2005/8/layout/default"/>
    <dgm:cxn modelId="{565640E4-EC60-CC43-A9DA-BD45F9C020D1}" type="presParOf" srcId="{3195DB71-60C2-6346-84DE-4EB8C975C73D}" destId="{E33812ED-CC07-6041-AE07-CCDF38AD73F2}"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9553B-53EF-9A43-9EEF-4A1EB872F4A0}">
      <dsp:nvSpPr>
        <dsp:cNvPr id="0" name=""/>
        <dsp:cNvSpPr/>
      </dsp:nvSpPr>
      <dsp:spPr>
        <a:xfrm>
          <a:off x="617333"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 Qu’est-ce que le </a:t>
          </a:r>
          <a:r>
            <a:rPr lang="fr-FR" sz="1200" kern="1200" dirty="0" err="1"/>
            <a:t>Bti</a:t>
          </a:r>
          <a:r>
            <a:rPr lang="fr-FR" sz="1200" kern="1200" dirty="0"/>
            <a:t>?</a:t>
          </a:r>
          <a:endParaRPr lang="en-US" sz="1200" kern="1200" dirty="0"/>
        </a:p>
      </dsp:txBody>
      <dsp:txXfrm>
        <a:off x="617333" y="1229"/>
        <a:ext cx="1345195" cy="807117"/>
      </dsp:txXfrm>
    </dsp:sp>
    <dsp:sp modelId="{95259C33-1879-394A-9C59-0C9EDFC92838}">
      <dsp:nvSpPr>
        <dsp:cNvPr id="0" name=""/>
        <dsp:cNvSpPr/>
      </dsp:nvSpPr>
      <dsp:spPr>
        <a:xfrm>
          <a:off x="2097047"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2. Comment agit-il?</a:t>
          </a:r>
          <a:endParaRPr lang="en-US" sz="1200" kern="1200" dirty="0"/>
        </a:p>
      </dsp:txBody>
      <dsp:txXfrm>
        <a:off x="2097047" y="1229"/>
        <a:ext cx="1345195" cy="807117"/>
      </dsp:txXfrm>
    </dsp:sp>
    <dsp:sp modelId="{E8496227-4B00-3849-AB85-C30AAAB82FD5}">
      <dsp:nvSpPr>
        <dsp:cNvPr id="0" name=""/>
        <dsp:cNvSpPr/>
      </dsp:nvSpPr>
      <dsp:spPr>
        <a:xfrm>
          <a:off x="3576762"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3. Sa composition</a:t>
          </a:r>
          <a:endParaRPr lang="en-US" sz="1200" kern="1200"/>
        </a:p>
      </dsp:txBody>
      <dsp:txXfrm>
        <a:off x="3576762" y="1229"/>
        <a:ext cx="1345195" cy="807117"/>
      </dsp:txXfrm>
    </dsp:sp>
    <dsp:sp modelId="{A02862CB-E766-8B49-86E3-49D6FCAF883E}">
      <dsp:nvSpPr>
        <dsp:cNvPr id="0" name=""/>
        <dsp:cNvSpPr/>
      </dsp:nvSpPr>
      <dsp:spPr>
        <a:xfrm>
          <a:off x="5056476"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4. Impacts </a:t>
          </a:r>
          <a:r>
            <a:rPr lang="en-US" sz="1200" kern="1200" dirty="0" err="1"/>
            <a:t>environnementaux</a:t>
          </a:r>
          <a:endParaRPr lang="en-US" sz="1200" kern="1200" dirty="0"/>
        </a:p>
      </dsp:txBody>
      <dsp:txXfrm>
        <a:off x="5056476" y="1229"/>
        <a:ext cx="1345195" cy="807117"/>
      </dsp:txXfrm>
    </dsp:sp>
    <dsp:sp modelId="{9CCE37FC-0F78-6A42-90D0-97012642B85B}">
      <dsp:nvSpPr>
        <dsp:cNvPr id="0" name=""/>
        <dsp:cNvSpPr/>
      </dsp:nvSpPr>
      <dsp:spPr>
        <a:xfrm>
          <a:off x="617333"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5. Le </a:t>
          </a:r>
          <a:r>
            <a:rPr lang="fr-FR" sz="1200" kern="1200" dirty="0" err="1"/>
            <a:t>Bti</a:t>
          </a:r>
          <a:r>
            <a:rPr lang="fr-FR" sz="1200" kern="1200" dirty="0"/>
            <a:t>, sélectif?</a:t>
          </a:r>
          <a:endParaRPr lang="en-US" sz="1200" kern="1200" dirty="0"/>
        </a:p>
      </dsp:txBody>
      <dsp:txXfrm>
        <a:off x="617333" y="942866"/>
        <a:ext cx="1345195" cy="807117"/>
      </dsp:txXfrm>
    </dsp:sp>
    <dsp:sp modelId="{EDA54423-E4FB-5441-B893-A0A8905C85BB}">
      <dsp:nvSpPr>
        <dsp:cNvPr id="0" name=""/>
        <dsp:cNvSpPr/>
      </dsp:nvSpPr>
      <dsp:spPr>
        <a:xfrm>
          <a:off x="2097047"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6. Pourquoi traite-t-on au Bti?</a:t>
          </a:r>
          <a:endParaRPr lang="en-US" sz="1200" kern="1200"/>
        </a:p>
      </dsp:txBody>
      <dsp:txXfrm>
        <a:off x="2097047" y="942866"/>
        <a:ext cx="1345195" cy="807117"/>
      </dsp:txXfrm>
    </dsp:sp>
    <dsp:sp modelId="{BC4769D3-0177-6C40-AFF9-F1E34A9F38CA}">
      <dsp:nvSpPr>
        <dsp:cNvPr id="0" name=""/>
        <dsp:cNvSpPr/>
      </dsp:nvSpPr>
      <dsp:spPr>
        <a:xfrm>
          <a:off x="3576762"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7. Où traite-t-on au </a:t>
          </a:r>
          <a:r>
            <a:rPr lang="fr-FR" sz="1200" kern="1200" dirty="0" err="1"/>
            <a:t>Bti</a:t>
          </a:r>
          <a:r>
            <a:rPr lang="fr-FR" sz="1200" kern="1200" dirty="0"/>
            <a:t> au Québec?</a:t>
          </a:r>
          <a:endParaRPr lang="en-US" sz="1200" kern="1200" dirty="0"/>
        </a:p>
      </dsp:txBody>
      <dsp:txXfrm>
        <a:off x="3576762" y="942866"/>
        <a:ext cx="1345195" cy="807117"/>
      </dsp:txXfrm>
    </dsp:sp>
    <dsp:sp modelId="{880CC6D5-CDBE-1D40-8190-2E501167B801}">
      <dsp:nvSpPr>
        <dsp:cNvPr id="0" name=""/>
        <dsp:cNvSpPr/>
      </dsp:nvSpPr>
      <dsp:spPr>
        <a:xfrm>
          <a:off x="5056476"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8. </a:t>
          </a:r>
          <a:r>
            <a:rPr lang="en-US" sz="1200" kern="1200" dirty="0" err="1"/>
            <a:t>Où</a:t>
          </a:r>
          <a:r>
            <a:rPr lang="en-US" sz="1200" kern="1200" dirty="0"/>
            <a:t> </a:t>
          </a:r>
          <a:r>
            <a:rPr lang="en-US" sz="1200" kern="1200" dirty="0" err="1"/>
            <a:t>traite</a:t>
          </a:r>
          <a:r>
            <a:rPr lang="en-US" sz="1200" kern="1200" dirty="0"/>
            <a:t>-t-on </a:t>
          </a:r>
          <a:r>
            <a:rPr lang="en-US" sz="1200" kern="1200" dirty="0" err="1"/>
            <a:t>à</a:t>
          </a:r>
          <a:r>
            <a:rPr lang="en-US" sz="1200" kern="1200" dirty="0"/>
            <a:t> Gatineau?</a:t>
          </a:r>
        </a:p>
      </dsp:txBody>
      <dsp:txXfrm>
        <a:off x="5056476" y="942866"/>
        <a:ext cx="1345195" cy="807117"/>
      </dsp:txXfrm>
    </dsp:sp>
    <dsp:sp modelId="{D23E1B5F-EA4A-4649-B300-B870F0C57215}">
      <dsp:nvSpPr>
        <dsp:cNvPr id="0" name=""/>
        <dsp:cNvSpPr/>
      </dsp:nvSpPr>
      <dsp:spPr>
        <a:xfrm>
          <a:off x="617333"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9. Obtention de permis</a:t>
          </a:r>
          <a:endParaRPr lang="en-US" sz="1200" kern="1200" dirty="0"/>
        </a:p>
      </dsp:txBody>
      <dsp:txXfrm>
        <a:off x="617333" y="1884502"/>
        <a:ext cx="1345195" cy="807117"/>
      </dsp:txXfrm>
    </dsp:sp>
    <dsp:sp modelId="{9DF0C552-CACF-0041-A126-DEA408B819FA}">
      <dsp:nvSpPr>
        <dsp:cNvPr id="0" name=""/>
        <dsp:cNvSpPr/>
      </dsp:nvSpPr>
      <dsp:spPr>
        <a:xfrm>
          <a:off x="2097047"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10. Les coûts du </a:t>
          </a:r>
          <a:r>
            <a:rPr lang="fr-FR" sz="1200" kern="1200" dirty="0" err="1"/>
            <a:t>Bti</a:t>
          </a:r>
          <a:endParaRPr lang="en-US" sz="1200" kern="1200" dirty="0"/>
        </a:p>
      </dsp:txBody>
      <dsp:txXfrm>
        <a:off x="2097047" y="1884502"/>
        <a:ext cx="1345195" cy="807117"/>
      </dsp:txXfrm>
    </dsp:sp>
    <dsp:sp modelId="{B82D9762-EA72-6144-BE7B-400E280847E5}">
      <dsp:nvSpPr>
        <dsp:cNvPr id="0" name=""/>
        <dsp:cNvSpPr/>
      </dsp:nvSpPr>
      <dsp:spPr>
        <a:xfrm>
          <a:off x="3576762"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11. Cadre réglementaire</a:t>
          </a:r>
          <a:endParaRPr lang="en-US" sz="1200" kern="1200" dirty="0"/>
        </a:p>
      </dsp:txBody>
      <dsp:txXfrm>
        <a:off x="3576762" y="1884502"/>
        <a:ext cx="1345195" cy="807117"/>
      </dsp:txXfrm>
    </dsp:sp>
    <dsp:sp modelId="{AE7D415A-BD9A-064A-90CA-F10165F66938}">
      <dsp:nvSpPr>
        <dsp:cNvPr id="0" name=""/>
        <dsp:cNvSpPr/>
      </dsp:nvSpPr>
      <dsp:spPr>
        <a:xfrm>
          <a:off x="5056476"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12. Solutions de rechange</a:t>
          </a:r>
          <a:endParaRPr lang="en-US" sz="1200" kern="1200" dirty="0"/>
        </a:p>
      </dsp:txBody>
      <dsp:txXfrm>
        <a:off x="5056476" y="1884502"/>
        <a:ext cx="1345195" cy="807117"/>
      </dsp:txXfrm>
    </dsp:sp>
    <dsp:sp modelId="{1DA2E487-357D-4D46-B3E9-6E9922CE6C30}">
      <dsp:nvSpPr>
        <dsp:cNvPr id="0" name=""/>
        <dsp:cNvSpPr/>
      </dsp:nvSpPr>
      <dsp:spPr>
        <a:xfrm>
          <a:off x="1357190"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13. Synthèse et principe de précaution</a:t>
          </a:r>
          <a:endParaRPr lang="en-US" sz="1200" kern="1200" dirty="0"/>
        </a:p>
      </dsp:txBody>
      <dsp:txXfrm>
        <a:off x="1357190" y="2826139"/>
        <a:ext cx="1345195" cy="807117"/>
      </dsp:txXfrm>
    </dsp:sp>
    <dsp:sp modelId="{C160C14B-40E7-5E4E-9D72-C1275A73F433}">
      <dsp:nvSpPr>
        <dsp:cNvPr id="0" name=""/>
        <dsp:cNvSpPr/>
      </dsp:nvSpPr>
      <dsp:spPr>
        <a:xfrm>
          <a:off x="2836904"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14-15 Références et hyperliens</a:t>
          </a:r>
          <a:endParaRPr lang="en-US" sz="1200" kern="1200" dirty="0"/>
        </a:p>
      </dsp:txBody>
      <dsp:txXfrm>
        <a:off x="2836904" y="2826139"/>
        <a:ext cx="1345195" cy="807117"/>
      </dsp:txXfrm>
    </dsp:sp>
    <dsp:sp modelId="{E33812ED-CC07-6041-AE07-CCDF38AD73F2}">
      <dsp:nvSpPr>
        <dsp:cNvPr id="0" name=""/>
        <dsp:cNvSpPr/>
      </dsp:nvSpPr>
      <dsp:spPr>
        <a:xfrm>
          <a:off x="4316619"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16. Questions?</a:t>
          </a:r>
          <a:endParaRPr lang="en-US" sz="1200" kern="1200" dirty="0"/>
        </a:p>
      </dsp:txBody>
      <dsp:txXfrm>
        <a:off x="4316619" y="2826139"/>
        <a:ext cx="1345195" cy="8071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86066-56E3-974B-9037-B2B8E791CD45}" type="datetimeFigureOut">
              <a:rPr lang="fr-FR" smtClean="0"/>
              <a:t>24/06/2020</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7DF6D-3DD2-E045-85ED-B7705D8315DA}" type="slidenum">
              <a:rPr lang="fr-FR" smtClean="0"/>
              <a:t>‹n°›</a:t>
            </a:fld>
            <a:endParaRPr lang="fr-FR"/>
          </a:p>
        </p:txBody>
      </p:sp>
    </p:spTree>
    <p:extLst>
      <p:ext uri="{BB962C8B-B14F-4D97-AF65-F5344CB8AC3E}">
        <p14:creationId xmlns:p14="http://schemas.microsoft.com/office/powerpoint/2010/main" val="177174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ci.radio-canada.ca/nouvelle/1158161/epandage-bti-ville-gatineau-rainette-faux-grill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ci.radio-canada.ca/nouvelle/1158161/epandage-bti-ville-gatineau-rainette-faux-grill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environnement.gouv.qc.ca/jeunesse/bassin_versant/bv.ht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lus.lapresse.ca/screens/7020f85b-a0b5-4433-af4c-10452ec8a541__7C___0.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a:t>
            </a:fld>
            <a:endParaRPr lang="fr-FR"/>
          </a:p>
        </p:txBody>
      </p:sp>
    </p:spTree>
    <p:extLst>
      <p:ext uri="{BB962C8B-B14F-4D97-AF65-F5344CB8AC3E}">
        <p14:creationId xmlns:p14="http://schemas.microsoft.com/office/powerpoint/2010/main" val="21036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 selon le MFFP-intolérance des citoyens face aux moustiques a augmenté</a:t>
            </a:r>
          </a:p>
          <a:p>
            <a:r>
              <a:rPr lang="fr-FR" dirty="0"/>
              <a:t>Intolérance </a:t>
            </a:r>
            <a:r>
              <a:rPr lang="fr-FR" dirty="0" err="1"/>
              <a:t>augmnete</a:t>
            </a:r>
            <a:r>
              <a:rPr lang="fr-FR" dirty="0"/>
              <a:t> par contre après les traitements le sentiment de nuisance demeure</a:t>
            </a:r>
          </a:p>
          <a:p>
            <a:pPr marL="171450" indent="-171450">
              <a:buFont typeface="Arial" panose="020B0604020202020204" pitchFamily="34" charset="0"/>
              <a:buChar char="•"/>
            </a:pPr>
            <a:r>
              <a:rPr lang="fr-CA" dirty="0"/>
              <a:t>Les libellules se nourrissent, elles aussi, de chironomes et de moustiques.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10</a:t>
            </a:fld>
            <a:endParaRPr lang="fr-FR"/>
          </a:p>
        </p:txBody>
      </p:sp>
    </p:spTree>
    <p:extLst>
      <p:ext uri="{BB962C8B-B14F-4D97-AF65-F5344CB8AC3E}">
        <p14:creationId xmlns:p14="http://schemas.microsoft.com/office/powerpoint/2010/main" val="138196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intérêt croissant: </a:t>
            </a:r>
            <a:r>
              <a:rPr lang="fr-CA" dirty="0"/>
              <a:t>À Gatineau par exemple, en 2019, la Ville envisageait d’accroître le nombre de secteurs visés par la pulvérisation de </a:t>
            </a:r>
            <a:r>
              <a:rPr lang="fr-CA" dirty="0" err="1"/>
              <a:t>Bti</a:t>
            </a:r>
            <a:r>
              <a:rPr lang="fr-CA" dirty="0"/>
              <a:t> sur son territoire mais elle a fait face </a:t>
            </a:r>
            <a:r>
              <a:rPr lang="fr-CA" dirty="0">
                <a:hlinkClick r:id="rId3"/>
              </a:rPr>
              <a:t>à un refus de la part du ministère de l’environnement du Québec qui exige de nouvelles études sur le Bti</a:t>
            </a:r>
            <a:r>
              <a:rPr lang="fr-CA" dirty="0"/>
              <a:t>.  Bien que ce refus du ministère nous rassure, nous sommes particulièrement inquiets de cette approche expansive que prennent certaines villes face à un produit dont les impacts sont aussi obscurs.</a:t>
            </a:r>
          </a:p>
          <a:p>
            <a:r>
              <a:rPr lang="fr-CA" dirty="0"/>
              <a:t>Listes de s municipalités autorisées en 2020 (info obtenu par demande d’accès à l’info)</a:t>
            </a:r>
          </a:p>
          <a:p>
            <a:r>
              <a:rPr lang="fr-CA" dirty="0"/>
              <a:t>Liste des municipalités dans la </a:t>
            </a:r>
            <a:r>
              <a:rPr lang="fr-CA" dirty="0" err="1"/>
              <a:t>misre</a:t>
            </a:r>
            <a:r>
              <a:rPr lang="fr-CA" dirty="0"/>
              <a:t> de l’industrie en 2020: obtenu sur le site des Lobbyistes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11</a:t>
            </a:fld>
            <a:endParaRPr lang="fr-FR"/>
          </a:p>
        </p:txBody>
      </p:sp>
    </p:spTree>
    <p:extLst>
      <p:ext uri="{BB962C8B-B14F-4D97-AF65-F5344CB8AC3E}">
        <p14:creationId xmlns:p14="http://schemas.microsoft.com/office/powerpoint/2010/main" val="311650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a:t>
            </a:r>
          </a:p>
          <a:p>
            <a:pPr marL="171450" indent="-171450">
              <a:buFont typeface="Arial" panose="020B0604020202020204" pitchFamily="34" charset="0"/>
              <a:buChar char="•"/>
            </a:pPr>
            <a:r>
              <a:rPr lang="fr-FR" dirty="0"/>
              <a:t>Cliquer sur Site Ville de Gatineau pour voir carte</a:t>
            </a:r>
          </a:p>
          <a:p>
            <a:pPr marL="171450" indent="-171450">
              <a:buFont typeface="Arial" panose="020B0604020202020204" pitchFamily="34" charset="0"/>
              <a:buChar char="•"/>
            </a:pPr>
            <a:r>
              <a:rPr lang="fr-FR" dirty="0"/>
              <a:t>un mot sur l’approche abordée par la Ville: notion de « service » - terme tendancieux – ex. Qui « bénéficie » de l’épandage…</a:t>
            </a:r>
          </a:p>
          <a:p>
            <a:pPr marL="171450" indent="-171450">
              <a:buFont typeface="Arial" panose="020B0604020202020204" pitchFamily="34" charset="0"/>
              <a:buChar char="•"/>
            </a:pPr>
            <a:r>
              <a:rPr lang="fr-FR" dirty="0"/>
              <a:t>Premiers épandages et districts couverts</a:t>
            </a:r>
          </a:p>
          <a:p>
            <a:endParaRPr lang="fr-FR" dirty="0"/>
          </a:p>
          <a:p>
            <a:r>
              <a:rPr lang="fr-FR" dirty="0"/>
              <a:t>Intérêt va croissant: </a:t>
            </a:r>
            <a:r>
              <a:rPr lang="fr-CA" dirty="0"/>
              <a:t>À Gatineau par exemple, en 2019, la Ville envisageait d’accroître le nombre de secteurs visés par la pulvérisation de </a:t>
            </a:r>
            <a:r>
              <a:rPr lang="fr-CA" dirty="0" err="1"/>
              <a:t>Bti</a:t>
            </a:r>
            <a:r>
              <a:rPr lang="fr-CA" dirty="0"/>
              <a:t> sur son territoire mais elle a fait face </a:t>
            </a:r>
            <a:r>
              <a:rPr lang="fr-CA" dirty="0">
                <a:hlinkClick r:id="rId3"/>
              </a:rPr>
              <a:t>à un refus de la part du ministère de l’environnement du Québec qui exige de nouvelles études sur le Bti</a:t>
            </a:r>
            <a:r>
              <a:rPr lang="fr-CA" dirty="0"/>
              <a:t>.  Bien que ce refus du ministère nous rassure, nous sommes particulièrement inquiets de cette approche expansive que prennent certaines villes face à un produit dont les impacts sont aussi obscurs.</a:t>
            </a:r>
            <a:endParaRPr lang="fr-FR" dirty="0"/>
          </a:p>
          <a:p>
            <a:r>
              <a:rPr lang="fr-CA" dirty="0"/>
              <a:t>Pulvérise-t-on dans votre secteur ou ailleurs dans votre votre municipalité?</a:t>
            </a:r>
          </a:p>
          <a:p>
            <a:r>
              <a:rPr lang="fr-CA" dirty="0"/>
              <a:t>De quels moyens disposons-nous pour assurer que la pulvérisation se fait exclusivement dans les sites autorisés et selon les doses prescrites?</a:t>
            </a:r>
          </a:p>
          <a:p>
            <a:r>
              <a:rPr lang="fr-CA" dirty="0"/>
              <a:t>Selon vous, pour quelles raisons le MELCC ne permet-il pas qu’on pulvérise dans les sites de reproduction de la Rainette faux-grillon de l’Ouest et du Petit </a:t>
            </a:r>
            <a:r>
              <a:rPr lang="fr-CA" dirty="0" err="1"/>
              <a:t>blongio</a:t>
            </a:r>
            <a:r>
              <a:rPr lang="fr-CA" dirty="0"/>
              <a:t>?</a:t>
            </a:r>
          </a:p>
          <a:p>
            <a:r>
              <a:rPr lang="fr-CA" dirty="0"/>
              <a:t>Sachant que </a:t>
            </a:r>
            <a:r>
              <a:rPr lang="fr-CA" dirty="0">
                <a:hlinkClick r:id="rId4"/>
              </a:rPr>
              <a:t>l’eau s’écoule depuis les hauteurs des versants montagneux,</a:t>
            </a:r>
            <a:r>
              <a:rPr lang="fr-CA" dirty="0"/>
              <a:t> que sur son chemin, elle recueille les eaux des autres cours d’eau pour se rendre jusque dans une vallée, vers un fleuve ou la mer, comment connaître l’impact du </a:t>
            </a:r>
            <a:r>
              <a:rPr lang="fr-CA" dirty="0" err="1"/>
              <a:t>Bti</a:t>
            </a:r>
            <a:r>
              <a:rPr lang="fr-CA" dirty="0"/>
              <a:t> et de ses adjuvants sur tous nos cours d’eau?</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dirty="0"/>
              <a:t>Cliquer dans page Ville pour voir carte PDF</a:t>
            </a:r>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12</a:t>
            </a:fld>
            <a:endParaRPr lang="fr-FR"/>
          </a:p>
        </p:txBody>
      </p:sp>
    </p:spTree>
    <p:extLst>
      <p:ext uri="{BB962C8B-B14F-4D97-AF65-F5344CB8AC3E}">
        <p14:creationId xmlns:p14="http://schemas.microsoft.com/office/powerpoint/2010/main" val="1602392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a:t>
            </a:r>
          </a:p>
          <a:p>
            <a:pPr>
              <a:lnSpc>
                <a:spcPct val="100000"/>
              </a:lnSpc>
            </a:pPr>
            <a:r>
              <a:rPr lang="fr-CA" sz="1200" dirty="0">
                <a:solidFill>
                  <a:srgbClr val="FFFFFF"/>
                </a:solidFill>
              </a:rPr>
              <a:t>Processus instauré sur demande et à géométrie variable selon les municipalités.</a:t>
            </a:r>
          </a:p>
          <a:p>
            <a:pPr>
              <a:lnSpc>
                <a:spcPct val="100000"/>
              </a:lnSpc>
            </a:pPr>
            <a:r>
              <a:rPr lang="fr-CA" sz="1200" dirty="0">
                <a:solidFill>
                  <a:srgbClr val="FFFFFF"/>
                </a:solidFill>
              </a:rPr>
              <a:t>Typiquement: appel d’offres </a:t>
            </a:r>
          </a:p>
          <a:p>
            <a:pPr>
              <a:lnSpc>
                <a:spcPct val="100000"/>
              </a:lnSpc>
            </a:pPr>
            <a:r>
              <a:rPr lang="fr-CA" sz="1200" dirty="0">
                <a:solidFill>
                  <a:srgbClr val="FFFFFF"/>
                </a:solidFill>
              </a:rPr>
              <a:t>Consultant mandaté par la Ville pour obtenir le certificat d’autorisation du MELCC. </a:t>
            </a:r>
          </a:p>
          <a:p>
            <a:pPr>
              <a:lnSpc>
                <a:spcPct val="100000"/>
              </a:lnSpc>
            </a:pPr>
            <a:r>
              <a:rPr lang="fr-CA" sz="1200" dirty="0">
                <a:solidFill>
                  <a:srgbClr val="FFFFFF"/>
                </a:solidFill>
              </a:rPr>
              <a:t>MFFP conseille le MELCC et émet des restrictions </a:t>
            </a:r>
          </a:p>
          <a:p>
            <a:pPr>
              <a:lnSpc>
                <a:spcPct val="100000"/>
              </a:lnSpc>
            </a:pPr>
            <a:r>
              <a:rPr lang="fr-CA" sz="1200" dirty="0">
                <a:solidFill>
                  <a:srgbClr val="FFFFFF"/>
                </a:solidFill>
              </a:rPr>
              <a:t>(par ex. pas de pulvérisation dans les sites de reproduction de la Rainette faux-grillon et le Petit </a:t>
            </a:r>
            <a:r>
              <a:rPr lang="fr-CA" sz="1200" dirty="0" err="1">
                <a:solidFill>
                  <a:srgbClr val="FFFFFF"/>
                </a:solidFill>
              </a:rPr>
              <a:t>blongios</a:t>
            </a:r>
            <a:r>
              <a:rPr lang="fr-CA" sz="1200" dirty="0">
                <a:solidFill>
                  <a:srgbClr val="FFFFFF"/>
                </a:solidFill>
              </a:rPr>
              <a:t>).</a:t>
            </a:r>
          </a:p>
          <a:p>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b="1" dirty="0"/>
              <a:t>Certaines municipalités ont réalisé des sondages</a:t>
            </a:r>
            <a:r>
              <a:rPr lang="fr-CA" dirty="0"/>
              <a:t> pour avoir une idée de la perception qu’ont les citoyens de leur communauté par rapport au </a:t>
            </a:r>
            <a:r>
              <a:rPr lang="fr-CA" dirty="0" err="1"/>
              <a:t>Bti</a:t>
            </a:r>
            <a:r>
              <a:rPr lang="fr-CA" dirty="0"/>
              <a:t>. Ailleurs, la décision de pulvériser dans un secteur peut avoir été menée par un élu. La tenue d’un programme de pulvérisation doit être votée lors d’une séance du conseil municipal. Il se peut qu’un service ou la personne responsable de l’environnement prenne en charge le dossier. </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parler des nouvelles exceptions demandées par le MFFP</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Un petit mot sur le village voisin de Shawinigan qui avait refusé de faire de l’épandage et dont des citoyens en bordure ont des plaintes </a:t>
            </a:r>
            <a:r>
              <a:rPr lang="fr-CA" sz="1200" kern="1200" dirty="0" err="1">
                <a:solidFill>
                  <a:schemeClr val="tx1"/>
                </a:solidFill>
                <a:effectLst/>
                <a:latin typeface="+mn-lt"/>
                <a:ea typeface="+mn-ea"/>
                <a:cs typeface="+mn-cs"/>
              </a:rPr>
              <a:t>pcq’il</a:t>
            </a:r>
            <a:r>
              <a:rPr lang="fr-CA" sz="1200" kern="1200" dirty="0">
                <a:solidFill>
                  <a:schemeClr val="tx1"/>
                </a:solidFill>
                <a:effectLst/>
                <a:latin typeface="+mn-lt"/>
                <a:ea typeface="+mn-ea"/>
                <a:cs typeface="+mn-cs"/>
              </a:rPr>
              <a:t> y avait de l’épandage fait malgré le refus de leur municipalité.  Cette ville a fait une plainte au MELCC afin qu’elle informe la compagnie de cesser de faire des travaux à l’extérieur des limites de son contrat.</a:t>
            </a:r>
            <a:endParaRPr lang="fr-CA" dirty="0">
              <a:effectLst/>
            </a:endParaRP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13</a:t>
            </a:fld>
            <a:endParaRPr lang="fr-FR"/>
          </a:p>
        </p:txBody>
      </p:sp>
    </p:spTree>
    <p:extLst>
      <p:ext uri="{BB962C8B-B14F-4D97-AF65-F5344CB8AC3E}">
        <p14:creationId xmlns:p14="http://schemas.microsoft.com/office/powerpoint/2010/main" val="1246185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 Photo: truite capturée avec mouche imitant un chironome en CB</a:t>
            </a:r>
          </a:p>
          <a:p>
            <a:pPr>
              <a:lnSpc>
                <a:spcPct val="90000"/>
              </a:lnSpc>
            </a:pPr>
            <a:r>
              <a:rPr lang="fr-CA" sz="900" dirty="0"/>
              <a:t>Dépense  assumée par les propriétaires </a:t>
            </a:r>
          </a:p>
          <a:p>
            <a:pPr>
              <a:lnSpc>
                <a:spcPct val="90000"/>
              </a:lnSpc>
            </a:pPr>
            <a:r>
              <a:rPr lang="fr-CA" sz="900" dirty="0"/>
              <a:t>Via une taxation sur le compte de taxes  </a:t>
            </a:r>
          </a:p>
          <a:p>
            <a:pPr>
              <a:lnSpc>
                <a:spcPct val="90000"/>
              </a:lnSpc>
            </a:pPr>
            <a:r>
              <a:rPr lang="fr-CA" sz="900" dirty="0"/>
              <a:t>Frais individuels annuels encourus par les citoyens touchés par la pulvérisation :</a:t>
            </a:r>
          </a:p>
          <a:p>
            <a:pPr lvl="0">
              <a:lnSpc>
                <a:spcPct val="90000"/>
              </a:lnSpc>
            </a:pPr>
            <a:r>
              <a:rPr lang="fr-CA" sz="900" dirty="0"/>
              <a:t>Par ex, en 2019, pour 20 000 propriétés  à Gatineau, le coût annuel par propriétaire se chiffrait à près de 20$ annuellement</a:t>
            </a:r>
          </a:p>
          <a:p>
            <a:pPr>
              <a:lnSpc>
                <a:spcPct val="90000"/>
              </a:lnSpc>
            </a:pPr>
            <a:r>
              <a:rPr lang="fr-CA" sz="900" dirty="0"/>
              <a:t>Au total, contrat de 286 862 $ octroyé à la firme GDG Environnement Ltée de Trois-Rivières (résolution 115433, CE-2019-133, 7 mars 2019)</a:t>
            </a:r>
          </a:p>
          <a:p>
            <a:pPr>
              <a:lnSpc>
                <a:spcPct val="90000"/>
              </a:lnSpc>
            </a:pPr>
            <a:r>
              <a:rPr lang="fr-CA" sz="900" dirty="0"/>
              <a:t>Pas clair combien de résidents sont conscients de cette taxe automatique et à quoi elle sert précisément </a:t>
            </a:r>
          </a:p>
          <a:p>
            <a:pPr>
              <a:lnSpc>
                <a:spcPct val="90000"/>
              </a:lnSpc>
            </a:pPr>
            <a:r>
              <a:rPr lang="fr-CA" sz="900" dirty="0"/>
              <a:t>Exonération de cette taxe impossible pour le moment à Gatineau</a:t>
            </a:r>
            <a:endParaRPr lang="fr-CA" sz="900" b="1" dirty="0"/>
          </a:p>
          <a:p>
            <a:pPr>
              <a:lnSpc>
                <a:spcPct val="90000"/>
              </a:lnSpc>
            </a:pPr>
            <a:r>
              <a:rPr lang="fr-CA" sz="900" b="1" dirty="0"/>
              <a:t>Les coûts cachés du </a:t>
            </a:r>
            <a:r>
              <a:rPr lang="fr-CA" sz="900" b="1" dirty="0" err="1"/>
              <a:t>Bti</a:t>
            </a:r>
            <a:r>
              <a:rPr lang="fr-CA" sz="900" b="1" dirty="0"/>
              <a:t>: liens étroit entre écosystèmes sains et économie: peu d’études</a:t>
            </a:r>
          </a:p>
          <a:p>
            <a:pPr lvl="1">
              <a:lnSpc>
                <a:spcPct val="90000"/>
              </a:lnSpc>
            </a:pPr>
            <a:r>
              <a:rPr lang="fr-FR" sz="900" dirty="0"/>
              <a:t>Ex. R</a:t>
            </a:r>
            <a:r>
              <a:rPr lang="fr-CA" sz="900" dirty="0" err="1"/>
              <a:t>etombées</a:t>
            </a:r>
            <a:r>
              <a:rPr lang="fr-CA" sz="900" dirty="0"/>
              <a:t> économiques de la pêche à l’omble de fontaine se chiffrent à 340 millions de dollars par an et cette pêche sportive permet la création de 3000 emplois dans la province (Société Radio-Canada, </a:t>
            </a:r>
            <a:r>
              <a:rPr lang="fr-CA" sz="900" dirty="0" err="1"/>
              <a:t>Deschênes</a:t>
            </a:r>
            <a:r>
              <a:rPr lang="fr-CA" sz="900" dirty="0"/>
              <a:t>, Jean-François, mars 2019)</a:t>
            </a:r>
          </a:p>
          <a:p>
            <a:pPr lvl="1">
              <a:lnSpc>
                <a:spcPct val="90000"/>
              </a:lnSpc>
            </a:pPr>
            <a:r>
              <a:rPr lang="fr-CA" sz="900" dirty="0"/>
              <a:t>Les dépenses directes liées à l’ornithologie représentent une somme de 195,5M $ annuellement (RQO, 2012)</a:t>
            </a:r>
            <a:endParaRPr lang="fr-FR" sz="9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14</a:t>
            </a:fld>
            <a:endParaRPr lang="fr-FR"/>
          </a:p>
        </p:txBody>
      </p:sp>
    </p:spTree>
    <p:extLst>
      <p:ext uri="{BB962C8B-B14F-4D97-AF65-F5344CB8AC3E}">
        <p14:creationId xmlns:p14="http://schemas.microsoft.com/office/powerpoint/2010/main" val="477625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a:t>
            </a:r>
          </a:p>
          <a:p>
            <a:r>
              <a:rPr lang="fr-FR" dirty="0"/>
              <a:t>Exclusions dans les Laurentides, en Mauricie</a:t>
            </a:r>
          </a:p>
          <a:p>
            <a:r>
              <a:rPr lang="fr-FR" dirty="0"/>
              <a:t>Territoires où on refuse de traiter: Parc de la Gatineau, toutes les territoires de CNC à travers le pays (Ile </a:t>
            </a:r>
            <a:r>
              <a:rPr lang="fr-FR" dirty="0" err="1"/>
              <a:t>Kettle</a:t>
            </a:r>
            <a:r>
              <a:rPr lang="fr-FR" dirty="0"/>
              <a:t>), </a:t>
            </a:r>
            <a:r>
              <a:rPr lang="fr-FR" dirty="0" err="1"/>
              <a:t>Kenauk</a:t>
            </a:r>
            <a:r>
              <a:rPr lang="fr-FR" dirty="0"/>
              <a:t> Nature à </a:t>
            </a:r>
            <a:r>
              <a:rPr lang="fr-FR" dirty="0" err="1"/>
              <a:t>Montébello</a:t>
            </a:r>
            <a:r>
              <a:rPr lang="fr-FR" dirty="0"/>
              <a:t> (260 km2) et </a:t>
            </a:r>
            <a:r>
              <a:rPr lang="fr-CA" dirty="0"/>
              <a:t>À l’est de Gatineau, alors que le + grand refuge faunique est en voie d’être créé (29 km², de la baie McLaren au Parc national de Plaisance)</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15</a:t>
            </a:fld>
            <a:endParaRPr lang="fr-FR"/>
          </a:p>
        </p:txBody>
      </p:sp>
    </p:spTree>
    <p:extLst>
      <p:ext uri="{BB962C8B-B14F-4D97-AF65-F5344CB8AC3E}">
        <p14:creationId xmlns:p14="http://schemas.microsoft.com/office/powerpoint/2010/main" val="97295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r>
              <a:rPr lang="fr-CA" dirty="0"/>
              <a:t>Restaurer les milieux humides (étude du </a:t>
            </a:r>
            <a:r>
              <a:rPr lang="fr-CA" dirty="0" err="1"/>
              <a:t>Massachuchetts</a:t>
            </a:r>
            <a:r>
              <a:rPr lang="fr-CA" dirty="0"/>
              <a:t>).</a:t>
            </a:r>
          </a:p>
          <a:p>
            <a:r>
              <a:rPr lang="fr-CA" dirty="0"/>
              <a:t>Pièges à moustique (ex. St-André-de-Kamouraska)</a:t>
            </a:r>
          </a:p>
          <a:p>
            <a:r>
              <a:rPr lang="fr-CA" dirty="0"/>
              <a:t>Protections personnelles</a:t>
            </a:r>
          </a:p>
          <a:p>
            <a:r>
              <a:rPr lang="fr-CA" dirty="0"/>
              <a:t>Installer nichoirs</a:t>
            </a:r>
          </a:p>
          <a:p>
            <a:r>
              <a:rPr lang="fr-CA" dirty="0"/>
              <a:t>Modifier le modèle de développement sur le bord des cours d’eau</a:t>
            </a:r>
          </a:p>
          <a:p>
            <a:r>
              <a:rPr lang="fr-CA" dirty="0"/>
              <a:t>Sensibiliser à l’importance de la biodiversité</a:t>
            </a:r>
          </a:p>
          <a:p>
            <a:r>
              <a:rPr lang="fr-CA" dirty="0"/>
              <a:t>Encourager la recherche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16</a:t>
            </a:fld>
            <a:endParaRPr lang="fr-FR"/>
          </a:p>
        </p:txBody>
      </p:sp>
    </p:spTree>
    <p:extLst>
      <p:ext uri="{BB962C8B-B14F-4D97-AF65-F5344CB8AC3E}">
        <p14:creationId xmlns:p14="http://schemas.microsoft.com/office/powerpoint/2010/main" val="237987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a:t>
            </a:r>
          </a:p>
          <a:p>
            <a:r>
              <a:rPr lang="fr-FR" dirty="0"/>
              <a:t>Synthèse: </a:t>
            </a:r>
          </a:p>
          <a:p>
            <a:r>
              <a:rPr lang="fr-FR" dirty="0"/>
              <a:t>Recommandation du ministère dans son document 2019</a:t>
            </a:r>
          </a:p>
          <a:p>
            <a:r>
              <a:rPr lang="fr-FR" dirty="0"/>
              <a:t>Définition du principe + Objectif + prévenir plutôt que guérir</a:t>
            </a:r>
          </a:p>
          <a:p>
            <a:r>
              <a:rPr lang="fr-FR" dirty="0"/>
              <a:t>On ne peut pas retirer en claquant des doigts toutes les </a:t>
            </a:r>
            <a:r>
              <a:rPr lang="fr-FR" dirty="0" err="1"/>
              <a:t>agresessions</a:t>
            </a:r>
            <a:r>
              <a:rPr lang="fr-FR" dirty="0"/>
              <a:t> que subissent les espèces en 2020</a:t>
            </a:r>
          </a:p>
          <a:p>
            <a:r>
              <a:rPr lang="fr-FR" dirty="0"/>
              <a:t>Mais les Chiffres nous parlent pour qu’on agisse rapidement pour sauver les meubles: montrer chiffre</a:t>
            </a:r>
          </a:p>
          <a:p>
            <a:r>
              <a:rPr lang="fr-FR" dirty="0"/>
              <a:t>Refuser le </a:t>
            </a:r>
            <a:r>
              <a:rPr lang="fr-FR" dirty="0" err="1"/>
              <a:t>Bti</a:t>
            </a:r>
            <a:r>
              <a:rPr lang="fr-FR" dirty="0"/>
              <a:t> au </a:t>
            </a:r>
            <a:r>
              <a:rPr lang="fr-FR" dirty="0" err="1"/>
              <a:t>Qc</a:t>
            </a:r>
            <a:r>
              <a:rPr lang="fr-FR" dirty="0"/>
              <a:t>, dans nos plans d’eau – véritables pouponnière pour soutenir la vie, en aidant  également les citoyens qui ont une intolérance plus élevé aux moustiques, ça va non seulement inspirer le reste du monde à faire de même, mais c’est d’opter résolument pour la santé des </a:t>
            </a:r>
            <a:r>
              <a:rPr lang="fr-FR" dirty="0" err="1"/>
              <a:t>écosytème</a:t>
            </a:r>
            <a:r>
              <a:rPr lang="fr-FR" dirty="0"/>
              <a:t>… et la nôtre.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17</a:t>
            </a:fld>
            <a:endParaRPr lang="fr-FR"/>
          </a:p>
        </p:txBody>
      </p:sp>
    </p:spTree>
    <p:extLst>
      <p:ext uri="{BB962C8B-B14F-4D97-AF65-F5344CB8AC3E}">
        <p14:creationId xmlns:p14="http://schemas.microsoft.com/office/powerpoint/2010/main" val="291564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Merci à tous de votre écoute</a:t>
            </a:r>
          </a:p>
          <a:p>
            <a:r>
              <a:rPr lang="fr-FR" dirty="0"/>
              <a:t>Nous vous ferons parvenir cette page de références qui comprend le reportage de la Semaine verte et la liste des références qui ont servi à cette présentation ainsi qu’au mémoire qu’on a déposé en juillet dernier dans le cadre de la consultation sur les pesticides au </a:t>
            </a:r>
            <a:r>
              <a:rPr lang="fr-FR" dirty="0" err="1"/>
              <a:t>Qc</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18</a:t>
            </a:fld>
            <a:endParaRPr lang="fr-FR"/>
          </a:p>
        </p:txBody>
      </p:sp>
    </p:spTree>
    <p:extLst>
      <p:ext uri="{BB962C8B-B14F-4D97-AF65-F5344CB8AC3E}">
        <p14:creationId xmlns:p14="http://schemas.microsoft.com/office/powerpoint/2010/main" val="140271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Merci à tous de votre écoute</a:t>
            </a:r>
          </a:p>
          <a:p>
            <a:r>
              <a:rPr lang="fr-FR" dirty="0"/>
              <a:t>Nous vous ferons parvenir cette page de références qui comprend le reportage de la Semaine verte et la liste des références qui ont servi à cette présentation ainsi qu’au mémoire qu’on a déposé en juillet dernier dans le cadre de la consultation sur les pesticides au </a:t>
            </a:r>
            <a:r>
              <a:rPr lang="fr-FR" dirty="0" err="1"/>
              <a:t>Qc</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19</a:t>
            </a:fld>
            <a:endParaRPr lang="fr-FR"/>
          </a:p>
        </p:txBody>
      </p:sp>
    </p:spTree>
    <p:extLst>
      <p:ext uri="{BB962C8B-B14F-4D97-AF65-F5344CB8AC3E}">
        <p14:creationId xmlns:p14="http://schemas.microsoft.com/office/powerpoint/2010/main" val="364230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Accueil (Diane)</a:t>
            </a:r>
          </a:p>
          <a:p>
            <a:r>
              <a:rPr lang="fr-FR" dirty="0"/>
              <a:t>Présentation des animateurs (30 sec chacun) – on n’est pas des experts, mais des </a:t>
            </a:r>
            <a:r>
              <a:rPr lang="fr-FR" dirty="0" err="1"/>
              <a:t>auto-didactes</a:t>
            </a:r>
            <a:r>
              <a:rPr lang="fr-FR" dirty="0"/>
              <a:t> préoccupés par ce dossier. Dans le monde, très peu de chercheurs indépendants se sont penchés sur la question du </a:t>
            </a:r>
            <a:r>
              <a:rPr lang="fr-FR" dirty="0" err="1"/>
              <a:t>Bti</a:t>
            </a:r>
            <a:r>
              <a:rPr lang="fr-FR" dirty="0"/>
              <a:t>. </a:t>
            </a:r>
          </a:p>
          <a:p>
            <a:r>
              <a:rPr lang="fr-FR" dirty="0"/>
              <a:t>Diane présente le Plan et le modus operandi</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a:t>
            </a:fld>
            <a:endParaRPr lang="fr-FR"/>
          </a:p>
        </p:txBody>
      </p:sp>
    </p:spTree>
    <p:extLst>
      <p:ext uri="{BB962C8B-B14F-4D97-AF65-F5344CB8AC3E}">
        <p14:creationId xmlns:p14="http://schemas.microsoft.com/office/powerpoint/2010/main" val="37697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une liste des questions potentielles qu’on nous posera et y trouver réponses.</a:t>
            </a:r>
          </a:p>
          <a:p>
            <a:r>
              <a:rPr lang="fr-FR" dirty="0"/>
              <a:t>Exemples: </a:t>
            </a:r>
          </a:p>
          <a:p>
            <a:pPr marL="228600" indent="-228600">
              <a:buAutoNum type="arabicPeriod"/>
            </a:pPr>
            <a:r>
              <a:rPr lang="fr-FR" dirty="0"/>
              <a:t>que faire avec les gens résidents  qui réclament le </a:t>
            </a:r>
            <a:r>
              <a:rPr lang="fr-FR" dirty="0" err="1"/>
              <a:t>Bti</a:t>
            </a:r>
            <a:r>
              <a:rPr lang="fr-FR" dirty="0"/>
              <a:t> en bordure des milieux humides?</a:t>
            </a:r>
          </a:p>
          <a:p>
            <a:pPr marL="228600" indent="-228600">
              <a:buAutoNum type="arabicPeriod"/>
            </a:pPr>
            <a:r>
              <a:rPr lang="fr-FR" dirty="0"/>
              <a:t>Qu’est-ce qu’</a:t>
            </a:r>
            <a:r>
              <a:rPr lang="fr-FR" dirty="0" err="1"/>
              <a:t>omn</a:t>
            </a:r>
            <a:r>
              <a:rPr lang="fr-FR" dirty="0"/>
              <a:t> peut faire comme individu pour aider? Contacter votre conseiller municipal pour exiger le principe de précaution, écrire à votre député provincial, en parler dans votre entourage pour faire connaître les faits sur le </a:t>
            </a:r>
            <a:r>
              <a:rPr lang="fr-FR" dirty="0" err="1"/>
              <a:t>Bti</a:t>
            </a:r>
            <a:r>
              <a:rPr lang="fr-FR" dirty="0"/>
              <a:t>, agissez dans votre </a:t>
            </a:r>
            <a:r>
              <a:rPr lang="fr-FR" dirty="0" err="1"/>
              <a:t>propore</a:t>
            </a:r>
            <a:r>
              <a:rPr lang="fr-FR" dirty="0"/>
              <a:t> sphère, joignez notre groupe à Gatineau, etc.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20</a:t>
            </a:fld>
            <a:endParaRPr lang="fr-FR"/>
          </a:p>
        </p:txBody>
      </p:sp>
    </p:spTree>
    <p:extLst>
      <p:ext uri="{BB962C8B-B14F-4D97-AF65-F5344CB8AC3E}">
        <p14:creationId xmlns:p14="http://schemas.microsoft.com/office/powerpoint/2010/main" val="237343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lvl="0" indent="-228600">
              <a:buAutoNum type="arabicPeriod"/>
            </a:pPr>
            <a:r>
              <a:rPr lang="fr-FR" dirty="0"/>
              <a:t>Cliquer sur Nématocère et montrer l’e </a:t>
            </a:r>
            <a:r>
              <a:rPr lang="fr-CA" sz="1200" kern="1200" dirty="0">
                <a:solidFill>
                  <a:schemeClr val="tx1"/>
                </a:solidFill>
                <a:effectLst/>
                <a:latin typeface="+mn-lt"/>
                <a:ea typeface="+mn-ea"/>
                <a:cs typeface="+mn-cs"/>
              </a:rPr>
              <a:t>4</a:t>
            </a:r>
            <a:r>
              <a:rPr lang="fr-CA" sz="1200" kern="1200" baseline="30000" dirty="0">
                <a:solidFill>
                  <a:schemeClr val="tx1"/>
                </a:solidFill>
                <a:effectLst/>
                <a:latin typeface="+mn-lt"/>
                <a:ea typeface="+mn-ea"/>
                <a:cs typeface="+mn-cs"/>
              </a:rPr>
              <a:t>e insecte </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cécyidomida</a:t>
            </a:r>
            <a:r>
              <a:rPr lang="fr-CA" sz="1200" kern="1200" dirty="0">
                <a:solidFill>
                  <a:schemeClr val="tx1"/>
                </a:solidFill>
                <a:effectLst/>
                <a:latin typeface="+mn-lt"/>
                <a:ea typeface="+mn-ea"/>
                <a:cs typeface="+mn-cs"/>
              </a:rPr>
              <a:t>) et montrer chaque espèce jusqu’au moustique </a:t>
            </a:r>
          </a:p>
          <a:p>
            <a:pPr marL="228600" lvl="0" indent="-228600">
              <a:buAutoNum type="arabicPeriod"/>
            </a:pPr>
            <a:r>
              <a:rPr lang="fr-CA" sz="1200" dirty="0"/>
              <a:t>Vivant naturellement dans les sols de plus de 15 pays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Non encore trouvée naturellement au Québec (Coalition Eau Secours, 2005)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Reproduite en labo pour détruire les moustiques et les mouches noires dans les plans d’eau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(mares d'eau, fossés, étangs, marais, lacs, réservoirs, rivières)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Par voies aérienne (forme granulaire) terrestre (forme liquide)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Pulvérisé à répétition du printemps à l'automne selon l'évaluation des besoins des secteurs visés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Taux d’efficacité en conditions optimales= 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CA" sz="1200" dirty="0"/>
          </a:p>
          <a:p>
            <a:pPr marL="228600" lvl="0" indent="-228600">
              <a:buAutoNum type="arabicPeriod"/>
            </a:pPr>
            <a:endParaRPr lang="fr-CA" sz="1200" dirty="0"/>
          </a:p>
          <a:p>
            <a:pPr marL="228600" lvl="0" indent="-228600">
              <a:buAutoNum type="arabicPeriod"/>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2. Questions (Claire): </a:t>
            </a:r>
            <a:r>
              <a:rPr lang="fr-CA" dirty="0"/>
              <a:t>Puisqu’on n’a jamais trouvé de </a:t>
            </a:r>
            <a:r>
              <a:rPr lang="fr-CA" dirty="0" err="1"/>
              <a:t>Bti</a:t>
            </a:r>
            <a:r>
              <a:rPr lang="fr-CA" dirty="0"/>
              <a:t> dans le sol du Québec à l’état naturel, on ne peut exclure la possibilité que le </a:t>
            </a:r>
            <a:r>
              <a:rPr lang="fr-CA" dirty="0" err="1"/>
              <a:t>Bti</a:t>
            </a:r>
            <a:r>
              <a:rPr lang="fr-CA" dirty="0"/>
              <a:t> n’existait pas chez nous avant qu’on l’utilise; quels sont les impacts potentiels d’une nouvelle bactérie introduite dans un milieu et son interaction avec les divers organismes y vivant?</a:t>
            </a:r>
          </a:p>
          <a:p>
            <a:r>
              <a:rPr lang="fr-CA" dirty="0"/>
              <a:t>À quel rythme la bactérie se reproduit-elle et dans quelles conditions?</a:t>
            </a:r>
          </a:p>
          <a:p>
            <a:r>
              <a:rPr lang="fr-CA" dirty="0"/>
              <a:t>Quelle quantité de </a:t>
            </a:r>
            <a:r>
              <a:rPr lang="fr-CA" dirty="0" err="1"/>
              <a:t>Bti</a:t>
            </a:r>
            <a:r>
              <a:rPr lang="fr-CA" dirty="0"/>
              <a:t> est pulvérisée chaque année au Québec, depuis quand, où précisément et à quel intervalle durant une année complète?</a:t>
            </a:r>
          </a:p>
          <a:p>
            <a:r>
              <a:rPr lang="fr-CA" dirty="0"/>
              <a:t>Quel est l’impact de fortes pluies sur le taux d’efficacité du produit?</a:t>
            </a:r>
          </a:p>
          <a:p>
            <a:r>
              <a:rPr lang="fr-CA" dirty="0"/>
              <a:t>Quel est l’impact du </a:t>
            </a:r>
            <a:r>
              <a:rPr lang="fr-CA" dirty="0" err="1"/>
              <a:t>Bti</a:t>
            </a:r>
            <a:r>
              <a:rPr lang="fr-CA" dirty="0"/>
              <a:t> sur la terre ferme? (faune, sols, sources d’eau potable, etc.)?</a:t>
            </a:r>
          </a:p>
          <a:p>
            <a:r>
              <a:rPr lang="fr-CA" dirty="0"/>
              <a:t>Sachant que, dans les milieux aquatiques, le </a:t>
            </a:r>
            <a:r>
              <a:rPr lang="fr-CA" dirty="0" err="1"/>
              <a:t>Bti</a:t>
            </a:r>
            <a:r>
              <a:rPr lang="fr-CA" dirty="0"/>
              <a:t> peut persister dans les sédiments et demeure actif, quelle impact cela représente-il sur tout l’écosystème à long terme?</a:t>
            </a: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3</a:t>
            </a:fld>
            <a:endParaRPr lang="fr-FR"/>
          </a:p>
        </p:txBody>
      </p:sp>
    </p:spTree>
    <p:extLst>
      <p:ext uri="{BB962C8B-B14F-4D97-AF65-F5344CB8AC3E}">
        <p14:creationId xmlns:p14="http://schemas.microsoft.com/office/powerpoint/2010/main" val="90584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Bactérie sécrète cristaux dans plans d’eau</a:t>
            </a:r>
          </a:p>
          <a:p>
            <a:pPr marL="228600" indent="-228600">
              <a:buAutoNum type="arabicPeriod"/>
            </a:pPr>
            <a:r>
              <a:rPr lang="fr-FR" dirty="0"/>
              <a:t>En s’alimentant, larves absorbent ces cristaux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solidFill>
                  <a:schemeClr val="tx1">
                    <a:lumMod val="75000"/>
                    <a:lumOff val="25000"/>
                  </a:schemeClr>
                </a:solidFill>
              </a:rPr>
              <a:t>Perforent</a:t>
            </a:r>
            <a:r>
              <a:rPr lang="en-US" sz="1200" dirty="0">
                <a:solidFill>
                  <a:schemeClr val="tx1">
                    <a:lumMod val="75000"/>
                    <a:lumOff val="25000"/>
                  </a:schemeClr>
                </a:solidFill>
              </a:rPr>
              <a:t> le tube digestif et les </a:t>
            </a:r>
            <a:r>
              <a:rPr lang="en-US" sz="1200" dirty="0" err="1">
                <a:solidFill>
                  <a:schemeClr val="tx1">
                    <a:lumMod val="75000"/>
                    <a:lumOff val="25000"/>
                  </a:schemeClr>
                </a:solidFill>
              </a:rPr>
              <a:t>larves</a:t>
            </a:r>
            <a:r>
              <a:rPr lang="en-US" sz="1200" dirty="0">
                <a:solidFill>
                  <a:schemeClr val="tx1">
                    <a:lumMod val="75000"/>
                    <a:lumOff val="25000"/>
                  </a:schemeClr>
                </a:solidFill>
              </a:rPr>
              <a:t> </a:t>
            </a:r>
            <a:r>
              <a:rPr lang="en-US" sz="1200" dirty="0" err="1">
                <a:solidFill>
                  <a:schemeClr val="tx1">
                    <a:lumMod val="75000"/>
                    <a:lumOff val="25000"/>
                  </a:schemeClr>
                </a:solidFill>
              </a:rPr>
              <a:t>meurent</a:t>
            </a:r>
            <a:r>
              <a:rPr lang="en-US" sz="1200" dirty="0">
                <a:solidFill>
                  <a:schemeClr val="tx1">
                    <a:lumMod val="75000"/>
                    <a:lumOff val="25000"/>
                  </a:schemeClr>
                </a:solidFill>
              </a:rPr>
              <a:t> au bout de </a:t>
            </a:r>
            <a:r>
              <a:rPr lang="en-US" sz="1200" dirty="0" err="1">
                <a:solidFill>
                  <a:schemeClr val="tx1">
                    <a:lumMod val="75000"/>
                    <a:lumOff val="25000"/>
                  </a:schemeClr>
                </a:solidFill>
              </a:rPr>
              <a:t>quelques</a:t>
            </a:r>
            <a:r>
              <a:rPr lang="en-US" sz="1200" dirty="0">
                <a:solidFill>
                  <a:schemeClr val="tx1">
                    <a:lumMod val="75000"/>
                    <a:lumOff val="25000"/>
                  </a:schemeClr>
                </a:solidFill>
              </a:rPr>
              <a:t> </a:t>
            </a:r>
            <a:r>
              <a:rPr lang="en-US" sz="1200" dirty="0" err="1">
                <a:solidFill>
                  <a:schemeClr val="tx1">
                    <a:lumMod val="75000"/>
                    <a:lumOff val="25000"/>
                  </a:schemeClr>
                </a:solidFill>
              </a:rPr>
              <a:t>jours</a:t>
            </a:r>
            <a:r>
              <a:rPr lang="en-US" sz="1200" dirty="0">
                <a:solidFill>
                  <a:schemeClr val="tx1">
                    <a:lumMod val="75000"/>
                    <a:lumOff val="25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75000"/>
                    <a:lumOff val="25000"/>
                  </a:schemeClr>
                </a:solidFill>
              </a:rPr>
              <a:t>Après la mort des </a:t>
            </a:r>
            <a:r>
              <a:rPr lang="en-US" sz="1200" dirty="0" err="1">
                <a:solidFill>
                  <a:schemeClr val="tx1">
                    <a:lumMod val="75000"/>
                    <a:lumOff val="25000"/>
                  </a:schemeClr>
                </a:solidFill>
              </a:rPr>
              <a:t>larves</a:t>
            </a:r>
            <a:r>
              <a:rPr lang="en-US" sz="1200" dirty="0">
                <a:solidFill>
                  <a:schemeClr val="tx1">
                    <a:lumMod val="75000"/>
                    <a:lumOff val="25000"/>
                  </a:schemeClr>
                </a:solidFill>
              </a:rPr>
              <a:t>, les </a:t>
            </a:r>
            <a:r>
              <a:rPr lang="en-US" sz="1200" dirty="0" err="1">
                <a:solidFill>
                  <a:schemeClr val="tx1">
                    <a:lumMod val="75000"/>
                    <a:lumOff val="25000"/>
                  </a:schemeClr>
                </a:solidFill>
              </a:rPr>
              <a:t>bactéries</a:t>
            </a:r>
            <a:r>
              <a:rPr lang="en-US" sz="1200" dirty="0">
                <a:solidFill>
                  <a:schemeClr val="tx1">
                    <a:lumMod val="75000"/>
                    <a:lumOff val="25000"/>
                  </a:schemeClr>
                </a:solidFill>
              </a:rPr>
              <a:t> </a:t>
            </a:r>
            <a:r>
              <a:rPr lang="en-US" sz="1200" dirty="0" err="1">
                <a:solidFill>
                  <a:schemeClr val="tx1">
                    <a:lumMod val="75000"/>
                    <a:lumOff val="25000"/>
                  </a:schemeClr>
                </a:solidFill>
              </a:rPr>
              <a:t>sont</a:t>
            </a:r>
            <a:r>
              <a:rPr lang="en-US" sz="1200" dirty="0">
                <a:solidFill>
                  <a:schemeClr val="tx1">
                    <a:lumMod val="75000"/>
                    <a:lumOff val="25000"/>
                  </a:schemeClr>
                </a:solidFill>
              </a:rPr>
              <a:t> </a:t>
            </a:r>
            <a:r>
              <a:rPr lang="en-US" sz="1200" dirty="0" err="1">
                <a:solidFill>
                  <a:schemeClr val="tx1">
                    <a:lumMod val="75000"/>
                    <a:lumOff val="25000"/>
                  </a:schemeClr>
                </a:solidFill>
              </a:rPr>
              <a:t>libérées</a:t>
            </a:r>
            <a:r>
              <a:rPr lang="en-US" sz="1200" dirty="0">
                <a:solidFill>
                  <a:schemeClr val="tx1">
                    <a:lumMod val="75000"/>
                    <a:lumOff val="25000"/>
                  </a:schemeClr>
                </a:solidFill>
              </a:rPr>
              <a:t> dans </a:t>
            </a:r>
            <a:r>
              <a:rPr lang="en-US" sz="1200" dirty="0" err="1">
                <a:solidFill>
                  <a:schemeClr val="tx1">
                    <a:lumMod val="75000"/>
                    <a:lumOff val="25000"/>
                  </a:schemeClr>
                </a:solidFill>
              </a:rPr>
              <a:t>l’environnement</a:t>
            </a:r>
            <a:r>
              <a:rPr lang="en-US" sz="1200" dirty="0">
                <a:solidFill>
                  <a:schemeClr val="tx1">
                    <a:lumMod val="75000"/>
                    <a:lumOff val="25000"/>
                  </a:schemeClr>
                </a:solidFill>
              </a:rPr>
              <a:t> </a:t>
            </a:r>
            <a:r>
              <a:rPr lang="en-US" sz="1200" dirty="0" err="1">
                <a:solidFill>
                  <a:schemeClr val="tx1">
                    <a:lumMod val="75000"/>
                    <a:lumOff val="25000"/>
                  </a:schemeClr>
                </a:solidFill>
              </a:rPr>
              <a:t>aquatique</a:t>
            </a:r>
            <a:r>
              <a:rPr lang="en-US" sz="1200" dirty="0">
                <a:solidFill>
                  <a:schemeClr val="tx1">
                    <a:lumMod val="75000"/>
                    <a:lumOff val="25000"/>
                  </a:schemeClr>
                </a:solidFill>
              </a:rPr>
              <a:t> </a:t>
            </a:r>
          </a:p>
          <a:p>
            <a:pPr marL="228600" indent="-228600">
              <a:buAutoNum type="arabicPeriod"/>
            </a:pPr>
            <a:r>
              <a:rPr lang="en-US" sz="1200" dirty="0">
                <a:solidFill>
                  <a:schemeClr val="tx1">
                    <a:lumMod val="75000"/>
                    <a:lumOff val="25000"/>
                  </a:schemeClr>
                </a:solidFill>
              </a:rPr>
              <a:t>Nouvelles spores </a:t>
            </a:r>
            <a:r>
              <a:rPr lang="en-US" sz="1200" dirty="0" err="1">
                <a:solidFill>
                  <a:schemeClr val="tx1">
                    <a:lumMod val="75000"/>
                    <a:lumOff val="25000"/>
                  </a:schemeClr>
                </a:solidFill>
              </a:rPr>
              <a:t>jusqu’à</a:t>
            </a:r>
            <a:r>
              <a:rPr lang="en-US" sz="1200" dirty="0">
                <a:solidFill>
                  <a:schemeClr val="tx1">
                    <a:lumMod val="75000"/>
                    <a:lumOff val="25000"/>
                  </a:schemeClr>
                </a:solidFill>
              </a:rPr>
              <a:t> </a:t>
            </a:r>
            <a:r>
              <a:rPr lang="en-US" sz="1200" dirty="0" err="1">
                <a:solidFill>
                  <a:schemeClr val="tx1">
                    <a:lumMod val="75000"/>
                    <a:lumOff val="25000"/>
                  </a:schemeClr>
                </a:solidFill>
              </a:rPr>
              <a:t>ce</a:t>
            </a:r>
            <a:r>
              <a:rPr lang="en-US" sz="1200" dirty="0">
                <a:solidFill>
                  <a:schemeClr val="tx1">
                    <a:lumMod val="75000"/>
                    <a:lumOff val="25000"/>
                  </a:schemeClr>
                </a:solidFill>
              </a:rPr>
              <a:t> que </a:t>
            </a:r>
            <a:r>
              <a:rPr lang="en-US" sz="1200" dirty="0" err="1">
                <a:solidFill>
                  <a:schemeClr val="tx1">
                    <a:lumMod val="75000"/>
                    <a:lumOff val="25000"/>
                  </a:schemeClr>
                </a:solidFill>
              </a:rPr>
              <a:t>ces</a:t>
            </a:r>
            <a:r>
              <a:rPr lang="en-US" sz="1200" dirty="0">
                <a:solidFill>
                  <a:schemeClr val="tx1">
                    <a:lumMod val="75000"/>
                    <a:lumOff val="25000"/>
                  </a:schemeClr>
                </a:solidFill>
              </a:rPr>
              <a:t> </a:t>
            </a:r>
            <a:r>
              <a:rPr lang="en-US" sz="1200" dirty="0" err="1">
                <a:solidFill>
                  <a:schemeClr val="tx1">
                    <a:lumMod val="75000"/>
                    <a:lumOff val="25000"/>
                  </a:schemeClr>
                </a:solidFill>
              </a:rPr>
              <a:t>dernières</a:t>
            </a:r>
            <a:r>
              <a:rPr lang="en-US" sz="1200" dirty="0">
                <a:solidFill>
                  <a:schemeClr val="tx1">
                    <a:lumMod val="75000"/>
                    <a:lumOff val="25000"/>
                  </a:schemeClr>
                </a:solidFill>
              </a:rPr>
              <a:t>  </a:t>
            </a:r>
            <a:r>
              <a:rPr lang="en-US" sz="1200" dirty="0" err="1">
                <a:solidFill>
                  <a:schemeClr val="tx1">
                    <a:lumMod val="75000"/>
                    <a:lumOff val="25000"/>
                  </a:schemeClr>
                </a:solidFill>
              </a:rPr>
              <a:t>rencontrent</a:t>
            </a:r>
            <a:r>
              <a:rPr lang="en-US" sz="1200" dirty="0">
                <a:solidFill>
                  <a:schemeClr val="tx1">
                    <a:lumMod val="75000"/>
                    <a:lumOff val="25000"/>
                  </a:schemeClr>
                </a:solidFill>
              </a:rPr>
              <a:t> de nouveaux </a:t>
            </a:r>
            <a:r>
              <a:rPr lang="en-US" sz="1200" dirty="0" err="1">
                <a:solidFill>
                  <a:schemeClr val="tx1">
                    <a:lumMod val="75000"/>
                    <a:lumOff val="25000"/>
                  </a:schemeClr>
                </a:solidFill>
              </a:rPr>
              <a:t>hôtes</a:t>
            </a:r>
            <a:r>
              <a:rPr lang="en-US" sz="1200" dirty="0">
                <a:solidFill>
                  <a:schemeClr val="tx1">
                    <a:lumMod val="75000"/>
                    <a:lumOff val="25000"/>
                  </a:schemeClr>
                </a:solidFill>
              </a:rPr>
              <a:t> (</a:t>
            </a:r>
            <a:r>
              <a:rPr lang="en-US" sz="1200" dirty="0" err="1">
                <a:solidFill>
                  <a:schemeClr val="tx1">
                    <a:lumMod val="75000"/>
                    <a:lumOff val="25000"/>
                  </a:schemeClr>
                </a:solidFill>
              </a:rPr>
              <a:t>Adapté</a:t>
            </a:r>
            <a:r>
              <a:rPr lang="en-US" sz="1200" dirty="0">
                <a:solidFill>
                  <a:schemeClr val="tx1">
                    <a:lumMod val="75000"/>
                    <a:lumOff val="25000"/>
                  </a:schemeClr>
                </a:solidFill>
              </a:rPr>
              <a:t> de Bravo et al. 2007). </a:t>
            </a:r>
            <a:endParaRPr lang="fr-FR" dirty="0"/>
          </a:p>
          <a:p>
            <a:pPr marL="228600" indent="-228600">
              <a:buAutoNum type="arabicPeriod"/>
            </a:pPr>
            <a:endParaRPr lang="fr-FR" dirty="0"/>
          </a:p>
          <a:p>
            <a:pPr marL="228600" indent="-228600">
              <a:buAutoNum type="arabicPeriod"/>
            </a:pPr>
            <a:r>
              <a:rPr lang="fr-FR" dirty="0"/>
              <a:t>_______________________</a:t>
            </a:r>
          </a:p>
          <a:p>
            <a:pPr marL="228600" indent="-228600">
              <a:buAutoNum type="arabicPeriod"/>
            </a:pPr>
            <a:r>
              <a:rPr lang="fr-FR" dirty="0"/>
              <a:t>Questions de Claire: </a:t>
            </a:r>
            <a:r>
              <a:rPr lang="fr-CA" dirty="0"/>
              <a:t>En dehors des larves de moustiques et de mouches noires, combien d’autres espèces dans le milieu sont détruites par le </a:t>
            </a:r>
            <a:r>
              <a:rPr lang="fr-CA" dirty="0" err="1"/>
              <a:t>Bti</a:t>
            </a:r>
            <a:r>
              <a:rPr lang="fr-CA" dirty="0"/>
              <a:t>? </a:t>
            </a:r>
          </a:p>
          <a:p>
            <a:pPr marL="228600" indent="-228600">
              <a:buAutoNum type="arabicPeriod"/>
            </a:pPr>
            <a:r>
              <a:rPr lang="fr-CA" dirty="0"/>
              <a:t>Quel est l’effet domino dans le milieu de la sporulation du </a:t>
            </a:r>
            <a:r>
              <a:rPr lang="fr-CA" dirty="0" err="1"/>
              <a:t>Bti</a:t>
            </a:r>
            <a:r>
              <a:rPr lang="fr-CA" dirty="0"/>
              <a:t> et de la </a:t>
            </a:r>
            <a:r>
              <a:rPr lang="fr-CA" dirty="0" err="1"/>
              <a:t>resporulation</a:t>
            </a:r>
            <a:r>
              <a:rPr lang="fr-CA" dirty="0"/>
              <a:t> de la bactérie une fois que son hôte est mort? </a:t>
            </a:r>
          </a:p>
          <a:p>
            <a:pPr marL="228600" indent="-228600">
              <a:buAutoNum type="arabicPeriod"/>
            </a:pPr>
            <a:r>
              <a:rPr lang="fr-CA" dirty="0"/>
              <a:t>Quand cet effet domino se termine-t-il? </a:t>
            </a:r>
          </a:p>
          <a:p>
            <a:pPr marL="228600" indent="-228600">
              <a:buAutoNum type="arabicPeriod"/>
            </a:pPr>
            <a:r>
              <a:rPr lang="fr-CA" dirty="0"/>
              <a:t>Quelle quantité de </a:t>
            </a:r>
            <a:r>
              <a:rPr lang="fr-CA" dirty="0" err="1"/>
              <a:t>Bti</a:t>
            </a:r>
            <a:r>
              <a:rPr lang="fr-CA" dirty="0"/>
              <a:t> est pulvérisée </a:t>
            </a:r>
            <a:r>
              <a:rPr lang="fr-CA" b="1" dirty="0"/>
              <a:t>sur la terre ferme</a:t>
            </a:r>
            <a:r>
              <a:rPr lang="fr-CA" dirty="0"/>
              <a:t> au Québec et pour quelles raisons? Quel est l’impact du </a:t>
            </a:r>
            <a:r>
              <a:rPr lang="fr-CA" dirty="0" err="1"/>
              <a:t>Bti</a:t>
            </a:r>
            <a:r>
              <a:rPr lang="fr-CA" dirty="0"/>
              <a:t> sur la terre ferme? (insectes et les espèces qui s’en nourrissent, sols, sources d’eau potable, etc.)?</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4</a:t>
            </a:fld>
            <a:endParaRPr lang="fr-FR"/>
          </a:p>
        </p:txBody>
      </p:sp>
    </p:spTree>
    <p:extLst>
      <p:ext uri="{BB962C8B-B14F-4D97-AF65-F5344CB8AC3E}">
        <p14:creationId xmlns:p14="http://schemas.microsoft.com/office/powerpoint/2010/main" val="32790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La </a:t>
            </a:r>
            <a:r>
              <a:rPr lang="en-US" sz="1200" dirty="0" err="1">
                <a:solidFill>
                  <a:srgbClr val="FFFFFF"/>
                </a:solidFill>
              </a:rPr>
              <a:t>catégorie</a:t>
            </a:r>
            <a:r>
              <a:rPr lang="en-US" sz="1200" dirty="0">
                <a:solidFill>
                  <a:srgbClr val="FFFFFF"/>
                </a:solidFill>
              </a:rPr>
              <a:t> </a:t>
            </a:r>
            <a:r>
              <a:rPr lang="en-US" sz="1200" i="1" dirty="0" err="1">
                <a:solidFill>
                  <a:srgbClr val="FFFFFF"/>
                </a:solidFill>
              </a:rPr>
              <a:t>Autres</a:t>
            </a:r>
            <a:r>
              <a:rPr lang="en-US" sz="1200" i="1" dirty="0">
                <a:solidFill>
                  <a:srgbClr val="FFFFFF"/>
                </a:solidFill>
              </a:rPr>
              <a:t> </a:t>
            </a:r>
            <a:r>
              <a:rPr lang="en-US" sz="1200" i="1" dirty="0" err="1">
                <a:solidFill>
                  <a:srgbClr val="FFFFFF"/>
                </a:solidFill>
              </a:rPr>
              <a:t>ingrédients</a:t>
            </a:r>
            <a:r>
              <a:rPr lang="en-US" sz="1200" dirty="0">
                <a:solidFill>
                  <a:srgbClr val="FFFFFF"/>
                </a:solidFill>
              </a:rPr>
              <a:t> (protégés par le secret commercial) fait </a:t>
            </a:r>
            <a:r>
              <a:rPr lang="en-US" sz="1200" dirty="0" err="1">
                <a:solidFill>
                  <a:srgbClr val="FFFFFF"/>
                </a:solidFill>
              </a:rPr>
              <a:t>référence</a:t>
            </a:r>
            <a:r>
              <a:rPr lang="en-US" sz="1200" dirty="0">
                <a:solidFill>
                  <a:srgbClr val="FFFFFF"/>
                </a:solidFill>
              </a:rPr>
              <a:t> aux </a:t>
            </a:r>
            <a:r>
              <a:rPr lang="en-US" sz="1200" dirty="0" err="1">
                <a:solidFill>
                  <a:srgbClr val="FFFFFF"/>
                </a:solidFill>
              </a:rPr>
              <a:t>ingrédients</a:t>
            </a:r>
            <a:r>
              <a:rPr lang="en-US" sz="1200" dirty="0">
                <a:solidFill>
                  <a:srgbClr val="FFFFFF"/>
                </a:solidFill>
              </a:rPr>
              <a:t> </a:t>
            </a:r>
            <a:r>
              <a:rPr lang="en-US" sz="1200" dirty="0" err="1">
                <a:solidFill>
                  <a:srgbClr val="FFFFFF"/>
                </a:solidFill>
              </a:rPr>
              <a:t>ajoutés</a:t>
            </a:r>
            <a:r>
              <a:rPr lang="en-US" sz="1200" dirty="0">
                <a:solidFill>
                  <a:srgbClr val="FFFFFF"/>
                </a:solidFill>
              </a:rPr>
              <a:t> au </a:t>
            </a:r>
            <a:r>
              <a:rPr lang="en-US" sz="1200" dirty="0" err="1">
                <a:solidFill>
                  <a:srgbClr val="FFFFFF"/>
                </a:solidFill>
              </a:rPr>
              <a:t>produit</a:t>
            </a:r>
            <a:r>
              <a:rPr lang="en-US" sz="1200" dirty="0">
                <a:solidFill>
                  <a:srgbClr val="FFFFFF"/>
                </a:solidFill>
              </a:rPr>
              <a:t> pour </a:t>
            </a:r>
            <a:r>
              <a:rPr lang="en-US" sz="1200" dirty="0" err="1">
                <a:solidFill>
                  <a:srgbClr val="FFFFFF"/>
                </a:solidFill>
              </a:rPr>
              <a:t>en</a:t>
            </a:r>
            <a:r>
              <a:rPr lang="en-US" sz="1200" dirty="0">
                <a:solidFill>
                  <a:srgbClr val="FFFFFF"/>
                </a:solidFill>
              </a:rPr>
              <a:t> </a:t>
            </a:r>
            <a:r>
              <a:rPr lang="en-US" sz="1200" dirty="0" err="1">
                <a:solidFill>
                  <a:srgbClr val="FFFFFF"/>
                </a:solidFill>
              </a:rPr>
              <a:t>accroître</a:t>
            </a:r>
            <a:r>
              <a:rPr lang="en-US" sz="1200" dirty="0">
                <a:solidFill>
                  <a:srgbClr val="FFFFFF"/>
                </a:solidFill>
              </a:rPr>
              <a:t> </a:t>
            </a:r>
            <a:r>
              <a:rPr lang="en-US" sz="1200" dirty="0" err="1">
                <a:solidFill>
                  <a:srgbClr val="FFFFFF"/>
                </a:solidFill>
              </a:rPr>
              <a:t>l’efficacité</a:t>
            </a:r>
            <a:r>
              <a:rPr lang="en-US" sz="1200" dirty="0">
                <a:solidFill>
                  <a:srgbClr val="FFFFFF"/>
                </a:solidFill>
              </a:rPr>
              <a:t> </a:t>
            </a:r>
            <a:r>
              <a:rPr lang="en-US" sz="1200" dirty="0" err="1">
                <a:solidFill>
                  <a:srgbClr val="FFFFFF"/>
                </a:solidFill>
              </a:rPr>
              <a:t>soit</a:t>
            </a:r>
            <a:r>
              <a:rPr lang="en-US" sz="1200" dirty="0">
                <a:solidFill>
                  <a:srgbClr val="FFFFFF"/>
                </a:solidFill>
              </a:rPr>
              <a:t> : agents de protection </a:t>
            </a:r>
            <a:r>
              <a:rPr lang="en-US" sz="1200" dirty="0" err="1">
                <a:solidFill>
                  <a:srgbClr val="FFFFFF"/>
                </a:solidFill>
              </a:rPr>
              <a:t>contre</a:t>
            </a:r>
            <a:r>
              <a:rPr lang="en-US" sz="1200" dirty="0">
                <a:solidFill>
                  <a:srgbClr val="FFFFFF"/>
                </a:solidFill>
              </a:rPr>
              <a:t> les </a:t>
            </a:r>
            <a:r>
              <a:rPr lang="en-US" sz="1200" dirty="0" err="1">
                <a:solidFill>
                  <a:srgbClr val="FFFFFF"/>
                </a:solidFill>
              </a:rPr>
              <a:t>rayons</a:t>
            </a:r>
            <a:r>
              <a:rPr lang="en-US" sz="1200" dirty="0">
                <a:solidFill>
                  <a:srgbClr val="FFFFFF"/>
                </a:solidFill>
              </a:rPr>
              <a:t> UV, </a:t>
            </a:r>
            <a:r>
              <a:rPr lang="en-US" sz="1200" dirty="0" err="1">
                <a:solidFill>
                  <a:srgbClr val="FFFFFF"/>
                </a:solidFill>
              </a:rPr>
              <a:t>émulsifiants</a:t>
            </a:r>
            <a:r>
              <a:rPr lang="en-US" sz="1200" dirty="0">
                <a:solidFill>
                  <a:srgbClr val="FFFFFF"/>
                </a:solidFill>
              </a:rPr>
              <a:t>, anti-</a:t>
            </a:r>
            <a:r>
              <a:rPr lang="en-US" sz="1200" dirty="0" err="1">
                <a:solidFill>
                  <a:srgbClr val="FFFFFF"/>
                </a:solidFill>
              </a:rPr>
              <a:t>moussants</a:t>
            </a:r>
            <a:r>
              <a:rPr lang="en-US" sz="1200" dirty="0">
                <a:solidFill>
                  <a:srgbClr val="FFFFFF"/>
                </a:solidFill>
              </a:rPr>
              <a:t>, </a:t>
            </a:r>
            <a:r>
              <a:rPr lang="en-US" sz="1200" dirty="0" err="1">
                <a:solidFill>
                  <a:srgbClr val="FFFFFF"/>
                </a:solidFill>
              </a:rPr>
              <a:t>stabilisateurs</a:t>
            </a:r>
            <a:r>
              <a:rPr lang="en-US" sz="1200" dirty="0">
                <a:solidFill>
                  <a:srgbClr val="FFFFFF"/>
                </a:solidFill>
              </a:rPr>
              <a:t> et phagostimulants.</a:t>
            </a:r>
          </a:p>
          <a:p>
            <a:endParaRPr lang="fr-FR" dirty="0"/>
          </a:p>
          <a:p>
            <a:endParaRPr lang="fr-FR" dirty="0"/>
          </a:p>
          <a:p>
            <a:r>
              <a:rPr lang="fr-FR" dirty="0"/>
              <a:t>Claire: </a:t>
            </a:r>
            <a:r>
              <a:rPr lang="fr-CA" dirty="0"/>
              <a:t>Voici des marques communes de l’insecticide </a:t>
            </a:r>
            <a:r>
              <a:rPr lang="fr-CA" dirty="0" err="1"/>
              <a:t>Bti</a:t>
            </a:r>
            <a:r>
              <a:rPr lang="fr-CA" dirty="0"/>
              <a:t> utilisé au Québec et leur composition (info obtenue par demande d’accès à l’information).</a:t>
            </a:r>
          </a:p>
          <a:p>
            <a:r>
              <a:rPr lang="fr-CA" dirty="0"/>
              <a:t>Quels sont les impacts directs et indirects de ces autres ingrédients dans les différents milieux et sur la faune?</a:t>
            </a:r>
          </a:p>
          <a:p>
            <a:r>
              <a:rPr lang="fr-CA" dirty="0"/>
              <a:t>Quels sont ces impacts en chaîne et cumulatifs?</a:t>
            </a:r>
          </a:p>
          <a:p>
            <a:r>
              <a:rPr lang="fr-CA" dirty="0"/>
              <a:t> Quels impacts ont ces autres ingrédients sur les poissons que nous consommons?</a:t>
            </a:r>
          </a:p>
          <a:p>
            <a:r>
              <a:rPr lang="fr-CA" dirty="0"/>
              <a:t>Quelle est la durée de vie de ces autres ingrédients?</a:t>
            </a:r>
          </a:p>
          <a:p>
            <a:r>
              <a:rPr lang="fr-CA" dirty="0"/>
              <a:t>Est-ce que ces différents agents ajoutés peuvent affecter la qualité de l’eau potable?</a:t>
            </a:r>
          </a:p>
          <a:p>
            <a:r>
              <a:rPr lang="fr-CA" dirty="0"/>
              <a:t>L’émulsifiant utilisé dans la formule du produit </a:t>
            </a:r>
            <a:r>
              <a:rPr lang="fr-CA" dirty="0" err="1"/>
              <a:t>Bti</a:t>
            </a:r>
            <a:r>
              <a:rPr lang="fr-CA" dirty="0"/>
              <a:t> pouvant couper les échanges gazeux à la surface de l’eau, quel impact sur la vie dans les plans d’eau?</a:t>
            </a:r>
          </a:p>
          <a:p>
            <a:r>
              <a:rPr lang="fr-CA" dirty="0"/>
              <a:t>Est-ce que le taux d’O</a:t>
            </a:r>
            <a:r>
              <a:rPr lang="fr-CA" baseline="-25000" dirty="0"/>
              <a:t>2</a:t>
            </a:r>
            <a:r>
              <a:rPr lang="fr-CA" dirty="0"/>
              <a:t> est affecté par l’émulsifiant?</a:t>
            </a:r>
          </a:p>
          <a:p>
            <a:r>
              <a:rPr lang="fr-CA" dirty="0"/>
              <a:t>Comme les formules </a:t>
            </a:r>
            <a:r>
              <a:rPr lang="fr-CA" dirty="0" err="1"/>
              <a:t>Bti</a:t>
            </a:r>
            <a:r>
              <a:rPr lang="fr-CA" dirty="0"/>
              <a:t> sont protégées par le secret commercial, qui connaît leurs impact réels sur les milieux et, éventuellement, sur la santé humaine?</a:t>
            </a:r>
          </a:p>
          <a:p>
            <a:r>
              <a:rPr lang="fr-CA" dirty="0"/>
              <a:t>Quelle crédibilité pour l’usage de termes tels </a:t>
            </a:r>
            <a:r>
              <a:rPr lang="fr-CA" dirty="0" err="1"/>
              <a:t>biopesticide</a:t>
            </a:r>
            <a:r>
              <a:rPr lang="fr-CA" dirty="0"/>
              <a:t> ou contrôle biologique?</a:t>
            </a:r>
          </a:p>
          <a:p>
            <a:r>
              <a:rPr lang="fr-CA" dirty="0"/>
              <a:t>Quel est l’impact de l’accumulation d’</a:t>
            </a:r>
            <a:r>
              <a:rPr lang="fr-CA" dirty="0" err="1"/>
              <a:t>Isothiazoline</a:t>
            </a:r>
            <a:r>
              <a:rPr lang="fr-CA" dirty="0"/>
              <a:t> au fil des ans sur le milieu?</a:t>
            </a:r>
          </a:p>
          <a:p>
            <a:r>
              <a:rPr lang="fr-CA" dirty="0"/>
              <a:t>Quels sont les impacts cumulatifs de tous ces ingrédients sur la qualité de l’eau pour la baignade?</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5</a:t>
            </a:fld>
            <a:endParaRPr lang="fr-FR"/>
          </a:p>
        </p:txBody>
      </p:sp>
    </p:spTree>
    <p:extLst>
      <p:ext uri="{BB962C8B-B14F-4D97-AF65-F5344CB8AC3E}">
        <p14:creationId xmlns:p14="http://schemas.microsoft.com/office/powerpoint/2010/main" val="195783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Plusieurs études (certaines, en France, s’étalant sur plus de 12 ans) ont été réalisées en Europe.</a:t>
            </a:r>
          </a:p>
          <a:p>
            <a:endParaRPr lang="fr-CA" sz="1200" dirty="0"/>
          </a:p>
          <a:p>
            <a:r>
              <a:rPr lang="fr-CA" sz="1200" dirty="0"/>
              <a:t>aucune étude de ce type encore réalisée chez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Selon ces recherches (Rapport de 2013 de Brigitte Poulin), contrairement à ce qui est  véhiculé dans les documents canadiens,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le </a:t>
            </a:r>
            <a:r>
              <a:rPr lang="fr-CA" sz="1200" dirty="0" err="1"/>
              <a:t>Bti</a:t>
            </a:r>
            <a:r>
              <a:rPr lang="fr-CA" sz="1200" dirty="0"/>
              <a:t> a un impact négatif sur la vie des milieux touchés. Les études françaises démontrent que l’utilisation du </a:t>
            </a:r>
            <a:r>
              <a:rPr lang="fr-CA" sz="1200" dirty="0" err="1"/>
              <a:t>Bti</a:t>
            </a:r>
            <a:r>
              <a:rPr lang="fr-CA" sz="1200" dirty="0"/>
              <a:t> affecte la biodiversité via la chaîne trophique.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6</a:t>
            </a:fld>
            <a:endParaRPr lang="fr-FR"/>
          </a:p>
        </p:txBody>
      </p:sp>
    </p:spTree>
    <p:extLst>
      <p:ext uri="{BB962C8B-B14F-4D97-AF65-F5344CB8AC3E}">
        <p14:creationId xmlns:p14="http://schemas.microsoft.com/office/powerpoint/2010/main" val="123169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 </a:t>
            </a:r>
          </a:p>
          <a:p>
            <a:pPr>
              <a:lnSpc>
                <a:spcPct val="100000"/>
              </a:lnSpc>
            </a:pPr>
            <a:r>
              <a:rPr lang="fr-CA" sz="1200" dirty="0">
                <a:solidFill>
                  <a:srgbClr val="FFFFFF"/>
                </a:solidFill>
              </a:rPr>
              <a:t>Chironomes, élément clé des réseaux trophiques des divers milieux aquatiques. </a:t>
            </a:r>
            <a:r>
              <a:rPr lang="fr-CA" dirty="0">
                <a:solidFill>
                  <a:srgbClr val="FFFFFF"/>
                </a:solidFill>
              </a:rPr>
              <a:t>Plus diversifiés et abondants que les moustiques</a:t>
            </a:r>
          </a:p>
          <a:p>
            <a:pPr>
              <a:lnSpc>
                <a:spcPct val="100000"/>
              </a:lnSpc>
            </a:pPr>
            <a:r>
              <a:rPr lang="fr-CA" dirty="0">
                <a:solidFill>
                  <a:srgbClr val="FFFFFF"/>
                </a:solidFill>
              </a:rPr>
              <a:t>Recyclage de la matière organique </a:t>
            </a:r>
          </a:p>
          <a:p>
            <a:pPr>
              <a:lnSpc>
                <a:spcPct val="100000"/>
              </a:lnSpc>
            </a:pPr>
            <a:r>
              <a:rPr lang="fr-CA" dirty="0">
                <a:solidFill>
                  <a:srgbClr val="FFFFFF"/>
                </a:solidFill>
              </a:rPr>
              <a:t>Nourriture pour nombreux organismes</a:t>
            </a:r>
          </a:p>
          <a:p>
            <a:pPr>
              <a:lnSpc>
                <a:spcPct val="100000"/>
              </a:lnSpc>
            </a:pPr>
            <a:endParaRPr lang="fr-CA" sz="1200" dirty="0">
              <a:solidFill>
                <a:srgbClr val="FFFFFF"/>
              </a:solidFill>
            </a:endParaRPr>
          </a:p>
          <a:p>
            <a:pPr>
              <a:lnSpc>
                <a:spcPct val="100000"/>
              </a:lnSpc>
            </a:pPr>
            <a:r>
              <a:rPr lang="fr-CA" sz="1200" dirty="0">
                <a:solidFill>
                  <a:srgbClr val="FFFFFF"/>
                </a:solidFill>
              </a:rPr>
              <a:t>Plus diversifiés et abondants que les moustiques</a:t>
            </a:r>
          </a:p>
          <a:p>
            <a:pPr>
              <a:lnSpc>
                <a:spcPct val="100000"/>
              </a:lnSpc>
            </a:pPr>
            <a:r>
              <a:rPr lang="fr-CA" sz="1200" dirty="0">
                <a:solidFill>
                  <a:srgbClr val="FFFFFF"/>
                </a:solidFill>
              </a:rPr>
              <a:t>état larvaire, contribuent au recyclage de la matière organique </a:t>
            </a:r>
          </a:p>
          <a:p>
            <a:pPr>
              <a:lnSpc>
                <a:spcPct val="100000"/>
              </a:lnSpc>
            </a:pPr>
            <a:r>
              <a:rPr lang="fr-CA" sz="1200" dirty="0">
                <a:solidFill>
                  <a:srgbClr val="FFFFFF"/>
                </a:solidFill>
              </a:rPr>
              <a:t>dans tous les stades servent de nourriture à de nombreux organismes aquatiques et terrestres. </a:t>
            </a:r>
          </a:p>
          <a:p>
            <a:pPr>
              <a:lnSpc>
                <a:spcPct val="100000"/>
              </a:lnSpc>
            </a:pPr>
            <a:r>
              <a:rPr lang="fr-CA" sz="1200" dirty="0">
                <a:solidFill>
                  <a:srgbClr val="FFFFFF"/>
                </a:solidFill>
              </a:rPr>
              <a:t>Résultat: l’effet du </a:t>
            </a:r>
            <a:r>
              <a:rPr lang="fr-CA" sz="1200" dirty="0" err="1">
                <a:solidFill>
                  <a:srgbClr val="FFFFFF"/>
                </a:solidFill>
              </a:rPr>
              <a:t>Bti</a:t>
            </a:r>
            <a:r>
              <a:rPr lang="fr-CA" sz="1200" dirty="0">
                <a:solidFill>
                  <a:srgbClr val="FFFFFF"/>
                </a:solidFill>
              </a:rPr>
              <a:t> s’est confirmé pour tous les habitats traités, par exemple: chute de 56% des chironomes dans les roselières.</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l’étude de </a:t>
            </a:r>
            <a:r>
              <a:rPr lang="fr-CA" sz="1200" kern="1200" dirty="0" err="1">
                <a:solidFill>
                  <a:schemeClr val="tx1"/>
                </a:solidFill>
                <a:effectLst/>
                <a:latin typeface="+mn-lt"/>
                <a:ea typeface="+mn-ea"/>
                <a:cs typeface="+mn-cs"/>
              </a:rPr>
              <a:t>B.Poulin</a:t>
            </a:r>
            <a:r>
              <a:rPr lang="fr-CA" sz="1200" kern="1200" dirty="0">
                <a:solidFill>
                  <a:schemeClr val="tx1"/>
                </a:solidFill>
                <a:effectLst/>
                <a:latin typeface="+mn-lt"/>
                <a:ea typeface="+mn-ea"/>
                <a:cs typeface="+mn-cs"/>
              </a:rPr>
              <a:t>, l’étude en Allemagne (grenouille); durée des études démontrent une certaine rigueur (</a:t>
            </a:r>
            <a:r>
              <a:rPr lang="fr-CA" sz="1200" kern="1200" dirty="0" err="1">
                <a:solidFill>
                  <a:schemeClr val="tx1"/>
                </a:solidFill>
                <a:effectLst/>
                <a:latin typeface="+mn-lt"/>
                <a:ea typeface="+mn-ea"/>
                <a:cs typeface="+mn-cs"/>
              </a:rPr>
              <a:t>Kanata</a:t>
            </a:r>
            <a:r>
              <a:rPr lang="fr-CA" sz="1200" kern="1200" dirty="0">
                <a:solidFill>
                  <a:schemeClr val="tx1"/>
                </a:solidFill>
                <a:effectLst/>
                <a:latin typeface="+mn-lt"/>
                <a:ea typeface="+mn-ea"/>
                <a:cs typeface="+mn-cs"/>
              </a:rPr>
              <a:t> sur 3 ans, pas suffisant); des études avec des zones tampons sont plus représentatives; les impacts sur les chaines trophiques des insectes piqueurs et pollinisateurs</a:t>
            </a:r>
            <a:r>
              <a:rPr lang="fr-CA" dirty="0">
                <a:effectLst/>
              </a:rPr>
              <a:t> </a:t>
            </a:r>
          </a:p>
          <a:p>
            <a:pPr marL="171450" indent="-171450">
              <a:buFont typeface="Arial" panose="020B0604020202020204" pitchFamily="34" charset="0"/>
              <a:buChar char="•"/>
            </a:pPr>
            <a:r>
              <a:rPr lang="fr-CA" dirty="0">
                <a:effectLst/>
              </a:rPr>
              <a:t>Selon doc obtenu par demande d’accès à l’info MFFP (2019,_ : mentionner impacts directs sur chironomes (jusqu’à 90%) et amphibiens (voir </a:t>
            </a:r>
            <a:r>
              <a:rPr lang="fr-CA" dirty="0" err="1">
                <a:effectLst/>
              </a:rPr>
              <a:t>parag</a:t>
            </a:r>
            <a:r>
              <a:rPr lang="fr-CA" dirty="0">
                <a:effectLst/>
              </a:rPr>
              <a:t>.</a:t>
            </a:r>
          </a:p>
          <a:p>
            <a:endParaRPr lang="fr-CA" dirty="0">
              <a:effectLst/>
            </a:endParaRPr>
          </a:p>
          <a:p>
            <a:r>
              <a:rPr lang="fr-CA" sz="1200" kern="1200" dirty="0">
                <a:solidFill>
                  <a:schemeClr val="tx1"/>
                </a:solidFill>
                <a:effectLst/>
                <a:latin typeface="+mn-lt"/>
                <a:ea typeface="+mn-ea"/>
                <a:cs typeface="+mn-cs"/>
              </a:rPr>
              <a:t>pas suffisamment d’études indépendantes et elles sont nécessaires pour éviter tout conflit d’intérêt</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7</a:t>
            </a:fld>
            <a:endParaRPr lang="fr-FR"/>
          </a:p>
        </p:txBody>
      </p:sp>
    </p:spTree>
    <p:extLst>
      <p:ext uri="{BB962C8B-B14F-4D97-AF65-F5344CB8AC3E}">
        <p14:creationId xmlns:p14="http://schemas.microsoft.com/office/powerpoint/2010/main" val="236112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Données tirées de la conférence de Brigitte Poulin ( B. Poulin, Montréal, juin 2019) pour les sites traités au </a:t>
            </a:r>
            <a:r>
              <a:rPr lang="fr-CA" sz="1200" dirty="0" err="1"/>
              <a:t>Bti</a:t>
            </a:r>
            <a:r>
              <a:rPr lang="fr-CA" sz="1200" dirty="0"/>
              <a:t> en Camargue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34% des invertébrés servant de nourriture aux oiseaux dans les marais couverts de roseaux (les araignées et coléoptères étant particulièrement touchés)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Perte du 1/3 des nichées d’hirondelles (mortalité des poussins suite à la consommation de fourmis qu’ils ne peuvent digérer)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52% des oiseaux d’eau, associé à la baisse des ressources alimentaires et au dérangement dû à la pulvérisation aérienne (corpus de 50 espèces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8</a:t>
            </a:fld>
            <a:endParaRPr lang="fr-FR"/>
          </a:p>
        </p:txBody>
      </p:sp>
    </p:spTree>
    <p:extLst>
      <p:ext uri="{BB962C8B-B14F-4D97-AF65-F5344CB8AC3E}">
        <p14:creationId xmlns:p14="http://schemas.microsoft.com/office/powerpoint/2010/main" val="17061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Non identifié: lié aux taux de nouvelles espèces qu’on découvre à chaque 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Sélectif terme non adapté au vivant: </a:t>
            </a:r>
            <a:r>
              <a:rPr lang="fr-CA" sz="1200" dirty="0"/>
              <a:t>sans en cerner les innombrables interactions directes et indirectes dans les milieux, c’est faire preuve d’une méconnaissance du complexe monde du vivant  ou pire, c’est en faire fi.</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Dans ce qu’on trouve sur internet, et un peu partout = </a:t>
            </a:r>
            <a:r>
              <a:rPr lang="fr-CA" sz="1200" dirty="0" err="1"/>
              <a:t>Bti</a:t>
            </a:r>
            <a:r>
              <a:rPr lang="fr-CA" sz="1200" dirty="0"/>
              <a:t> </a:t>
            </a:r>
            <a:r>
              <a:rPr lang="fr-CA" sz="1200" dirty="0" err="1"/>
              <a:t>n,affecte</a:t>
            </a:r>
            <a:r>
              <a:rPr lang="fr-CA" sz="1200" dirty="0"/>
              <a:t> que les moustiques et les mouches noires, faux puisqu’il est toxique pour tout le sous-ordre de ces espèces qu’on appelle les Nématocères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Sélectif, on ne parle jamais de l’impact de plus de 80% du produit sur les écosystèmes (adjuvants)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2"/>
                </a:solidFill>
              </a:rPr>
              <a:t>ampleur de l’impact du </a:t>
            </a:r>
            <a:r>
              <a:rPr lang="fr-CA" sz="1200" dirty="0" err="1">
                <a:solidFill>
                  <a:schemeClr val="tx2"/>
                </a:solidFill>
              </a:rPr>
              <a:t>Bti</a:t>
            </a:r>
            <a:r>
              <a:rPr lang="fr-CA" sz="1200" dirty="0">
                <a:solidFill>
                  <a:schemeClr val="tx2"/>
                </a:solidFill>
              </a:rPr>
              <a:t> et adjuvants sur les écosystèmes – inconnue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Une </a:t>
            </a:r>
            <a:r>
              <a:rPr lang="fr-CA" dirty="0">
                <a:solidFill>
                  <a:schemeClr val="tx2"/>
                </a:solidFill>
                <a:hlinkClick r:id="rId3"/>
              </a:rPr>
              <a:t>cinquantaine d’espèces de moustiques</a:t>
            </a:r>
            <a:r>
              <a:rPr lang="fr-CA" dirty="0">
                <a:solidFill>
                  <a:schemeClr val="tx2"/>
                </a:solidFill>
              </a:rPr>
              <a:t> </a:t>
            </a:r>
            <a:r>
              <a:rPr lang="fr-CA" b="1" dirty="0">
                <a:solidFill>
                  <a:schemeClr val="tx2"/>
                </a:solidFill>
              </a:rPr>
              <a:t>non piqueurs sont sensibles au </a:t>
            </a:r>
            <a:r>
              <a:rPr lang="fr-CA" b="1" dirty="0" err="1">
                <a:solidFill>
                  <a:schemeClr val="tx2"/>
                </a:solidFill>
              </a:rPr>
              <a:t>Bti</a:t>
            </a: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a:t>
            </a:r>
            <a:r>
              <a:rPr lang="fr-CA" i="1" dirty="0" err="1">
                <a:solidFill>
                  <a:schemeClr val="tx2"/>
                </a:solidFill>
              </a:rPr>
              <a:t>midges</a:t>
            </a:r>
            <a:r>
              <a:rPr lang="fr-CA" dirty="0">
                <a:solidFill>
                  <a:schemeClr val="tx2"/>
                </a:solidFill>
              </a:rPr>
              <a:t> en anglais), cousins des moustiques, à la base de la chaîne alimentaires dans les plans d’eau et également </a:t>
            </a:r>
            <a:r>
              <a:rPr lang="fr-CA" b="1" dirty="0">
                <a:solidFill>
                  <a:schemeClr val="tx2"/>
                </a:solidFill>
              </a:rPr>
              <a:t>non piqueurs:</a:t>
            </a:r>
            <a:r>
              <a:rPr lang="fr-CA" dirty="0">
                <a:solidFill>
                  <a:schemeClr val="tx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 plus des chironomes, sont affectés par le </a:t>
            </a:r>
            <a:r>
              <a:rPr lang="fr-CA" dirty="0" err="1"/>
              <a:t>Bti</a:t>
            </a:r>
            <a:r>
              <a:rPr lang="fr-CA" dirty="0"/>
              <a:t>: des espèces de 7 autres familles de Nématocères, 9 autres ordres d’invertébrés, 4 familles de poissons et 2 espèces d’algues  (Boisvert et Boisvert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Vidéo 2 min. ANGLAIS sur chironomes – leur rôle essentiel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9</a:t>
            </a:fld>
            <a:endParaRPr lang="fr-FR"/>
          </a:p>
        </p:txBody>
      </p:sp>
    </p:spTree>
    <p:extLst>
      <p:ext uri="{BB962C8B-B14F-4D97-AF65-F5344CB8AC3E}">
        <p14:creationId xmlns:p14="http://schemas.microsoft.com/office/powerpoint/2010/main" val="36699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prstGeom prst="rect">
            <a:avLst/>
          </a:prstGeo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64449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fr-CA"/>
              <a:t>mardi 16 juin 2020</a:t>
            </a:r>
            <a:endParaRPr lang="en-US" dirty="0"/>
          </a:p>
        </p:txBody>
      </p:sp>
      <p:sp>
        <p:nvSpPr>
          <p:cNvPr id="5" name="Footer Placeholder 4"/>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7571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a:prstGeom prst="rect">
            <a:avLst/>
          </a:prstGeo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fr-CA"/>
              <a:t>mardi 16 juin 2020</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2493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794408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a:prstGeom prst="rect">
            <a:avLst/>
          </a:prstGeo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5904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fr-CA"/>
              <a:t>mardi 16 juin 2020</a:t>
            </a:r>
            <a:endParaRPr lang="en-US" dirty="0"/>
          </a:p>
        </p:txBody>
      </p:sp>
      <p:sp>
        <p:nvSpPr>
          <p:cNvPr id="6" name="Footer Placeholder 5"/>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9293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fr-CA"/>
              <a:t>mardi 16 juin 2020</a:t>
            </a:r>
            <a:endParaRPr lang="en-US" dirty="0"/>
          </a:p>
        </p:txBody>
      </p:sp>
      <p:sp>
        <p:nvSpPr>
          <p:cNvPr id="8" name="Footer Placeholder 7"/>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95236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fr-CA"/>
              <a:t>mardi 16 juin 2020</a:t>
            </a:r>
            <a:endParaRPr lang="en-US" dirty="0"/>
          </a:p>
        </p:txBody>
      </p:sp>
      <p:sp>
        <p:nvSpPr>
          <p:cNvPr id="4" name="Footer Placeholder 3"/>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3260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CA"/>
              <a:t>mardi 16 juin 2020</a:t>
            </a:r>
            <a:endParaRPr lang="en-US" dirty="0"/>
          </a:p>
        </p:txBody>
      </p:sp>
      <p:sp>
        <p:nvSpPr>
          <p:cNvPr id="3" name="Footer Placeholder 2"/>
          <p:cNvSpPr>
            <a:spLocks noGrp="1"/>
          </p:cNvSpPr>
          <p:nvPr>
            <p:ph type="ftr" sz="quarter" idx="11"/>
          </p:nvPr>
        </p:nvSpPr>
        <p:spPr>
          <a:xfrm>
            <a:off x="581192" y="6423914"/>
            <a:ext cx="691721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95732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a:prstGeom prst="rect">
            <a:avLst/>
          </a:prstGeo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fr-CA"/>
              <a:t>mardi 16 juin 2020</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a:prstGeom prst="rect">
            <a:avLst/>
          </a:prstGeo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954647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fr-CA"/>
              <a:t>mardi 16 juin 2020</a:t>
            </a:r>
            <a:endParaRPr lang="en-US" dirty="0"/>
          </a:p>
        </p:txBody>
      </p:sp>
      <p:sp>
        <p:nvSpPr>
          <p:cNvPr id="6" name="Footer Placeholder 5"/>
          <p:cNvSpPr>
            <a:spLocks noGrp="1"/>
          </p:cNvSpPr>
          <p:nvPr>
            <p:ph type="ftr" sz="quarter" idx="11"/>
          </p:nvPr>
        </p:nvSpPr>
        <p:spPr>
          <a:xfrm>
            <a:off x="581192" y="6423914"/>
            <a:ext cx="6917210" cy="365125"/>
          </a:xfrm>
          <a:prstGeom prst="rect">
            <a:avLst/>
          </a:prstGeo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40546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fr-CA" dirty="0"/>
              <a:t>mardi 16 juin 2020</a:t>
            </a:r>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dirty="0"/>
              <a:t>1</a:t>
            </a:r>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Espace réservé du titre 6">
            <a:extLst>
              <a:ext uri="{FF2B5EF4-FFF2-40B4-BE49-F238E27FC236}">
                <a16:creationId xmlns:a16="http://schemas.microsoft.com/office/drawing/2014/main" id="{8F6AD084-8134-784C-9177-2EB7B39F8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13" name="Espace réservé du pied de page 12">
            <a:extLst>
              <a:ext uri="{FF2B5EF4-FFF2-40B4-BE49-F238E27FC236}">
                <a16:creationId xmlns:a16="http://schemas.microsoft.com/office/drawing/2014/main" id="{B668BDC0-69AA-7841-8EEB-A9F73A8D0A92}"/>
              </a:ext>
            </a:extLst>
          </p:cNvPr>
          <p:cNvSpPr>
            <a:spLocks noGrp="1"/>
          </p:cNvSpPr>
          <p:nvPr>
            <p:ph type="ftr" sz="quarter" idx="3"/>
          </p:nvPr>
        </p:nvSpPr>
        <p:spPr>
          <a:xfrm>
            <a:off x="581190" y="6423914"/>
            <a:ext cx="70247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fr-FR" dirty="0"/>
              <a:t>L’Association pour l’environnement de </a:t>
            </a:r>
            <a:r>
              <a:rPr lang="fr-FR" dirty="0" err="1"/>
              <a:t>Limbour</a:t>
            </a:r>
            <a:endParaRPr lang="fr-FR" dirty="0"/>
          </a:p>
        </p:txBody>
      </p:sp>
    </p:spTree>
    <p:extLst>
      <p:ext uri="{BB962C8B-B14F-4D97-AF65-F5344CB8AC3E}">
        <p14:creationId xmlns:p14="http://schemas.microsoft.com/office/powerpoint/2010/main" val="27106580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7" r:id="rId6"/>
    <p:sldLayoutId id="2147483752" r:id="rId7"/>
    <p:sldLayoutId id="2147483753" r:id="rId8"/>
    <p:sldLayoutId id="2147483754" r:id="rId9"/>
    <p:sldLayoutId id="2147483756"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quebec.ca/habitation-et-logement/milieu-de-vie-sain/reduire-le-nombre-de-moustiques-dans-son-environnement/?fbclid=IwAR0TPegV3uJHX8gK3_YqLX3W_-csroE7LQO7tkhtlaVFqZrxVlh1WVPiO6s" TargetMode="External"/><Relationship Id="rId7" Type="http://schemas.openxmlformats.org/officeDocument/2006/relationships/hyperlink" Target="https://docbebitte.com/2018/06/10/combien-de-taches-sur-cette-libellul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dansmacour.quebec/wp/wp-content/uploads/2020/03/DSC_Odonate.jpg" TargetMode="External"/><Relationship Id="rId4" Type="http://schemas.openxmlformats.org/officeDocument/2006/relationships/hyperlink" Target="https://www.quebec.ca/sante/conseils-et-prevention/sante-et-environnement/se-proteger-des-piqures-de-moustiques-et-de-tiqu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dansmacour.quebec/wp/wp-content/uploads/2020/03/Cane_et_cannetons-1.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dansmacour.quebec/wp/wp-content/uploads/2020/06/170-Muni_re%CC%81gion-2020-CB.pdf"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gatineau.ca/portail/default.aspx?p=guichet_municipal/insectes_nuisibles/moustiqu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fieldandstream.com/chironomid-midge-catching-big-trout/" TargetMode="External"/><Relationship Id="rId5" Type="http://schemas.openxmlformats.org/officeDocument/2006/relationships/hyperlink" Target="https://landwithoutlimits.com/" TargetMode="External"/><Relationship Id="rId4" Type="http://schemas.openxmlformats.org/officeDocument/2006/relationships/hyperlink" Target="http://dansmacour.quebec/wp/wp-content/uploads/2020/03/Truite_-p&#234;che_chironomes280317.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legisquebec.gouv.qc.ca/fr/showversion/cs/C-47.1?code=se:53&amp;pointInTime=20200414#2020041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https://forms.ottawa.ca/fr/form/pwes/parks-forestry/kanata-north-nuisance-mosquito-control-program-objection-requ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dansmacour.quebec/wp/wp-content/uploads/2020/06/2.-K&#228;stel-2017-Bti-Chironomus-Sci-Rep-2017-surlign&#233;.p-df.pdf" TargetMode="External"/><Relationship Id="rId13" Type="http://schemas.openxmlformats.org/officeDocument/2006/relationships/image" Target="../media/image2.jpg"/><Relationship Id="rId3" Type="http://schemas.openxmlformats.org/officeDocument/2006/relationships/hyperlink" Target="https://www.youtube.com/watch?time_continue=125&amp;v=W4lK8ZARetU&amp;feature=emb_title" TargetMode="External"/><Relationship Id="rId7" Type="http://schemas.openxmlformats.org/officeDocument/2006/relationships/hyperlink" Target="http://dansmacour.quebec/wp/wp-content/uploads/2020/06/1.-Poulin-2016-rapport-final-2015-.pdf" TargetMode="External"/><Relationship Id="rId12" Type="http://schemas.openxmlformats.org/officeDocument/2006/relationships/hyperlink" Target="http://dansmacour.quebec/wp/wp-content/uploads/2020/06/6.-Effects-of-Bacillus-thuringiensis-var.-israelensis-surli-gn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dansmacour.quebec/wp/wp-content/uploads/2020/06/MFFP_Principe-de-pre%CC%81caution_202004-25_DO.pdf" TargetMode="External"/><Relationship Id="rId11" Type="http://schemas.openxmlformats.org/officeDocument/2006/relationships/hyperlink" Target="http://dansmacour.quebec/wp/wp-content/uploads/2020/06/5.-Poulin_Lefebvre_2018.pdf" TargetMode="External"/><Relationship Id="rId5" Type="http://schemas.openxmlformats.org/officeDocument/2006/relationships/hyperlink" Target="https://www.youtube.com/watch?v=IP5II_nAaOY" TargetMode="External"/><Relationship Id="rId10" Type="http://schemas.openxmlformats.org/officeDocument/2006/relationships/hyperlink" Target="http://dansmacour.quebec/wp/wp-content/uploads/2020/06/4.-theissinger2019.pdf" TargetMode="External"/><Relationship Id="rId4" Type="http://schemas.openxmlformats.org/officeDocument/2006/relationships/hyperlink" Target="https://ici.radio-canada.ca/nouvelle/1695019/bti-insecticide-larvicide-etude-danger-ecosystemes" TargetMode="External"/><Relationship Id="rId9" Type="http://schemas.openxmlformats.org/officeDocument/2006/relationships/hyperlink" Target="http://dansmacour.quebec/wp/wp-content/uploads/2020/06/3.-Allgeier-et-al-2019-Bti-interrupts.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assnat.qc.ca/fr/recherche/recherche-avancee.html" TargetMode="External"/><Relationship Id="rId3" Type="http://schemas.openxmlformats.org/officeDocument/2006/relationships/hyperlink" Target="https://bayviewparkresort.ca/eco-beauty" TargetMode="External"/><Relationship Id="rId7" Type="http://schemas.openxmlformats.org/officeDocument/2006/relationships/hyperlink" Target="http://dansmacour.quebec/16-referenc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ici.radio-canada.ca/nouvelle/1049788/piege-moustique-saint-andre-kamouraska" TargetMode="External"/><Relationship Id="rId5" Type="http://schemas.openxmlformats.org/officeDocument/2006/relationships/hyperlink" Target="https://hudsonia.org/wp-content/uploads/2008/04/Persuasive-Facts-2009.pdf" TargetMode="External"/><Relationship Id="rId10" Type="http://schemas.openxmlformats.org/officeDocument/2006/relationships/image" Target="../media/image2.jpg"/><Relationship Id="rId4" Type="http://schemas.openxmlformats.org/officeDocument/2006/relationships/hyperlink" Target="http://www.wetlandrestorationandtraining.com/wp-content/uploads/2014/07/Ecologically-Sound-Mosquito-Management-Summary.pdf" TargetMode="External"/><Relationship Id="rId9" Type="http://schemas.openxmlformats.org/officeDocument/2006/relationships/hyperlink" Target="https://www.nonaubti.org/"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docplayer.net/35047901-Safety-data-sheet-1-of-10-vectobac-1200l-biological-larvicide-aqueous-suspension-sds-vbc-0081-revision-0-issued-06-10-15.html" TargetMode="External"/><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valentbiosciences.com/publichealth/wp-content/uploads/sites/4/2019/05/SDS-VBC-0117R2-VectoLex-CG-CANADA-FR-08-05-19.pdf" TargetMode="External"/><Relationship Id="rId5" Type="http://schemas.openxmlformats.org/officeDocument/2006/relationships/hyperlink" Target="https://www.valentbiosciences.com/publichealth/wp-content/uploads/sites/4/2017/02/SDS-VBC-0034R2-VectoBac-200G-Canada-FR-08-05-19.pdf" TargetMode="External"/><Relationship Id="rId4" Type="http://schemas.openxmlformats.org/officeDocument/2006/relationships/hyperlink" Target="https://fr.wikipedia.org/wiki/Isothiazolinon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ansmacour.quebec/wp/wp-content/uploads/2020/03/Hirond_chicot.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Nematocer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dansmacour.quebec/wp/wp-content/uploads/2019/10/chironome-larves.jpeg" TargetMode="External"/><Relationship Id="rId4" Type="http://schemas.openxmlformats.org/officeDocument/2006/relationships/hyperlink" Target="https://www.youtube.com/watch?v=IP5II_nAaO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A2D33A3-0BCE-B140-8909-64B7D600114E}"/>
              </a:ext>
            </a:extLst>
          </p:cNvPr>
          <p:cNvPicPr>
            <a:picLocks noChangeAspect="1"/>
          </p:cNvPicPr>
          <p:nvPr/>
        </p:nvPicPr>
        <p:blipFill rotWithShape="1">
          <a:blip r:embed="rId3"/>
          <a:srcRect b="1747"/>
          <a:stretch/>
        </p:blipFill>
        <p:spPr>
          <a:xfrm>
            <a:off x="-347472" y="-820882"/>
            <a:ext cx="12738837" cy="8499764"/>
          </a:xfrm>
          <a:prstGeom prst="rect">
            <a:avLst/>
          </a:prstGeom>
        </p:spPr>
      </p:pic>
      <p:sp>
        <p:nvSpPr>
          <p:cNvPr id="110" name="Rectangle 10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3A8785-7CD8-B545-8E04-046CF8CE07C3}"/>
              </a:ext>
            </a:extLst>
          </p:cNvPr>
          <p:cNvSpPr>
            <a:spLocks noGrp="1"/>
          </p:cNvSpPr>
          <p:nvPr>
            <p:ph type="ctrTitle"/>
          </p:nvPr>
        </p:nvSpPr>
        <p:spPr>
          <a:xfrm>
            <a:off x="643466" y="643468"/>
            <a:ext cx="10905059" cy="3038846"/>
          </a:xfrm>
          <a:effectLst>
            <a:outerShdw blurRad="50800" dist="38100" dir="2700000" algn="tl" rotWithShape="0">
              <a:prstClr val="black">
                <a:alpha val="40000"/>
              </a:prstClr>
            </a:outerShdw>
          </a:effectLst>
        </p:spPr>
        <p:txBody>
          <a:bodyPr>
            <a:normAutofit/>
          </a:bodyPr>
          <a:lstStyle/>
          <a:p>
            <a:pPr algn="ctr"/>
            <a:r>
              <a:rPr lang="fr-FR" dirty="0">
                <a:solidFill>
                  <a:schemeClr val="bg1"/>
                </a:solidFill>
              </a:rPr>
              <a:t>Le </a:t>
            </a:r>
            <a:r>
              <a:rPr lang="fr-FR" dirty="0" err="1">
                <a:solidFill>
                  <a:schemeClr val="bg1"/>
                </a:solidFill>
              </a:rPr>
              <a:t>Bti</a:t>
            </a:r>
            <a:r>
              <a:rPr lang="fr-FR" dirty="0">
                <a:solidFill>
                  <a:schemeClr val="bg1"/>
                </a:solidFill>
              </a:rPr>
              <a:t> : </a:t>
            </a:r>
            <a:br>
              <a:rPr lang="fr-FR" dirty="0">
                <a:solidFill>
                  <a:schemeClr val="bg1"/>
                </a:solidFill>
              </a:rPr>
            </a:br>
            <a:r>
              <a:rPr lang="fr-FR" dirty="0">
                <a:solidFill>
                  <a:schemeClr val="bg1"/>
                </a:solidFill>
              </a:rPr>
              <a:t>un insecticide sous le radar </a:t>
            </a:r>
          </a:p>
        </p:txBody>
      </p:sp>
      <p:sp>
        <p:nvSpPr>
          <p:cNvPr id="3" name="Sous-titre 2">
            <a:extLst>
              <a:ext uri="{FF2B5EF4-FFF2-40B4-BE49-F238E27FC236}">
                <a16:creationId xmlns:a16="http://schemas.microsoft.com/office/drawing/2014/main" id="{956EE9F3-EA0D-0447-B0AE-00B811C7F9F5}"/>
              </a:ext>
            </a:extLst>
          </p:cNvPr>
          <p:cNvSpPr>
            <a:spLocks noGrp="1"/>
          </p:cNvSpPr>
          <p:nvPr>
            <p:ph type="subTitle" idx="1"/>
          </p:nvPr>
        </p:nvSpPr>
        <p:spPr>
          <a:xfrm>
            <a:off x="643466" y="4160107"/>
            <a:ext cx="10902016" cy="1367481"/>
          </a:xfrm>
          <a:effectLst>
            <a:outerShdw blurRad="50800" dist="38100" dir="2700000" algn="tl" rotWithShape="0">
              <a:prstClr val="black">
                <a:alpha val="40000"/>
              </a:prstClr>
            </a:outerShdw>
          </a:effectLst>
        </p:spPr>
        <p:txBody>
          <a:bodyPr>
            <a:normAutofit/>
          </a:bodyPr>
          <a:lstStyle/>
          <a:p>
            <a:pPr algn="ctr"/>
            <a:r>
              <a:rPr lang="fr-FR" sz="1800" dirty="0">
                <a:solidFill>
                  <a:schemeClr val="bg1"/>
                </a:solidFill>
              </a:rPr>
              <a:t>Webinaire grand public – mardi 16 juin 2020 – 19h00</a:t>
            </a:r>
          </a:p>
          <a:p>
            <a:pPr algn="ctr"/>
            <a:r>
              <a:rPr lang="fr-FR" sz="1800" dirty="0">
                <a:solidFill>
                  <a:schemeClr val="bg1"/>
                </a:solidFill>
              </a:rPr>
              <a:t>Présenté par l’</a:t>
            </a:r>
            <a:r>
              <a:rPr lang="fr-FR" sz="1800" dirty="0" err="1">
                <a:solidFill>
                  <a:schemeClr val="bg1"/>
                </a:solidFill>
              </a:rPr>
              <a:t>Apel</a:t>
            </a:r>
            <a:r>
              <a:rPr lang="fr-FR" sz="1800" dirty="0">
                <a:solidFill>
                  <a:schemeClr val="bg1"/>
                </a:solidFill>
              </a:rPr>
              <a:t>, Gatineau, </a:t>
            </a:r>
            <a:r>
              <a:rPr lang="fr-FR" sz="1800" dirty="0" err="1">
                <a:solidFill>
                  <a:schemeClr val="bg1"/>
                </a:solidFill>
              </a:rPr>
              <a:t>Qc</a:t>
            </a:r>
            <a:endParaRPr lang="fr-FR" sz="1800" dirty="0">
              <a:solidFill>
                <a:schemeClr val="bg1"/>
              </a:solidFill>
            </a:endParaRPr>
          </a:p>
          <a:p>
            <a:pPr algn="ctr"/>
            <a:r>
              <a:rPr lang="fr-FR" sz="1800" dirty="0">
                <a:solidFill>
                  <a:schemeClr val="bg1"/>
                </a:solidFill>
              </a:rPr>
              <a:t>Présentateurs: Diane Paré, Claude Martineau, Claire Charron</a:t>
            </a:r>
          </a:p>
        </p:txBody>
      </p:sp>
      <p:cxnSp>
        <p:nvCxnSpPr>
          <p:cNvPr id="112" name="Straight Connector 111">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BF245347-144C-9D49-B233-505E81890B53}"/>
              </a:ext>
            </a:extLst>
          </p:cNvPr>
          <p:cNvPicPr>
            <a:picLocks noChangeAspect="1"/>
          </p:cNvPicPr>
          <p:nvPr/>
        </p:nvPicPr>
        <p:blipFill>
          <a:blip r:embed="rId4"/>
          <a:stretch>
            <a:fillRect/>
          </a:stretch>
        </p:blipFill>
        <p:spPr>
          <a:xfrm>
            <a:off x="-217785" y="4759389"/>
            <a:ext cx="2098611" cy="2098611"/>
          </a:xfrm>
          <a:prstGeom prst="rect">
            <a:avLst/>
          </a:prstGeom>
        </p:spPr>
      </p:pic>
    </p:spTree>
    <p:extLst>
      <p:ext uri="{BB962C8B-B14F-4D97-AF65-F5344CB8AC3E}">
        <p14:creationId xmlns:p14="http://schemas.microsoft.com/office/powerpoint/2010/main" val="304714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6C12E63-18ED-3847-B2C9-72A4855FAE6B}"/>
              </a:ext>
            </a:extLst>
          </p:cNvPr>
          <p:cNvSpPr>
            <a:spLocks noGrp="1"/>
          </p:cNvSpPr>
          <p:nvPr>
            <p:ph type="title"/>
          </p:nvPr>
        </p:nvSpPr>
        <p:spPr>
          <a:xfrm>
            <a:off x="609906" y="1163171"/>
            <a:ext cx="3568661" cy="808697"/>
          </a:xfrm>
        </p:spPr>
        <p:txBody>
          <a:bodyPr>
            <a:normAutofit/>
          </a:bodyPr>
          <a:lstStyle/>
          <a:p>
            <a:pPr>
              <a:lnSpc>
                <a:spcPct val="90000"/>
              </a:lnSpc>
            </a:pPr>
            <a:r>
              <a:rPr lang="fr-FR" dirty="0"/>
              <a:t>6. </a:t>
            </a:r>
            <a:r>
              <a:rPr lang="fr-FR" sz="1800" dirty="0"/>
              <a:t>Pourquoi traite-t-on au   </a:t>
            </a:r>
            <a:r>
              <a:rPr lang="fr-FR" sz="1800" dirty="0" err="1"/>
              <a:t>Bti</a:t>
            </a:r>
            <a:r>
              <a:rPr lang="fr-FR" sz="1800" dirty="0"/>
              <a:t> au Québec?</a:t>
            </a:r>
          </a:p>
        </p:txBody>
      </p:sp>
      <p:sp>
        <p:nvSpPr>
          <p:cNvPr id="7178"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3A18DC05-6E9D-6C48-ACA9-8524666A114D}"/>
              </a:ext>
            </a:extLst>
          </p:cNvPr>
          <p:cNvSpPr>
            <a:spLocks noGrp="1"/>
          </p:cNvSpPr>
          <p:nvPr>
            <p:ph idx="1"/>
          </p:nvPr>
        </p:nvSpPr>
        <p:spPr>
          <a:xfrm>
            <a:off x="638620" y="2058863"/>
            <a:ext cx="3568661" cy="2152351"/>
          </a:xfrm>
        </p:spPr>
        <p:txBody>
          <a:bodyPr>
            <a:normAutofit/>
          </a:bodyPr>
          <a:lstStyle/>
          <a:p>
            <a:r>
              <a:rPr lang="fr-FR" sz="1800" b="1" dirty="0">
                <a:solidFill>
                  <a:schemeClr val="tx1"/>
                </a:solidFill>
              </a:rPr>
              <a:t>Sentiment d’inconfort</a:t>
            </a:r>
          </a:p>
          <a:p>
            <a:r>
              <a:rPr lang="fr-CA" sz="1800" b="1" dirty="0">
                <a:solidFill>
                  <a:schemeClr val="accent1"/>
                </a:solidFill>
                <a:hlinkClick r:id="rId3">
                  <a:extLst>
                    <a:ext uri="{A12FA001-AC4F-418D-AE19-62706E023703}">
                      <ahyp:hlinkClr xmlns:ahyp="http://schemas.microsoft.com/office/drawing/2018/hyperlinkcolor" val="tx"/>
                    </a:ext>
                  </a:extLst>
                </a:hlinkClick>
              </a:rPr>
              <a:t>Aucune utilité démontrée contre virus du Nil occidental (VNO)</a:t>
            </a:r>
            <a:r>
              <a:rPr lang="fr-CA" sz="1800" b="1" i="1" dirty="0">
                <a:solidFill>
                  <a:schemeClr val="accent1"/>
                </a:solidFill>
                <a:hlinkClick r:id="rId4">
                  <a:extLst>
                    <a:ext uri="{A12FA001-AC4F-418D-AE19-62706E023703}">
                      <ahyp:hlinkClr xmlns:ahyp="http://schemas.microsoft.com/office/drawing/2018/hyperlinkcolor" val="tx"/>
                    </a:ext>
                  </a:extLst>
                </a:hlinkClick>
              </a:rPr>
              <a:t> </a:t>
            </a:r>
            <a:r>
              <a:rPr lang="fr-CA" sz="1800" b="1" i="1" dirty="0">
                <a:solidFill>
                  <a:schemeClr val="accent1"/>
                </a:solidFill>
                <a:hlinkClick r:id="rId3">
                  <a:extLst>
                    <a:ext uri="{A12FA001-AC4F-418D-AE19-62706E023703}">
                      <ahyp:hlinkClr xmlns:ahyp="http://schemas.microsoft.com/office/drawing/2018/hyperlinkcolor" val="tx"/>
                    </a:ext>
                  </a:extLst>
                </a:hlinkClick>
              </a:rPr>
              <a:t>(Quebec.ca)</a:t>
            </a:r>
            <a:endParaRPr lang="fr-CA" sz="1800" b="1" i="1" dirty="0">
              <a:solidFill>
                <a:schemeClr val="accent1"/>
              </a:solidFill>
            </a:endParaRPr>
          </a:p>
        </p:txBody>
      </p:sp>
      <p:pic>
        <p:nvPicPr>
          <p:cNvPr id="7170" name="Picture 2" descr="DSC_Odonate">
            <a:hlinkClick r:id="rId5"/>
            <a:extLst>
              <a:ext uri="{FF2B5EF4-FFF2-40B4-BE49-F238E27FC236}">
                <a16:creationId xmlns:a16="http://schemas.microsoft.com/office/drawing/2014/main" id="{6BBBB202-65D1-0545-B2C3-DC3DC3E1B9D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54296" y="1099275"/>
            <a:ext cx="6735272" cy="447895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6E91C51-1825-6841-83B7-8108A0028F71}"/>
              </a:ext>
            </a:extLst>
          </p:cNvPr>
          <p:cNvSpPr txBox="1"/>
          <p:nvPr/>
        </p:nvSpPr>
        <p:spPr>
          <a:xfrm>
            <a:off x="6693529" y="5515888"/>
            <a:ext cx="2983509" cy="246221"/>
          </a:xfrm>
          <a:prstGeom prst="rect">
            <a:avLst/>
          </a:prstGeom>
          <a:noFill/>
        </p:spPr>
        <p:txBody>
          <a:bodyPr wrap="none" rtlCol="0">
            <a:spAutoFit/>
          </a:bodyPr>
          <a:lstStyle/>
          <a:p>
            <a:r>
              <a:rPr lang="fr-CA" sz="1000" dirty="0">
                <a:hlinkClick r:id="rId7"/>
              </a:rPr>
              <a:t>Libellule à quatre taches (Libellula quadrimaculata).</a:t>
            </a:r>
            <a:endParaRPr lang="fr-FR" sz="1000" dirty="0"/>
          </a:p>
        </p:txBody>
      </p:sp>
      <p:sp>
        <p:nvSpPr>
          <p:cNvPr id="6" name="Espace réservé du numéro de diapositive 5">
            <a:extLst>
              <a:ext uri="{FF2B5EF4-FFF2-40B4-BE49-F238E27FC236}">
                <a16:creationId xmlns:a16="http://schemas.microsoft.com/office/drawing/2014/main" id="{605392AA-091A-9A46-AE60-D62536A656C4}"/>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7" name="Espace réservé de la date 6">
            <a:extLst>
              <a:ext uri="{FF2B5EF4-FFF2-40B4-BE49-F238E27FC236}">
                <a16:creationId xmlns:a16="http://schemas.microsoft.com/office/drawing/2014/main" id="{E3641C2F-EFB9-064F-924E-881CFF2941B4}"/>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909797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ane_et_cannetons-1">
            <a:hlinkClick r:id="rId3"/>
            <a:extLst>
              <a:ext uri="{FF2B5EF4-FFF2-40B4-BE49-F238E27FC236}">
                <a16:creationId xmlns:a16="http://schemas.microsoft.com/office/drawing/2014/main" id="{8A441015-ED56-E144-9322-438D586B38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91" r="39797"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5C6E0E2-86AC-944B-902C-9A3EAAAE24E3}"/>
              </a:ext>
            </a:extLst>
          </p:cNvPr>
          <p:cNvSpPr>
            <a:spLocks noGrp="1"/>
          </p:cNvSpPr>
          <p:nvPr>
            <p:ph type="title"/>
          </p:nvPr>
        </p:nvSpPr>
        <p:spPr>
          <a:xfrm>
            <a:off x="681540" y="1131195"/>
            <a:ext cx="3730810" cy="1247938"/>
          </a:xfrm>
        </p:spPr>
        <p:txBody>
          <a:bodyPr anchor="ctr">
            <a:normAutofit/>
          </a:bodyPr>
          <a:lstStyle/>
          <a:p>
            <a:r>
              <a:rPr lang="fr-FR" sz="2600" dirty="0">
                <a:solidFill>
                  <a:srgbClr val="FFFFFF"/>
                </a:solidFill>
              </a:rPr>
              <a:t>7. Où traite-t-on Au Québec?</a:t>
            </a:r>
          </a:p>
        </p:txBody>
      </p:sp>
      <p:sp>
        <p:nvSpPr>
          <p:cNvPr id="3" name="Espace réservé du contenu 2">
            <a:extLst>
              <a:ext uri="{FF2B5EF4-FFF2-40B4-BE49-F238E27FC236}">
                <a16:creationId xmlns:a16="http://schemas.microsoft.com/office/drawing/2014/main" id="{0CF9395D-CB0A-2148-AC3C-863A65F37737}"/>
              </a:ext>
            </a:extLst>
          </p:cNvPr>
          <p:cNvSpPr>
            <a:spLocks noGrp="1"/>
          </p:cNvSpPr>
          <p:nvPr>
            <p:ph idx="1"/>
          </p:nvPr>
        </p:nvSpPr>
        <p:spPr>
          <a:xfrm>
            <a:off x="678531" y="2438399"/>
            <a:ext cx="3730810" cy="3505201"/>
          </a:xfrm>
        </p:spPr>
        <p:txBody>
          <a:bodyPr>
            <a:normAutofit/>
          </a:bodyPr>
          <a:lstStyle/>
          <a:p>
            <a:pPr>
              <a:lnSpc>
                <a:spcPct val="100000"/>
              </a:lnSpc>
            </a:pPr>
            <a:r>
              <a:rPr lang="fr-CA" sz="1800" dirty="0">
                <a:solidFill>
                  <a:srgbClr val="FFFFFF"/>
                </a:solidFill>
              </a:rPr>
              <a:t>Marais, marécages, fossés, lacs, rivières, ruisseaux </a:t>
            </a:r>
          </a:p>
          <a:p>
            <a:pPr>
              <a:lnSpc>
                <a:spcPct val="100000"/>
              </a:lnSpc>
            </a:pPr>
            <a:r>
              <a:rPr lang="fr-CA" sz="1800" dirty="0">
                <a:solidFill>
                  <a:srgbClr val="FFFFFF"/>
                </a:solidFill>
              </a:rPr>
              <a:t>46 municipalités au Québec  en 2020</a:t>
            </a:r>
          </a:p>
          <a:p>
            <a:pPr>
              <a:lnSpc>
                <a:spcPct val="100000"/>
              </a:lnSpc>
            </a:pPr>
            <a:r>
              <a:rPr lang="fr-CA" sz="1800" dirty="0">
                <a:solidFill>
                  <a:srgbClr val="FFFFFF"/>
                </a:solidFill>
              </a:rPr>
              <a:t>De avril à septembre </a:t>
            </a:r>
          </a:p>
          <a:p>
            <a:pPr>
              <a:lnSpc>
                <a:spcPct val="100000"/>
              </a:lnSpc>
            </a:pPr>
            <a:r>
              <a:rPr lang="fr-CA" sz="1800" dirty="0">
                <a:solidFill>
                  <a:srgbClr val="FFFFFF"/>
                </a:solidFill>
              </a:rPr>
              <a:t>Intérêt pour traitements</a:t>
            </a:r>
          </a:p>
          <a:p>
            <a:pPr>
              <a:lnSpc>
                <a:spcPct val="100000"/>
              </a:lnSpc>
            </a:pPr>
            <a:r>
              <a:rPr lang="fr-CA" sz="1800" dirty="0">
                <a:solidFill>
                  <a:srgbClr val="FFFF00"/>
                </a:solidFill>
                <a:hlinkClick r:id="rId5">
                  <a:extLst>
                    <a:ext uri="{A12FA001-AC4F-418D-AE19-62706E023703}">
                      <ahyp:hlinkClr xmlns:ahyp="http://schemas.microsoft.com/office/drawing/2018/hyperlinkcolor" val="tx"/>
                    </a:ext>
                  </a:extLst>
                </a:hlinkClick>
              </a:rPr>
              <a:t>Liste des municipalités autorisées pour traitement au Bti (2020) et villes dans la mire de l’industrie en 2020</a:t>
            </a:r>
            <a:endParaRPr lang="fr-FR" sz="1800" dirty="0">
              <a:solidFill>
                <a:srgbClr val="FFFF00"/>
              </a:solidFill>
            </a:endParaRPr>
          </a:p>
        </p:txBody>
      </p:sp>
      <p:sp>
        <p:nvSpPr>
          <p:cNvPr id="5" name="Espace réservé du numéro de diapositive 4">
            <a:extLst>
              <a:ext uri="{FF2B5EF4-FFF2-40B4-BE49-F238E27FC236}">
                <a16:creationId xmlns:a16="http://schemas.microsoft.com/office/drawing/2014/main" id="{5C426ADD-B32E-114E-815D-D9EDE8D024DC}"/>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6" name="Espace réservé de la date 5">
            <a:extLst>
              <a:ext uri="{FF2B5EF4-FFF2-40B4-BE49-F238E27FC236}">
                <a16:creationId xmlns:a16="http://schemas.microsoft.com/office/drawing/2014/main" id="{A93FC47E-CB06-C848-83C7-932FAFAB612D}"/>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711673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Image 5">
            <a:extLst>
              <a:ext uri="{FF2B5EF4-FFF2-40B4-BE49-F238E27FC236}">
                <a16:creationId xmlns:a16="http://schemas.microsoft.com/office/drawing/2014/main" id="{8AC47E5D-3AED-1E48-BFBF-40FC4337D559}"/>
              </a:ext>
            </a:extLst>
          </p:cNvPr>
          <p:cNvPicPr>
            <a:picLocks noChangeAspect="1"/>
          </p:cNvPicPr>
          <p:nvPr/>
        </p:nvPicPr>
        <p:blipFill rotWithShape="1">
          <a:blip r:embed="rId3"/>
          <a:srcRect t="9574" b="426"/>
          <a:stretch/>
        </p:blipFill>
        <p:spPr>
          <a:xfrm>
            <a:off x="-3047" y="10"/>
            <a:ext cx="12191999" cy="6857990"/>
          </a:xfrm>
          <a:prstGeom prst="rect">
            <a:avLst/>
          </a:prstGeom>
        </p:spPr>
      </p:pic>
      <p:sp>
        <p:nvSpPr>
          <p:cNvPr id="44"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8ED9-983B-FC48-8C35-A5759BFC7D97}"/>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a:solidFill>
                  <a:schemeClr val="bg1"/>
                </a:solidFill>
              </a:rPr>
              <a:t>8. Où traite-on à Gatineau</a:t>
            </a:r>
          </a:p>
        </p:txBody>
      </p:sp>
      <p:sp>
        <p:nvSpPr>
          <p:cNvPr id="3" name="Espace réservé du contenu 2">
            <a:extLst>
              <a:ext uri="{FF2B5EF4-FFF2-40B4-BE49-F238E27FC236}">
                <a16:creationId xmlns:a16="http://schemas.microsoft.com/office/drawing/2014/main" id="{E2DBB24F-429D-6849-97F4-79870DB64B6A}"/>
              </a:ext>
            </a:extLst>
          </p:cNvPr>
          <p:cNvSpPr>
            <a:spLocks noGrp="1"/>
          </p:cNvSpPr>
          <p:nvPr>
            <p:ph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sz="1800" b="1" cap="all" dirty="0">
                <a:solidFill>
                  <a:srgbClr val="FFFF00"/>
                </a:solidFill>
                <a:hlinkClick r:id="rId4">
                  <a:extLst>
                    <a:ext uri="{A12FA001-AC4F-418D-AE19-62706E023703}">
                      <ahyp:hlinkClr xmlns:ahyp="http://schemas.microsoft.com/office/drawing/2018/hyperlinkcolor" val="tx"/>
                    </a:ext>
                  </a:extLst>
                </a:hlinkClick>
              </a:rPr>
              <a:t>Site Ville de Gatineau</a:t>
            </a:r>
            <a:endParaRPr lang="en-US" sz="1800" b="1" cap="all" dirty="0">
              <a:solidFill>
                <a:srgbClr val="FFFF00"/>
              </a:solidFill>
            </a:endParaRPr>
          </a:p>
        </p:txBody>
      </p:sp>
      <p:cxnSp>
        <p:nvCxnSpPr>
          <p:cNvPr id="45" name="Straight Connector 37">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3A801A5-D1F1-B442-B929-707C8C040DE5}"/>
              </a:ext>
            </a:extLst>
          </p:cNvPr>
          <p:cNvSpPr txBox="1"/>
          <p:nvPr/>
        </p:nvSpPr>
        <p:spPr>
          <a:xfrm>
            <a:off x="9532875" y="6045256"/>
            <a:ext cx="1689042" cy="169277"/>
          </a:xfrm>
          <a:prstGeom prst="rect">
            <a:avLst/>
          </a:prstGeom>
          <a:noFill/>
        </p:spPr>
        <p:txBody>
          <a:bodyPr wrap="square" rtlCol="0">
            <a:spAutoFit/>
          </a:bodyPr>
          <a:lstStyle/>
          <a:p>
            <a:pPr>
              <a:spcAft>
                <a:spcPts val="600"/>
              </a:spcAft>
            </a:pPr>
            <a:r>
              <a:rPr lang="fr-CA" sz="500" dirty="0"/>
              <a:t>© 2020 Canada247.info All </a:t>
            </a:r>
            <a:r>
              <a:rPr lang="fr-CA" sz="500" dirty="0" err="1"/>
              <a:t>Rights</a:t>
            </a:r>
            <a:r>
              <a:rPr lang="fr-CA" sz="500" dirty="0"/>
              <a:t> </a:t>
            </a:r>
            <a:r>
              <a:rPr lang="fr-CA" sz="500" dirty="0" err="1"/>
              <a:t>reserved</a:t>
            </a:r>
            <a:r>
              <a:rPr lang="fr-CA" sz="500" dirty="0"/>
              <a:t>.</a:t>
            </a:r>
            <a:endParaRPr lang="fr-FR" sz="500" dirty="0"/>
          </a:p>
        </p:txBody>
      </p:sp>
      <p:sp>
        <p:nvSpPr>
          <p:cNvPr id="7" name="ZoneTexte 6">
            <a:extLst>
              <a:ext uri="{FF2B5EF4-FFF2-40B4-BE49-F238E27FC236}">
                <a16:creationId xmlns:a16="http://schemas.microsoft.com/office/drawing/2014/main" id="{5B14DF37-8729-7740-B892-75C50C22EC76}"/>
              </a:ext>
            </a:extLst>
          </p:cNvPr>
          <p:cNvSpPr txBox="1"/>
          <p:nvPr/>
        </p:nvSpPr>
        <p:spPr>
          <a:xfrm>
            <a:off x="8798118" y="5719026"/>
            <a:ext cx="2550442" cy="369332"/>
          </a:xfrm>
          <a:prstGeom prst="rect">
            <a:avLst/>
          </a:prstGeom>
          <a:noFill/>
        </p:spPr>
        <p:txBody>
          <a:bodyPr wrap="none" rtlCol="0">
            <a:spAutoFit/>
          </a:bodyPr>
          <a:lstStyle/>
          <a:p>
            <a:pPr>
              <a:spcAft>
                <a:spcPts val="600"/>
              </a:spcAft>
            </a:pPr>
            <a:r>
              <a:rPr lang="fr-FR" dirty="0">
                <a:solidFill>
                  <a:schemeClr val="bg1"/>
                </a:solidFill>
              </a:rPr>
              <a:t>Parc du Lac Beauchamp</a:t>
            </a:r>
          </a:p>
        </p:txBody>
      </p:sp>
      <p:sp>
        <p:nvSpPr>
          <p:cNvPr id="8" name="Espace réservé du numéro de diapositive 7">
            <a:extLst>
              <a:ext uri="{FF2B5EF4-FFF2-40B4-BE49-F238E27FC236}">
                <a16:creationId xmlns:a16="http://schemas.microsoft.com/office/drawing/2014/main" id="{74EED91C-D467-024C-AAD8-E47C490C0FAF}"/>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9" name="Espace réservé de la date 8">
            <a:extLst>
              <a:ext uri="{FF2B5EF4-FFF2-40B4-BE49-F238E27FC236}">
                <a16:creationId xmlns:a16="http://schemas.microsoft.com/office/drawing/2014/main" id="{02EA9C31-FFFD-B449-AB42-E001B216DBDF}"/>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24173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6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14DDC134-D7D5-0146-814D-FA52F115093E}"/>
              </a:ext>
            </a:extLst>
          </p:cNvPr>
          <p:cNvSpPr>
            <a:spLocks noGrp="1"/>
          </p:cNvSpPr>
          <p:nvPr>
            <p:ph type="title"/>
          </p:nvPr>
        </p:nvSpPr>
        <p:spPr>
          <a:xfrm>
            <a:off x="601255" y="702155"/>
            <a:ext cx="3409783" cy="1300365"/>
          </a:xfrm>
        </p:spPr>
        <p:txBody>
          <a:bodyPr>
            <a:normAutofit/>
          </a:bodyPr>
          <a:lstStyle/>
          <a:p>
            <a:r>
              <a:rPr lang="fr-FR">
                <a:solidFill>
                  <a:srgbClr val="FFFFFF"/>
                </a:solidFill>
              </a:rPr>
              <a:t>9. Obtention de permis</a:t>
            </a:r>
          </a:p>
        </p:txBody>
      </p:sp>
      <p:sp>
        <p:nvSpPr>
          <p:cNvPr id="3" name="Espace réservé du contenu 2">
            <a:extLst>
              <a:ext uri="{FF2B5EF4-FFF2-40B4-BE49-F238E27FC236}">
                <a16:creationId xmlns:a16="http://schemas.microsoft.com/office/drawing/2014/main" id="{309B4EC8-11B9-7F46-A9AA-ADD99CCE492D}"/>
              </a:ext>
            </a:extLst>
          </p:cNvPr>
          <p:cNvSpPr>
            <a:spLocks noGrp="1"/>
          </p:cNvSpPr>
          <p:nvPr>
            <p:ph idx="1"/>
          </p:nvPr>
        </p:nvSpPr>
        <p:spPr>
          <a:xfrm>
            <a:off x="601256" y="2002520"/>
            <a:ext cx="3409782" cy="3823607"/>
          </a:xfrm>
        </p:spPr>
        <p:txBody>
          <a:bodyPr>
            <a:normAutofit/>
          </a:bodyPr>
          <a:lstStyle/>
          <a:p>
            <a:r>
              <a:rPr lang="fr-CA" sz="1800" dirty="0">
                <a:solidFill>
                  <a:srgbClr val="FFFFFF"/>
                </a:solidFill>
              </a:rPr>
              <a:t>Sur demande et à géométrie variable</a:t>
            </a:r>
          </a:p>
          <a:p>
            <a:r>
              <a:rPr lang="fr-CA" sz="1800" dirty="0">
                <a:solidFill>
                  <a:srgbClr val="FFFFFF"/>
                </a:solidFill>
              </a:rPr>
              <a:t>Appel d’offres </a:t>
            </a:r>
          </a:p>
          <a:p>
            <a:r>
              <a:rPr lang="fr-CA" sz="1800" dirty="0">
                <a:solidFill>
                  <a:srgbClr val="FFFFFF"/>
                </a:solidFill>
              </a:rPr>
              <a:t>Consultant mandaté par la Ville</a:t>
            </a:r>
          </a:p>
          <a:p>
            <a:r>
              <a:rPr lang="fr-CA" sz="1800" dirty="0">
                <a:solidFill>
                  <a:srgbClr val="FFFFFF"/>
                </a:solidFill>
              </a:rPr>
              <a:t>Certificat d’autorisation du MELCC. </a:t>
            </a:r>
          </a:p>
          <a:p>
            <a:r>
              <a:rPr lang="fr-CA" sz="1800" dirty="0">
                <a:solidFill>
                  <a:srgbClr val="FFFFFF"/>
                </a:solidFill>
              </a:rPr>
              <a:t>MFFP conseille le MELCC et restrictions </a:t>
            </a:r>
          </a:p>
        </p:txBody>
      </p:sp>
      <p:pic>
        <p:nvPicPr>
          <p:cNvPr id="5" name="Image 4">
            <a:extLst>
              <a:ext uri="{FF2B5EF4-FFF2-40B4-BE49-F238E27FC236}">
                <a16:creationId xmlns:a16="http://schemas.microsoft.com/office/drawing/2014/main" id="{C1E5ED56-4F26-044D-BA61-5DFCE40BA88D}"/>
              </a:ext>
            </a:extLst>
          </p:cNvPr>
          <p:cNvPicPr>
            <a:picLocks noChangeAspect="1"/>
          </p:cNvPicPr>
          <p:nvPr/>
        </p:nvPicPr>
        <p:blipFill rotWithShape="1">
          <a:blip r:embed="rId3"/>
          <a:srcRect l="10222" r="-1" b="-1"/>
          <a:stretch/>
        </p:blipFill>
        <p:spPr>
          <a:xfrm>
            <a:off x="4592231" y="1498941"/>
            <a:ext cx="6831503" cy="3842704"/>
          </a:xfrm>
          <a:prstGeom prst="rect">
            <a:avLst/>
          </a:prstGeom>
        </p:spPr>
      </p:pic>
      <p:sp>
        <p:nvSpPr>
          <p:cNvPr id="6" name="Espace réservé du numéro de diapositive 5">
            <a:extLst>
              <a:ext uri="{FF2B5EF4-FFF2-40B4-BE49-F238E27FC236}">
                <a16:creationId xmlns:a16="http://schemas.microsoft.com/office/drawing/2014/main" id="{599E8C37-9D56-9C41-AAF0-8797A5B74F42}"/>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7" name="Espace réservé de la date 6">
            <a:extLst>
              <a:ext uri="{FF2B5EF4-FFF2-40B4-BE49-F238E27FC236}">
                <a16:creationId xmlns:a16="http://schemas.microsoft.com/office/drawing/2014/main" id="{021BF40C-876D-8147-926C-0701642D98D5}"/>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128870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158CA02-1F37-F74F-BC02-EA74A4CAFC53}"/>
              </a:ext>
            </a:extLst>
          </p:cNvPr>
          <p:cNvSpPr>
            <a:spLocks noGrp="1"/>
          </p:cNvSpPr>
          <p:nvPr>
            <p:ph type="title"/>
          </p:nvPr>
        </p:nvSpPr>
        <p:spPr>
          <a:xfrm>
            <a:off x="583003" y="637839"/>
            <a:ext cx="3568661" cy="1188720"/>
          </a:xfrm>
        </p:spPr>
        <p:txBody>
          <a:bodyPr>
            <a:normAutofit/>
          </a:bodyPr>
          <a:lstStyle/>
          <a:p>
            <a:r>
              <a:rPr lang="fr-FR" dirty="0"/>
              <a:t>10. Les coûts du </a:t>
            </a:r>
            <a:r>
              <a:rPr lang="fr-FR" dirty="0" err="1"/>
              <a:t>Bti</a:t>
            </a:r>
            <a:endParaRPr lang="fr-FR" dirty="0"/>
          </a:p>
        </p:txBody>
      </p:sp>
      <p:sp>
        <p:nvSpPr>
          <p:cNvPr id="21" name="Rectangle 2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EEEFFD3E-54F7-6E40-9994-3A972DA66336}"/>
              </a:ext>
            </a:extLst>
          </p:cNvPr>
          <p:cNvSpPr>
            <a:spLocks noGrp="1"/>
          </p:cNvSpPr>
          <p:nvPr>
            <p:ph idx="1"/>
          </p:nvPr>
        </p:nvSpPr>
        <p:spPr>
          <a:xfrm>
            <a:off x="609905" y="2325323"/>
            <a:ext cx="3568661" cy="3490740"/>
          </a:xfrm>
        </p:spPr>
        <p:txBody>
          <a:bodyPr>
            <a:noAutofit/>
          </a:bodyPr>
          <a:lstStyle/>
          <a:p>
            <a:pPr>
              <a:lnSpc>
                <a:spcPct val="90000"/>
              </a:lnSpc>
            </a:pPr>
            <a:r>
              <a:rPr lang="fr-CA" sz="1800" b="1" dirty="0"/>
              <a:t>Dépense  par les propriétaires </a:t>
            </a:r>
          </a:p>
          <a:p>
            <a:pPr>
              <a:lnSpc>
                <a:spcPct val="90000"/>
              </a:lnSpc>
            </a:pPr>
            <a:r>
              <a:rPr lang="fr-CA" sz="1800" b="1" dirty="0"/>
              <a:t>Compte de taxes  </a:t>
            </a:r>
          </a:p>
          <a:p>
            <a:pPr>
              <a:lnSpc>
                <a:spcPct val="90000"/>
              </a:lnSpc>
            </a:pPr>
            <a:r>
              <a:rPr lang="fr-CA" sz="1800" b="1" dirty="0"/>
              <a:t>Frais individuels annuels</a:t>
            </a:r>
          </a:p>
          <a:p>
            <a:pPr>
              <a:lnSpc>
                <a:spcPct val="90000"/>
              </a:lnSpc>
            </a:pPr>
            <a:r>
              <a:rPr lang="fr-CA" sz="1800" b="1" dirty="0"/>
              <a:t>2019 : contrat de 286 862 $ </a:t>
            </a:r>
          </a:p>
          <a:p>
            <a:pPr>
              <a:lnSpc>
                <a:spcPct val="90000"/>
              </a:lnSpc>
            </a:pPr>
            <a:r>
              <a:rPr lang="fr-CA" sz="1800" b="1" dirty="0"/>
              <a:t>Exonération impossible pour le moment</a:t>
            </a:r>
          </a:p>
          <a:p>
            <a:pPr>
              <a:lnSpc>
                <a:spcPct val="90000"/>
              </a:lnSpc>
            </a:pPr>
            <a:r>
              <a:rPr lang="fr-CA" sz="1800" b="1" dirty="0"/>
              <a:t>Coûts cachés du </a:t>
            </a:r>
            <a:r>
              <a:rPr lang="fr-CA" sz="1800" b="1" dirty="0" err="1"/>
              <a:t>Bti</a:t>
            </a:r>
            <a:r>
              <a:rPr lang="fr-CA" sz="1800" b="1" dirty="0"/>
              <a:t>: liens étroit entre écosystèmes sains et économie: peu d’études</a:t>
            </a:r>
          </a:p>
          <a:p>
            <a:pPr>
              <a:lnSpc>
                <a:spcPct val="90000"/>
              </a:lnSpc>
            </a:pPr>
            <a:r>
              <a:rPr lang="fr-FR" sz="1800" b="1" dirty="0"/>
              <a:t>P</a:t>
            </a:r>
            <a:r>
              <a:rPr lang="fr-CA" sz="1800" b="1" dirty="0" err="1"/>
              <a:t>êche</a:t>
            </a:r>
            <a:r>
              <a:rPr lang="fr-CA" sz="1800" b="1" dirty="0"/>
              <a:t> à l’omble de fontaine : 340 M $ par an </a:t>
            </a:r>
          </a:p>
          <a:p>
            <a:pPr>
              <a:lnSpc>
                <a:spcPct val="90000"/>
              </a:lnSpc>
            </a:pPr>
            <a:r>
              <a:rPr lang="fr-CA" sz="1800" b="1" dirty="0"/>
              <a:t>Ornithologie : 195,5 M $ par an </a:t>
            </a:r>
            <a:endParaRPr lang="fr-FR" sz="1800" b="1" dirty="0"/>
          </a:p>
        </p:txBody>
      </p:sp>
      <p:pic>
        <p:nvPicPr>
          <p:cNvPr id="9" name="Image 8">
            <a:extLst>
              <a:ext uri="{FF2B5EF4-FFF2-40B4-BE49-F238E27FC236}">
                <a16:creationId xmlns:a16="http://schemas.microsoft.com/office/drawing/2014/main" id="{556F848F-741A-8D44-995D-250E22E97913}"/>
              </a:ext>
            </a:extLst>
          </p:cNvPr>
          <p:cNvPicPr>
            <a:picLocks noChangeAspect="1"/>
          </p:cNvPicPr>
          <p:nvPr/>
        </p:nvPicPr>
        <p:blipFill rotWithShape="1">
          <a:blip r:embed="rId3"/>
          <a:srcRect l="14828" r="14828"/>
          <a:stretch/>
        </p:blipFill>
        <p:spPr>
          <a:xfrm>
            <a:off x="4605447" y="0"/>
            <a:ext cx="7537705" cy="6857990"/>
          </a:xfrm>
          <a:prstGeom prst="rect">
            <a:avLst/>
          </a:prstGeom>
        </p:spPr>
      </p:pic>
      <p:sp>
        <p:nvSpPr>
          <p:cNvPr id="7" name="AutoShape 4" descr="Truite_ pêche_chironomes280317">
            <a:hlinkClick r:id="rId4"/>
            <a:extLst>
              <a:ext uri="{FF2B5EF4-FFF2-40B4-BE49-F238E27FC236}">
                <a16:creationId xmlns:a16="http://schemas.microsoft.com/office/drawing/2014/main" id="{F13A1CD4-6C1F-A741-B19F-5F747956B8A7}"/>
              </a:ext>
            </a:extLst>
          </p:cNvPr>
          <p:cNvSpPr>
            <a:spLocks noChangeAspect="1" noChangeArrowheads="1"/>
          </p:cNvSpPr>
          <p:nvPr/>
        </p:nvSpPr>
        <p:spPr bwMode="auto">
          <a:xfrm>
            <a:off x="7502031" y="2484610"/>
            <a:ext cx="4428700" cy="28326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158773E4-94EA-7947-997B-5CA3C4BE4EF9}"/>
              </a:ext>
            </a:extLst>
          </p:cNvPr>
          <p:cNvSpPr txBox="1"/>
          <p:nvPr/>
        </p:nvSpPr>
        <p:spPr>
          <a:xfrm>
            <a:off x="4633910" y="6655149"/>
            <a:ext cx="5515201" cy="215444"/>
          </a:xfrm>
          <a:prstGeom prst="rect">
            <a:avLst/>
          </a:prstGeom>
          <a:noFill/>
        </p:spPr>
        <p:txBody>
          <a:bodyPr wrap="square" rtlCol="0">
            <a:spAutoFit/>
          </a:bodyPr>
          <a:lstStyle/>
          <a:p>
            <a:pPr>
              <a:spcAft>
                <a:spcPts val="600"/>
              </a:spcAft>
            </a:pPr>
            <a:r>
              <a:rPr lang="fr-CA" sz="800" dirty="0">
                <a:solidFill>
                  <a:schemeClr val="bg1"/>
                </a:solidFill>
              </a:rPr>
              <a:t>Truite capturée avec mouche imitant un chironome en C.-B. Crédit photo </a:t>
            </a:r>
            <a:r>
              <a:rPr lang="fr-CA" sz="800" dirty="0">
                <a:solidFill>
                  <a:schemeClr val="bg1"/>
                </a:solidFill>
                <a:hlinkClick r:id="rId5">
                  <a:extLst>
                    <a:ext uri="{A12FA001-AC4F-418D-AE19-62706E023703}">
                      <ahyp:hlinkClr xmlns:ahyp="http://schemas.microsoft.com/office/drawing/2018/hyperlinkcolor" val="tx"/>
                    </a:ext>
                  </a:extLst>
                </a:hlinkClick>
              </a:rPr>
              <a:t>Geoff Moore</a:t>
            </a:r>
            <a:r>
              <a:rPr lang="fr-CA" sz="800" dirty="0">
                <a:solidFill>
                  <a:schemeClr val="bg1"/>
                </a:solidFill>
              </a:rPr>
              <a:t> Via </a:t>
            </a:r>
            <a:r>
              <a:rPr lang="fr-CA" sz="800" dirty="0">
                <a:solidFill>
                  <a:schemeClr val="bg1"/>
                </a:solidFill>
                <a:hlinkClick r:id="rId6">
                  <a:extLst>
                    <a:ext uri="{A12FA001-AC4F-418D-AE19-62706E023703}">
                      <ahyp:hlinkClr xmlns:ahyp="http://schemas.microsoft.com/office/drawing/2018/hyperlinkcolor" val="tx"/>
                    </a:ext>
                  </a:extLst>
                </a:hlinkClick>
              </a:rPr>
              <a:t>BC Field &amp; Stream,</a:t>
            </a:r>
            <a:r>
              <a:rPr lang="fr-CA" sz="800" dirty="0">
                <a:solidFill>
                  <a:schemeClr val="bg1"/>
                </a:solidFill>
              </a:rPr>
              <a:t> 28 mars 2017</a:t>
            </a:r>
            <a:endParaRPr lang="fr-FR" sz="800" dirty="0">
              <a:solidFill>
                <a:schemeClr val="bg1"/>
              </a:solidFill>
            </a:endParaRPr>
          </a:p>
        </p:txBody>
      </p:sp>
      <p:sp>
        <p:nvSpPr>
          <p:cNvPr id="5" name="Espace réservé du numéro de diapositive 4">
            <a:extLst>
              <a:ext uri="{FF2B5EF4-FFF2-40B4-BE49-F238E27FC236}">
                <a16:creationId xmlns:a16="http://schemas.microsoft.com/office/drawing/2014/main" id="{28870D4F-A1B6-4D4C-8CD9-222494E2728B}"/>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6" name="Espace réservé de la date 5">
            <a:extLst>
              <a:ext uri="{FF2B5EF4-FFF2-40B4-BE49-F238E27FC236}">
                <a16:creationId xmlns:a16="http://schemas.microsoft.com/office/drawing/2014/main" id="{057428E3-787A-9443-9510-78D0773AFF6E}"/>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633523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5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5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5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34493BB-E866-0045-A4DC-31FD279A21E3}"/>
              </a:ext>
            </a:extLst>
          </p:cNvPr>
          <p:cNvSpPr>
            <a:spLocks noGrp="1"/>
          </p:cNvSpPr>
          <p:nvPr>
            <p:ph type="title"/>
          </p:nvPr>
        </p:nvSpPr>
        <p:spPr>
          <a:xfrm>
            <a:off x="601255" y="702155"/>
            <a:ext cx="3409783" cy="1300365"/>
          </a:xfrm>
        </p:spPr>
        <p:txBody>
          <a:bodyPr>
            <a:normAutofit/>
          </a:bodyPr>
          <a:lstStyle/>
          <a:p>
            <a:r>
              <a:rPr lang="fr-FR" dirty="0">
                <a:solidFill>
                  <a:srgbClr val="FFFFFF"/>
                </a:solidFill>
              </a:rPr>
              <a:t>11. </a:t>
            </a:r>
            <a:r>
              <a:rPr lang="fr-CA" dirty="0">
                <a:solidFill>
                  <a:srgbClr val="FFFFFF"/>
                </a:solidFill>
              </a:rPr>
              <a:t>Cadre réglementaire </a:t>
            </a:r>
            <a:endParaRPr lang="fr-FR" dirty="0">
              <a:solidFill>
                <a:srgbClr val="FFFFFF"/>
              </a:solidFill>
            </a:endParaRPr>
          </a:p>
        </p:txBody>
      </p:sp>
      <p:sp>
        <p:nvSpPr>
          <p:cNvPr id="3" name="Espace réservé du contenu 2">
            <a:extLst>
              <a:ext uri="{FF2B5EF4-FFF2-40B4-BE49-F238E27FC236}">
                <a16:creationId xmlns:a16="http://schemas.microsoft.com/office/drawing/2014/main" id="{2F8F94B0-75B2-E546-A6BC-F088BD3DB8F9}"/>
              </a:ext>
            </a:extLst>
          </p:cNvPr>
          <p:cNvSpPr>
            <a:spLocks noGrp="1"/>
          </p:cNvSpPr>
          <p:nvPr>
            <p:ph idx="1"/>
          </p:nvPr>
        </p:nvSpPr>
        <p:spPr>
          <a:xfrm>
            <a:off x="607779" y="2002520"/>
            <a:ext cx="3409782" cy="4223659"/>
          </a:xfrm>
        </p:spPr>
        <p:txBody>
          <a:bodyPr>
            <a:normAutofit/>
          </a:bodyPr>
          <a:lstStyle/>
          <a:p>
            <a:r>
              <a:rPr lang="fr-CA" sz="1800" dirty="0">
                <a:solidFill>
                  <a:srgbClr val="FFFFFF"/>
                </a:solidFill>
              </a:rPr>
              <a:t>Trois paliers</a:t>
            </a:r>
          </a:p>
          <a:p>
            <a:r>
              <a:rPr lang="fr-CA" sz="1800" dirty="0">
                <a:solidFill>
                  <a:srgbClr val="FFFFFF"/>
                </a:solidFill>
              </a:rPr>
              <a:t>Des municipalités tranchent</a:t>
            </a:r>
          </a:p>
          <a:p>
            <a:r>
              <a:rPr lang="fr-CA" sz="1800" dirty="0">
                <a:solidFill>
                  <a:srgbClr val="FFFFFF"/>
                </a:solidFill>
              </a:rPr>
              <a:t>Territoires protégées</a:t>
            </a:r>
            <a:endParaRPr lang="fr-FR" sz="1800" dirty="0">
              <a:solidFill>
                <a:srgbClr val="FFFFFF"/>
              </a:solidFill>
            </a:endParaRPr>
          </a:p>
          <a:p>
            <a:r>
              <a:rPr lang="fr-CA" sz="1800" dirty="0">
                <a:solidFill>
                  <a:srgbClr val="FFFFFF"/>
                </a:solidFill>
              </a:rPr>
              <a:t>Loi sur les compétences municipales non respectées (</a:t>
            </a:r>
            <a:r>
              <a:rPr lang="fr-CA" sz="1800" dirty="0">
                <a:solidFill>
                  <a:srgbClr val="FFFFFF"/>
                </a:solidFill>
                <a:hlinkClick r:id="rId3"/>
              </a:rPr>
              <a:t>Article 53</a:t>
            </a:r>
            <a:r>
              <a:rPr lang="fr-CA" sz="1800" dirty="0">
                <a:solidFill>
                  <a:srgbClr val="FFFFFF"/>
                </a:solidFill>
              </a:rPr>
              <a:t>)</a:t>
            </a:r>
          </a:p>
          <a:p>
            <a:r>
              <a:rPr lang="fr-CA" sz="1800" dirty="0">
                <a:solidFill>
                  <a:srgbClr val="FFFFFF"/>
                </a:solidFill>
                <a:hlinkClick r:id="rId4"/>
              </a:rPr>
              <a:t>Demandes d’exclusions </a:t>
            </a:r>
            <a:r>
              <a:rPr lang="fr-CA" sz="1800" dirty="0">
                <a:solidFill>
                  <a:srgbClr val="FFFFFF"/>
                </a:solidFill>
              </a:rPr>
              <a:t>de plus en plus fréquentes </a:t>
            </a:r>
          </a:p>
        </p:txBody>
      </p:sp>
      <p:pic>
        <p:nvPicPr>
          <p:cNvPr id="5" name="Image 4">
            <a:extLst>
              <a:ext uri="{FF2B5EF4-FFF2-40B4-BE49-F238E27FC236}">
                <a16:creationId xmlns:a16="http://schemas.microsoft.com/office/drawing/2014/main" id="{3BB13BBB-474E-4045-ADE1-2BC3CD31679C}"/>
              </a:ext>
            </a:extLst>
          </p:cNvPr>
          <p:cNvPicPr>
            <a:picLocks noChangeAspect="1"/>
          </p:cNvPicPr>
          <p:nvPr/>
        </p:nvPicPr>
        <p:blipFill rotWithShape="1">
          <a:blip r:embed="rId5"/>
          <a:srcRect l="36590" r="16933" b="2"/>
          <a:stretch/>
        </p:blipFill>
        <p:spPr>
          <a:xfrm>
            <a:off x="4612149" y="936141"/>
            <a:ext cx="6791667" cy="4968305"/>
          </a:xfrm>
          <a:prstGeom prst="rect">
            <a:avLst/>
          </a:prstGeom>
        </p:spPr>
      </p:pic>
      <p:sp>
        <p:nvSpPr>
          <p:cNvPr id="6" name="Espace réservé du numéro de diapositive 5">
            <a:extLst>
              <a:ext uri="{FF2B5EF4-FFF2-40B4-BE49-F238E27FC236}">
                <a16:creationId xmlns:a16="http://schemas.microsoft.com/office/drawing/2014/main" id="{49448613-CC95-2648-8CEA-DB0AF188B672}"/>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7" name="Espace réservé de la date 6">
            <a:extLst>
              <a:ext uri="{FF2B5EF4-FFF2-40B4-BE49-F238E27FC236}">
                <a16:creationId xmlns:a16="http://schemas.microsoft.com/office/drawing/2014/main" id="{B61175BC-A06E-0F43-AA4B-82735C2995F1}"/>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61273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BA196203-B2F6-5E48-8A1B-D2C73D19172A}"/>
              </a:ext>
            </a:extLst>
          </p:cNvPr>
          <p:cNvSpPr>
            <a:spLocks noGrp="1"/>
          </p:cNvSpPr>
          <p:nvPr>
            <p:ph type="title"/>
          </p:nvPr>
        </p:nvSpPr>
        <p:spPr>
          <a:xfrm>
            <a:off x="627146" y="548639"/>
            <a:ext cx="3568661" cy="1188720"/>
          </a:xfrm>
        </p:spPr>
        <p:txBody>
          <a:bodyPr>
            <a:normAutofit/>
          </a:bodyPr>
          <a:lstStyle/>
          <a:p>
            <a:r>
              <a:rPr lang="fr-FR" dirty="0"/>
              <a:t>12. Solutions de rechange</a:t>
            </a:r>
          </a:p>
        </p:txBody>
      </p:sp>
      <p:sp>
        <p:nvSpPr>
          <p:cNvPr id="12" name="Rectangle 11">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8B622137-0206-1742-B982-50FCC54F2ACD}"/>
              </a:ext>
            </a:extLst>
          </p:cNvPr>
          <p:cNvSpPr>
            <a:spLocks noGrp="1"/>
          </p:cNvSpPr>
          <p:nvPr>
            <p:ph idx="1"/>
          </p:nvPr>
        </p:nvSpPr>
        <p:spPr>
          <a:xfrm>
            <a:off x="609906" y="1890876"/>
            <a:ext cx="3568661" cy="4967123"/>
          </a:xfrm>
        </p:spPr>
        <p:txBody>
          <a:bodyPr>
            <a:normAutofit lnSpcReduction="10000"/>
          </a:bodyPr>
          <a:lstStyle/>
          <a:p>
            <a:r>
              <a:rPr lang="fr-CA" sz="1800" b="1" dirty="0"/>
              <a:t>Restauration des milieux humides</a:t>
            </a:r>
          </a:p>
          <a:p>
            <a:r>
              <a:rPr lang="fr-CA" sz="1800" b="1" dirty="0"/>
              <a:t>Sensibilisation au rôle de chaque espèce dans la nature </a:t>
            </a:r>
          </a:p>
          <a:p>
            <a:r>
              <a:rPr lang="fr-CA" sz="1800" b="1" dirty="0"/>
              <a:t>Protections personnelles</a:t>
            </a:r>
          </a:p>
          <a:p>
            <a:r>
              <a:rPr lang="fr-CA" sz="1800" b="1" dirty="0"/>
              <a:t>Nichoirs</a:t>
            </a:r>
          </a:p>
          <a:p>
            <a:r>
              <a:rPr lang="fr-CA" sz="1800" b="1" dirty="0"/>
              <a:t>Pièges à moustiques</a:t>
            </a:r>
          </a:p>
          <a:p>
            <a:r>
              <a:rPr lang="fr-CA" sz="1800" b="1" dirty="0"/>
              <a:t>Collaboration avec les résidents pour trouver des solutions  respectueuses de la nature  </a:t>
            </a:r>
          </a:p>
          <a:p>
            <a:r>
              <a:rPr lang="fr-CA" sz="1800" b="1" dirty="0"/>
              <a:t>Réflexion sur nos modèles de développement sur le bord des cours d’eau</a:t>
            </a:r>
          </a:p>
          <a:p>
            <a:r>
              <a:rPr lang="fr-CA" sz="1800" b="1" dirty="0"/>
              <a:t>Recherche</a:t>
            </a:r>
          </a:p>
          <a:p>
            <a:endParaRPr lang="fr-FR" dirty="0"/>
          </a:p>
        </p:txBody>
      </p:sp>
      <p:pic>
        <p:nvPicPr>
          <p:cNvPr id="5" name="Image 4">
            <a:extLst>
              <a:ext uri="{FF2B5EF4-FFF2-40B4-BE49-F238E27FC236}">
                <a16:creationId xmlns:a16="http://schemas.microsoft.com/office/drawing/2014/main" id="{54A029B6-D8A0-3B43-970E-44A15B169B77}"/>
              </a:ext>
            </a:extLst>
          </p:cNvPr>
          <p:cNvPicPr>
            <a:picLocks noChangeAspect="1"/>
          </p:cNvPicPr>
          <p:nvPr/>
        </p:nvPicPr>
        <p:blipFill rotWithShape="1">
          <a:blip r:embed="rId3"/>
          <a:srcRect r="37077" b="1"/>
          <a:stretch/>
        </p:blipFill>
        <p:spPr>
          <a:xfrm>
            <a:off x="4654295" y="10"/>
            <a:ext cx="7537705" cy="6857990"/>
          </a:xfrm>
          <a:prstGeom prst="rect">
            <a:avLst/>
          </a:prstGeom>
        </p:spPr>
      </p:pic>
      <p:sp>
        <p:nvSpPr>
          <p:cNvPr id="6" name="Espace réservé du numéro de diapositive 5">
            <a:extLst>
              <a:ext uri="{FF2B5EF4-FFF2-40B4-BE49-F238E27FC236}">
                <a16:creationId xmlns:a16="http://schemas.microsoft.com/office/drawing/2014/main" id="{AC6A7AD1-2374-5649-A5EF-1CB73CB5632B}"/>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7" name="Espace réservé de la date 6">
            <a:extLst>
              <a:ext uri="{FF2B5EF4-FFF2-40B4-BE49-F238E27FC236}">
                <a16:creationId xmlns:a16="http://schemas.microsoft.com/office/drawing/2014/main" id="{CBEC819C-137D-2B42-A2CD-F4944DBA87F9}"/>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012810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8" name="Rectangle 4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FE8A1251-CE0A-604E-8B4C-62FC248EB450}"/>
              </a:ext>
            </a:extLst>
          </p:cNvPr>
          <p:cNvPicPr>
            <a:picLocks noChangeAspect="1"/>
          </p:cNvPicPr>
          <p:nvPr/>
        </p:nvPicPr>
        <p:blipFill rotWithShape="1">
          <a:blip r:embed="rId3"/>
          <a:srcRect l="11111" t="9091"/>
          <a:stretch/>
        </p:blipFill>
        <p:spPr>
          <a:xfrm>
            <a:off x="0" y="0"/>
            <a:ext cx="12192002" cy="6857990"/>
          </a:xfrm>
          <a:prstGeom prst="rect">
            <a:avLst/>
          </a:prstGeom>
        </p:spPr>
      </p:pic>
      <p:sp>
        <p:nvSpPr>
          <p:cNvPr id="50" name="Rectangle 4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3A6C748-ABEE-2E44-9A3D-26E2F331CC0C}"/>
              </a:ext>
            </a:extLst>
          </p:cNvPr>
          <p:cNvSpPr>
            <a:spLocks noGrp="1"/>
          </p:cNvSpPr>
          <p:nvPr>
            <p:ph type="title"/>
          </p:nvPr>
        </p:nvSpPr>
        <p:spPr>
          <a:xfrm>
            <a:off x="320040" y="238483"/>
            <a:ext cx="4023360" cy="2181583"/>
          </a:xfrm>
        </p:spPr>
        <p:txBody>
          <a:bodyPr vert="horz" lIns="91440" tIns="45720" rIns="91440" bIns="45720" rtlCol="0" anchor="b">
            <a:normAutofit/>
          </a:bodyPr>
          <a:lstStyle/>
          <a:p>
            <a:r>
              <a:rPr lang="en-US" sz="3200" dirty="0">
                <a:solidFill>
                  <a:schemeClr val="bg1"/>
                </a:solidFill>
              </a:rPr>
              <a:t>13. le Principe de </a:t>
            </a:r>
            <a:r>
              <a:rPr lang="en-US" sz="3200" dirty="0" err="1">
                <a:solidFill>
                  <a:schemeClr val="bg1"/>
                </a:solidFill>
              </a:rPr>
              <a:t>prÉcaution</a:t>
            </a:r>
            <a:endParaRPr lang="en-US" sz="3200" dirty="0">
              <a:solidFill>
                <a:schemeClr val="bg1"/>
              </a:solidFill>
            </a:endParaRPr>
          </a:p>
        </p:txBody>
      </p:sp>
      <p:sp>
        <p:nvSpPr>
          <p:cNvPr id="7" name="ZoneTexte 6">
            <a:extLst>
              <a:ext uri="{FF2B5EF4-FFF2-40B4-BE49-F238E27FC236}">
                <a16:creationId xmlns:a16="http://schemas.microsoft.com/office/drawing/2014/main" id="{9A09F616-B78F-5242-A690-3886D883B011}"/>
              </a:ext>
            </a:extLst>
          </p:cNvPr>
          <p:cNvSpPr txBox="1"/>
          <p:nvPr/>
        </p:nvSpPr>
        <p:spPr>
          <a:xfrm>
            <a:off x="342589" y="2658549"/>
            <a:ext cx="3807265" cy="1077218"/>
          </a:xfrm>
          <a:prstGeom prst="rect">
            <a:avLst/>
          </a:prstGeom>
          <a:noFill/>
        </p:spPr>
        <p:txBody>
          <a:bodyPr wrap="square" rtlCol="0">
            <a:spAutoFit/>
          </a:bodyPr>
          <a:lstStyle/>
          <a:p>
            <a:pPr marL="285750" indent="-285750">
              <a:spcAft>
                <a:spcPts val="600"/>
              </a:spcAft>
              <a:buFont typeface="Wingdings" pitchFamily="2" charset="2"/>
              <a:buChar char="§"/>
            </a:pPr>
            <a:r>
              <a:rPr lang="fr-FR" dirty="0">
                <a:solidFill>
                  <a:schemeClr val="bg1"/>
                </a:solidFill>
              </a:rPr>
              <a:t>Synthèse</a:t>
            </a:r>
          </a:p>
          <a:p>
            <a:pPr marL="285750" indent="-285750">
              <a:spcAft>
                <a:spcPts val="600"/>
              </a:spcAft>
              <a:buFont typeface="Wingdings" pitchFamily="2" charset="2"/>
              <a:buChar char="§"/>
            </a:pPr>
            <a:r>
              <a:rPr lang="fr-FR" dirty="0">
                <a:solidFill>
                  <a:schemeClr val="bg1"/>
                </a:solidFill>
              </a:rPr>
              <a:t>Recommandation du MFFP</a:t>
            </a:r>
          </a:p>
          <a:p>
            <a:pPr marL="285750" indent="-285750">
              <a:spcAft>
                <a:spcPts val="600"/>
              </a:spcAft>
              <a:buFont typeface="Wingdings" pitchFamily="2" charset="2"/>
              <a:buChar char="§"/>
            </a:pPr>
            <a:r>
              <a:rPr lang="fr-FR" b="1" dirty="0">
                <a:solidFill>
                  <a:srgbClr val="FF0000"/>
                </a:solidFill>
              </a:rPr>
              <a:t>Le </a:t>
            </a:r>
            <a:r>
              <a:rPr lang="fr-FR" b="1" dirty="0" err="1">
                <a:solidFill>
                  <a:srgbClr val="FF0000"/>
                </a:solidFill>
              </a:rPr>
              <a:t>Bti</a:t>
            </a:r>
            <a:r>
              <a:rPr lang="fr-FR" b="1" dirty="0">
                <a:solidFill>
                  <a:srgbClr val="FF0000"/>
                </a:solidFill>
              </a:rPr>
              <a:t> en 2020</a:t>
            </a:r>
          </a:p>
        </p:txBody>
      </p:sp>
      <p:sp>
        <p:nvSpPr>
          <p:cNvPr id="3" name="Espace réservé du numéro de diapositive 2">
            <a:extLst>
              <a:ext uri="{FF2B5EF4-FFF2-40B4-BE49-F238E27FC236}">
                <a16:creationId xmlns:a16="http://schemas.microsoft.com/office/drawing/2014/main" id="{D6543C30-E8E9-0140-8214-F0FBF2CC1756}"/>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6" name="Espace réservé de la date 5">
            <a:extLst>
              <a:ext uri="{FF2B5EF4-FFF2-40B4-BE49-F238E27FC236}">
                <a16:creationId xmlns:a16="http://schemas.microsoft.com/office/drawing/2014/main" id="{C566DE6B-131B-154C-94E4-52D2F6F5A975}"/>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89837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E7423B4-B8B2-7C44-A81A-E3D4518BFD60}"/>
              </a:ext>
            </a:extLst>
          </p:cNvPr>
          <p:cNvSpPr>
            <a:spLocks noGrp="1"/>
          </p:cNvSpPr>
          <p:nvPr>
            <p:ph type="title"/>
          </p:nvPr>
        </p:nvSpPr>
        <p:spPr>
          <a:xfrm>
            <a:off x="807559" y="938022"/>
            <a:ext cx="6647905" cy="572123"/>
          </a:xfrm>
        </p:spPr>
        <p:txBody>
          <a:bodyPr>
            <a:normAutofit/>
          </a:bodyPr>
          <a:lstStyle/>
          <a:p>
            <a:r>
              <a:rPr lang="fr-FR" dirty="0">
                <a:solidFill>
                  <a:srgbClr val="FFFFFF"/>
                </a:solidFill>
              </a:rPr>
              <a:t>14. Références et pièces jointes</a:t>
            </a:r>
          </a:p>
        </p:txBody>
      </p:sp>
      <p:sp>
        <p:nvSpPr>
          <p:cNvPr id="40" name="Rectangle 39">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C442285E-7CA8-8A48-B3AD-F014B202B06C}"/>
              </a:ext>
            </a:extLst>
          </p:cNvPr>
          <p:cNvSpPr>
            <a:spLocks noGrp="1"/>
          </p:cNvSpPr>
          <p:nvPr>
            <p:ph idx="1"/>
          </p:nvPr>
        </p:nvSpPr>
        <p:spPr>
          <a:xfrm>
            <a:off x="807559" y="1433946"/>
            <a:ext cx="6690843" cy="4316065"/>
          </a:xfrm>
        </p:spPr>
        <p:txBody>
          <a:bodyPr>
            <a:noAutofit/>
          </a:bodyPr>
          <a:lstStyle/>
          <a:p>
            <a:pPr>
              <a:lnSpc>
                <a:spcPct val="100000"/>
              </a:lnSpc>
            </a:pPr>
            <a:r>
              <a:rPr lang="fr-CA" sz="1200" dirty="0">
                <a:solidFill>
                  <a:srgbClr val="FFFFFF"/>
                </a:solidFill>
              </a:rPr>
              <a:t>Reportage sur le </a:t>
            </a:r>
            <a:r>
              <a:rPr lang="fr-CA" sz="1200" dirty="0" err="1">
                <a:solidFill>
                  <a:srgbClr val="FFFFFF"/>
                </a:solidFill>
              </a:rPr>
              <a:t>Bti</a:t>
            </a:r>
            <a:r>
              <a:rPr lang="fr-CA" sz="1200" dirty="0">
                <a:solidFill>
                  <a:srgbClr val="FFFFFF"/>
                </a:solidFill>
              </a:rPr>
              <a:t> – </a:t>
            </a:r>
            <a:r>
              <a:rPr lang="fr-CA" sz="1200" dirty="0">
                <a:solidFill>
                  <a:srgbClr val="FFFFFF"/>
                </a:solidFill>
                <a:hlinkClick r:id="rId3"/>
              </a:rPr>
              <a:t>La Semaine verte</a:t>
            </a:r>
            <a:r>
              <a:rPr lang="fr-CA" sz="1200" dirty="0">
                <a:solidFill>
                  <a:srgbClr val="FFFFFF"/>
                </a:solidFill>
              </a:rPr>
              <a:t> – avril 2020</a:t>
            </a:r>
          </a:p>
          <a:p>
            <a:pPr>
              <a:lnSpc>
                <a:spcPct val="100000"/>
              </a:lnSpc>
            </a:pPr>
            <a:r>
              <a:rPr lang="fr-CA" sz="1200" dirty="0">
                <a:solidFill>
                  <a:srgbClr val="FFFFFF"/>
                </a:solidFill>
                <a:hlinkClick r:id="rId4"/>
              </a:rPr>
              <a:t>Résumé écrit du reportage sur le Bti de la SV</a:t>
            </a:r>
            <a:endParaRPr lang="fr-CA" sz="1200" dirty="0">
              <a:solidFill>
                <a:srgbClr val="FFFFFF"/>
              </a:solidFill>
            </a:endParaRPr>
          </a:p>
          <a:p>
            <a:pPr>
              <a:lnSpc>
                <a:spcPct val="100000"/>
              </a:lnSpc>
            </a:pPr>
            <a:r>
              <a:rPr lang="fr-CA" sz="1200" dirty="0">
                <a:solidFill>
                  <a:srgbClr val="FFFFFF"/>
                </a:solidFill>
                <a:hlinkClick r:id="rId5"/>
              </a:rPr>
              <a:t>Courte vidéo en anglais </a:t>
            </a:r>
            <a:r>
              <a:rPr lang="fr-CA" sz="1200" dirty="0">
                <a:solidFill>
                  <a:srgbClr val="FFFFFF"/>
                </a:solidFill>
              </a:rPr>
              <a:t>qui montre ce que sont les chironomes et leur rôle dans les écosystèmes</a:t>
            </a:r>
          </a:p>
          <a:p>
            <a:pPr>
              <a:lnSpc>
                <a:spcPct val="100000"/>
              </a:lnSpc>
            </a:pPr>
            <a:r>
              <a:rPr lang="fr-CA" sz="1200" dirty="0">
                <a:solidFill>
                  <a:srgbClr val="FFFFFF"/>
                </a:solidFill>
                <a:hlinkClick r:id="rId6"/>
              </a:rPr>
              <a:t>Document du MFFP – Recommandation du Principe de précaution, P. 7 </a:t>
            </a:r>
            <a:r>
              <a:rPr lang="fr-CA" sz="1200" dirty="0">
                <a:solidFill>
                  <a:srgbClr val="FFFFFF"/>
                </a:solidFill>
              </a:rPr>
              <a:t>(Orientations relatives au contrôle des insectes piqueurs</a:t>
            </a:r>
          </a:p>
          <a:p>
            <a:pPr>
              <a:lnSpc>
                <a:spcPct val="100000"/>
              </a:lnSpc>
            </a:pPr>
            <a:r>
              <a:rPr lang="fr-CA" sz="1200" b="1" dirty="0">
                <a:solidFill>
                  <a:srgbClr val="FFFFFF"/>
                </a:solidFill>
              </a:rPr>
              <a:t>Voici également des études d’intérêt  (certaines annotées )  par rapport à l’insecticide </a:t>
            </a:r>
            <a:r>
              <a:rPr lang="fr-CA" sz="1200" b="1" dirty="0" err="1">
                <a:solidFill>
                  <a:srgbClr val="FFFFFF"/>
                </a:solidFill>
              </a:rPr>
              <a:t>Bti</a:t>
            </a:r>
            <a:r>
              <a:rPr lang="fr-CA" sz="1200" b="1" dirty="0">
                <a:solidFill>
                  <a:srgbClr val="FFFFFF"/>
                </a:solidFill>
              </a:rPr>
              <a:t> (en anglais, sauf étude 1):</a:t>
            </a:r>
          </a:p>
          <a:p>
            <a:pPr>
              <a:lnSpc>
                <a:spcPct val="100000"/>
              </a:lnSpc>
            </a:pPr>
            <a:r>
              <a:rPr lang="fr-CA" sz="1200" dirty="0">
                <a:solidFill>
                  <a:srgbClr val="FFFFFF"/>
                </a:solidFill>
                <a:hlinkClick r:id="rId7"/>
              </a:rPr>
              <a:t>1. Poulin 2016 rapport final 2015</a:t>
            </a:r>
            <a:endParaRPr lang="fr-CA" sz="1200" dirty="0">
              <a:solidFill>
                <a:srgbClr val="FFFFFF"/>
              </a:solidFill>
            </a:endParaRPr>
          </a:p>
          <a:p>
            <a:pPr>
              <a:lnSpc>
                <a:spcPct val="100000"/>
              </a:lnSpc>
            </a:pPr>
            <a:r>
              <a:rPr lang="fr-CA" sz="1200" dirty="0">
                <a:solidFill>
                  <a:srgbClr val="FFFFFF"/>
                </a:solidFill>
                <a:hlinkClick r:id="rId8"/>
              </a:rPr>
              <a:t>2. Kästel 2017 – Bti Chironomus Sci Rep 2017 surligné.p df</a:t>
            </a:r>
            <a:endParaRPr lang="fr-CA" sz="1200" dirty="0">
              <a:solidFill>
                <a:srgbClr val="FFFFFF"/>
              </a:solidFill>
            </a:endParaRPr>
          </a:p>
          <a:p>
            <a:pPr>
              <a:lnSpc>
                <a:spcPct val="100000"/>
              </a:lnSpc>
            </a:pPr>
            <a:r>
              <a:rPr lang="fr-CA" sz="1200" dirty="0">
                <a:solidFill>
                  <a:srgbClr val="FFFFFF"/>
                </a:solidFill>
                <a:hlinkClick r:id="rId9"/>
              </a:rPr>
              <a:t>3. Allgeier et al 2019 – Bti interrupts</a:t>
            </a:r>
            <a:endParaRPr lang="fr-CA" sz="1200" dirty="0">
              <a:solidFill>
                <a:srgbClr val="FFFFFF"/>
              </a:solidFill>
            </a:endParaRPr>
          </a:p>
          <a:p>
            <a:pPr>
              <a:lnSpc>
                <a:spcPct val="100000"/>
              </a:lnSpc>
            </a:pPr>
            <a:r>
              <a:rPr lang="fr-CA" sz="1200" dirty="0">
                <a:solidFill>
                  <a:srgbClr val="FFFFFF"/>
                </a:solidFill>
                <a:hlinkClick r:id="rId10"/>
              </a:rPr>
              <a:t>4. theissinger2019</a:t>
            </a:r>
            <a:endParaRPr lang="fr-CA" sz="1200" dirty="0">
              <a:solidFill>
                <a:srgbClr val="FFFFFF"/>
              </a:solidFill>
            </a:endParaRPr>
          </a:p>
          <a:p>
            <a:pPr>
              <a:lnSpc>
                <a:spcPct val="100000"/>
              </a:lnSpc>
            </a:pPr>
            <a:r>
              <a:rPr lang="fr-CA" sz="1200" dirty="0">
                <a:solidFill>
                  <a:srgbClr val="FFFFFF"/>
                </a:solidFill>
                <a:hlinkClick r:id="rId11"/>
              </a:rPr>
              <a:t>5. Poulin_Lefebvre_2018</a:t>
            </a:r>
            <a:endParaRPr lang="fr-CA" sz="1200" dirty="0">
              <a:solidFill>
                <a:srgbClr val="FFFFFF"/>
              </a:solidFill>
            </a:endParaRPr>
          </a:p>
          <a:p>
            <a:pPr>
              <a:lnSpc>
                <a:spcPct val="100000"/>
              </a:lnSpc>
            </a:pPr>
            <a:r>
              <a:rPr lang="fr-CA" sz="1200" dirty="0">
                <a:solidFill>
                  <a:srgbClr val="FFFFFF"/>
                </a:solidFill>
                <a:hlinkClick r:id="rId12"/>
              </a:rPr>
              <a:t>6. Effects of Bacillus thuringiensis var. israelensis-surli gne</a:t>
            </a:r>
            <a:r>
              <a:rPr lang="fr-CA" sz="1200" dirty="0">
                <a:solidFill>
                  <a:srgbClr val="FFFFFF"/>
                </a:solidFill>
              </a:rPr>
              <a:t> </a:t>
            </a:r>
          </a:p>
        </p:txBody>
      </p:sp>
      <p:pic>
        <p:nvPicPr>
          <p:cNvPr id="7" name="Image 6">
            <a:extLst>
              <a:ext uri="{FF2B5EF4-FFF2-40B4-BE49-F238E27FC236}">
                <a16:creationId xmlns:a16="http://schemas.microsoft.com/office/drawing/2014/main" id="{7D6C64BD-6161-B444-B9D3-59A6267DA1C6}"/>
              </a:ext>
            </a:extLst>
          </p:cNvPr>
          <p:cNvPicPr>
            <a:picLocks noChangeAspect="1"/>
          </p:cNvPicPr>
          <p:nvPr/>
        </p:nvPicPr>
        <p:blipFill>
          <a:blip r:embed="rId13"/>
          <a:stretch>
            <a:fillRect/>
          </a:stretch>
        </p:blipFill>
        <p:spPr>
          <a:xfrm>
            <a:off x="8476761" y="2049354"/>
            <a:ext cx="3053422" cy="3053422"/>
          </a:xfrm>
          <a:prstGeom prst="rect">
            <a:avLst/>
          </a:prstGeom>
        </p:spPr>
      </p:pic>
      <p:sp>
        <p:nvSpPr>
          <p:cNvPr id="5" name="Espace réservé du numéro de diapositive 4">
            <a:extLst>
              <a:ext uri="{FF2B5EF4-FFF2-40B4-BE49-F238E27FC236}">
                <a16:creationId xmlns:a16="http://schemas.microsoft.com/office/drawing/2014/main" id="{CBD26D27-D514-4E46-A41E-DC017FFBCBF1}"/>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6" name="Espace réservé de la date 5">
            <a:extLst>
              <a:ext uri="{FF2B5EF4-FFF2-40B4-BE49-F238E27FC236}">
                <a16:creationId xmlns:a16="http://schemas.microsoft.com/office/drawing/2014/main" id="{4499E010-5114-1B4E-B39D-C7D2B37928D3}"/>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34017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E7423B4-B8B2-7C44-A81A-E3D4518BFD60}"/>
              </a:ext>
            </a:extLst>
          </p:cNvPr>
          <p:cNvSpPr>
            <a:spLocks noGrp="1"/>
          </p:cNvSpPr>
          <p:nvPr>
            <p:ph type="title"/>
          </p:nvPr>
        </p:nvSpPr>
        <p:spPr>
          <a:xfrm>
            <a:off x="807559" y="938022"/>
            <a:ext cx="6647905" cy="572123"/>
          </a:xfrm>
        </p:spPr>
        <p:txBody>
          <a:bodyPr>
            <a:normAutofit/>
          </a:bodyPr>
          <a:lstStyle/>
          <a:p>
            <a:r>
              <a:rPr lang="fr-FR" dirty="0">
                <a:solidFill>
                  <a:srgbClr val="FFFFFF"/>
                </a:solidFill>
              </a:rPr>
              <a:t>15. Références et pièces jointes</a:t>
            </a:r>
          </a:p>
        </p:txBody>
      </p:sp>
      <p:sp>
        <p:nvSpPr>
          <p:cNvPr id="40" name="Rectangle 39">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C442285E-7CA8-8A48-B3AD-F014B202B06C}"/>
              </a:ext>
            </a:extLst>
          </p:cNvPr>
          <p:cNvSpPr>
            <a:spLocks noGrp="1"/>
          </p:cNvSpPr>
          <p:nvPr>
            <p:ph idx="1"/>
          </p:nvPr>
        </p:nvSpPr>
        <p:spPr>
          <a:xfrm>
            <a:off x="807559" y="1433946"/>
            <a:ext cx="6690843" cy="4357254"/>
          </a:xfrm>
        </p:spPr>
        <p:txBody>
          <a:bodyPr>
            <a:noAutofit/>
          </a:bodyPr>
          <a:lstStyle/>
          <a:p>
            <a:pPr>
              <a:lnSpc>
                <a:spcPct val="100000"/>
              </a:lnSpc>
            </a:pPr>
            <a:endParaRPr lang="fr-FR" sz="1000" dirty="0">
              <a:solidFill>
                <a:srgbClr val="FFFFFF"/>
              </a:solidFill>
            </a:endParaRPr>
          </a:p>
          <a:p>
            <a:pPr>
              <a:lnSpc>
                <a:spcPct val="100000"/>
              </a:lnSpc>
            </a:pPr>
            <a:r>
              <a:rPr lang="fr-CA" sz="1200" b="1" u="sng" dirty="0">
                <a:solidFill>
                  <a:srgbClr val="FFFFFF"/>
                </a:solidFill>
                <a:hlinkClick r:id="rId3"/>
              </a:rPr>
              <a:t>Massachussets Mosquito Control program and Wetland Rstauration </a:t>
            </a:r>
            <a:endParaRPr lang="fr-CA" sz="1200" b="1" u="sng" dirty="0">
              <a:solidFill>
                <a:srgbClr val="FFFFFF"/>
              </a:solidFill>
              <a:hlinkClick r:id="rId4"/>
            </a:endParaRPr>
          </a:p>
          <a:p>
            <a:pPr>
              <a:lnSpc>
                <a:spcPct val="100000"/>
              </a:lnSpc>
            </a:pPr>
            <a:endParaRPr lang="fr-CA" sz="1200" b="1" u="sng" dirty="0">
              <a:solidFill>
                <a:srgbClr val="FFFFFF"/>
              </a:solidFill>
            </a:endParaRPr>
          </a:p>
          <a:p>
            <a:pPr>
              <a:lnSpc>
                <a:spcPct val="100000"/>
              </a:lnSpc>
            </a:pPr>
            <a:r>
              <a:rPr lang="fr-CA" sz="1200" b="1" u="sng" dirty="0">
                <a:solidFill>
                  <a:srgbClr val="FFFFFF"/>
                </a:solidFill>
                <a:hlinkClick r:id="rId4"/>
              </a:rPr>
              <a:t>Ecologically Sound Mosquitoe Management in Wetlands </a:t>
            </a:r>
            <a:r>
              <a:rPr lang="fr-CA" sz="1200" b="1" u="sng" dirty="0">
                <a:solidFill>
                  <a:srgbClr val="FFFFFF"/>
                </a:solidFill>
              </a:rPr>
              <a:t>– Summary Report - The Xerces Society</a:t>
            </a:r>
          </a:p>
          <a:p>
            <a:pPr>
              <a:lnSpc>
                <a:spcPct val="100000"/>
              </a:lnSpc>
            </a:pPr>
            <a:endParaRPr lang="fr-CA" sz="1200" b="1" u="sng" dirty="0">
              <a:solidFill>
                <a:srgbClr val="FFFFFF"/>
              </a:solidFill>
              <a:hlinkClick r:id="rId5"/>
            </a:endParaRPr>
          </a:p>
          <a:p>
            <a:pPr>
              <a:lnSpc>
                <a:spcPct val="100000"/>
              </a:lnSpc>
            </a:pPr>
            <a:r>
              <a:rPr lang="fr-CA" sz="1200" b="1" u="sng" dirty="0">
                <a:solidFill>
                  <a:srgbClr val="FFFFFF"/>
                </a:solidFill>
                <a:hlinkClick r:id="rId5"/>
              </a:rPr>
              <a:t>West Nile Disease and Wetlands </a:t>
            </a:r>
            <a:r>
              <a:rPr lang="fr-CA" sz="1200" b="1" dirty="0">
                <a:solidFill>
                  <a:srgbClr val="FFFFFF"/>
                </a:solidFill>
              </a:rPr>
              <a:t>- </a:t>
            </a:r>
            <a:r>
              <a:rPr lang="fr-CA" sz="1200" dirty="0"/>
              <a:t>Hudson River </a:t>
            </a:r>
            <a:r>
              <a:rPr lang="fr-CA" sz="1200" dirty="0" err="1"/>
              <a:t>Estuary</a:t>
            </a:r>
            <a:r>
              <a:rPr lang="fr-CA" sz="1200" dirty="0"/>
              <a:t> Program and Cornell </a:t>
            </a:r>
            <a:r>
              <a:rPr lang="fr-CA" sz="1200" dirty="0" err="1"/>
              <a:t>University</a:t>
            </a:r>
            <a:endParaRPr lang="fr-CA" sz="1200" dirty="0"/>
          </a:p>
          <a:p>
            <a:pPr>
              <a:lnSpc>
                <a:spcPct val="100000"/>
              </a:lnSpc>
            </a:pPr>
            <a:r>
              <a:rPr lang="fr-FR" sz="1200" dirty="0">
                <a:solidFill>
                  <a:srgbClr val="FFFFFF"/>
                </a:solidFill>
                <a:hlinkClick r:id="rId6"/>
              </a:rPr>
              <a:t>Les pièges à moustiques </a:t>
            </a:r>
            <a:r>
              <a:rPr lang="fr-FR" sz="1200" dirty="0">
                <a:solidFill>
                  <a:srgbClr val="FFFFFF"/>
                </a:solidFill>
              </a:rPr>
              <a:t>de St-André-de-Kamouraska </a:t>
            </a:r>
          </a:p>
          <a:p>
            <a:pPr>
              <a:lnSpc>
                <a:spcPct val="100000"/>
              </a:lnSpc>
            </a:pPr>
            <a:r>
              <a:rPr lang="fr-CA" sz="1200" dirty="0">
                <a:solidFill>
                  <a:srgbClr val="FFFFFF"/>
                </a:solidFill>
              </a:rPr>
              <a:t> Le contenu de ce webinaire repose sur </a:t>
            </a:r>
            <a:r>
              <a:rPr lang="fr-CA" sz="1200" dirty="0">
                <a:solidFill>
                  <a:srgbClr val="FFFFFF"/>
                </a:solidFill>
                <a:hlinkClick r:id="rId7"/>
              </a:rPr>
              <a:t>les références puisées dans la présente liste </a:t>
            </a:r>
            <a:r>
              <a:rPr lang="fr-CA" sz="1200" dirty="0">
                <a:solidFill>
                  <a:srgbClr val="FFFFFF"/>
                </a:solidFill>
              </a:rPr>
              <a:t>ayant servi à l’élaboration de notre mémoire déposé dans le cadre de la Commission de l’agriculture, des pêcheries, de l’énergie et des ressources naturelles visant à examiner les impacts des pesticides sur la santé publique et l’environnement.</a:t>
            </a:r>
            <a:r>
              <a:rPr lang="fr-CA" sz="1200" dirty="0">
                <a:solidFill>
                  <a:srgbClr val="FFFFFF"/>
                </a:solidFill>
                <a:hlinkClick r:id="rId7"/>
              </a:rPr>
              <a:t> </a:t>
            </a:r>
            <a:endParaRPr lang="fr-CA" sz="1200" dirty="0">
              <a:solidFill>
                <a:srgbClr val="FFFFFF"/>
              </a:solidFill>
            </a:endParaRPr>
          </a:p>
          <a:p>
            <a:pPr>
              <a:lnSpc>
                <a:spcPct val="100000"/>
              </a:lnSpc>
            </a:pPr>
            <a:r>
              <a:rPr lang="fr-CA" sz="1200" dirty="0">
                <a:solidFill>
                  <a:srgbClr val="FFFFFF"/>
                </a:solidFill>
                <a:hlinkClick r:id="rId8"/>
              </a:rPr>
              <a:t>Notre mémoire déposé en juillet 2020 </a:t>
            </a:r>
            <a:r>
              <a:rPr lang="fr-CA" sz="1200" dirty="0">
                <a:solidFill>
                  <a:srgbClr val="FFFFFF"/>
                </a:solidFill>
              </a:rPr>
              <a:t> (dans l’espace Recherche de cette page, entrer </a:t>
            </a:r>
            <a:r>
              <a:rPr lang="fr-CA" sz="1200" dirty="0" err="1">
                <a:solidFill>
                  <a:srgbClr val="FFFFFF"/>
                </a:solidFill>
              </a:rPr>
              <a:t>Bti</a:t>
            </a:r>
            <a:r>
              <a:rPr lang="fr-CA" sz="1200" dirty="0">
                <a:solidFill>
                  <a:srgbClr val="FFFFFF"/>
                </a:solidFill>
              </a:rPr>
              <a:t> et cocher Inclure les docs PDF)</a:t>
            </a:r>
          </a:p>
          <a:p>
            <a:pPr>
              <a:lnSpc>
                <a:spcPct val="100000"/>
              </a:lnSpc>
            </a:pPr>
            <a:r>
              <a:rPr lang="fr-CA" sz="1200" b="1" u="sng" dirty="0">
                <a:solidFill>
                  <a:srgbClr val="FFFFFF"/>
                </a:solidFill>
              </a:rPr>
              <a:t>Pour plus d’info, nous vous invitons à visiter le site web de la  </a:t>
            </a:r>
            <a:r>
              <a:rPr lang="fr-CA" sz="1200" b="1" u="sng" dirty="0">
                <a:solidFill>
                  <a:srgbClr val="FFFFFF"/>
                </a:solidFill>
                <a:hlinkClick r:id="rId9"/>
              </a:rPr>
              <a:t>Coalition Biodiversité – Non au Bti</a:t>
            </a:r>
            <a:endParaRPr lang="fr-FR" sz="1200" dirty="0">
              <a:solidFill>
                <a:srgbClr val="FFFFFF"/>
              </a:solidFill>
            </a:endParaRPr>
          </a:p>
          <a:p>
            <a:pPr>
              <a:lnSpc>
                <a:spcPct val="100000"/>
              </a:lnSpc>
            </a:pPr>
            <a:endParaRPr lang="fr-FR" sz="1000" dirty="0">
              <a:solidFill>
                <a:srgbClr val="FFFFFF"/>
              </a:solidFill>
            </a:endParaRPr>
          </a:p>
        </p:txBody>
      </p:sp>
      <p:pic>
        <p:nvPicPr>
          <p:cNvPr id="7" name="Image 6">
            <a:extLst>
              <a:ext uri="{FF2B5EF4-FFF2-40B4-BE49-F238E27FC236}">
                <a16:creationId xmlns:a16="http://schemas.microsoft.com/office/drawing/2014/main" id="{7D6C64BD-6161-B444-B9D3-59A6267DA1C6}"/>
              </a:ext>
            </a:extLst>
          </p:cNvPr>
          <p:cNvPicPr>
            <a:picLocks noChangeAspect="1"/>
          </p:cNvPicPr>
          <p:nvPr/>
        </p:nvPicPr>
        <p:blipFill>
          <a:blip r:embed="rId10"/>
          <a:stretch>
            <a:fillRect/>
          </a:stretch>
        </p:blipFill>
        <p:spPr>
          <a:xfrm>
            <a:off x="8476761" y="2049354"/>
            <a:ext cx="3053422" cy="3053422"/>
          </a:xfrm>
          <a:prstGeom prst="rect">
            <a:avLst/>
          </a:prstGeom>
        </p:spPr>
      </p:pic>
      <p:sp>
        <p:nvSpPr>
          <p:cNvPr id="5" name="Espace réservé du numéro de diapositive 4">
            <a:extLst>
              <a:ext uri="{FF2B5EF4-FFF2-40B4-BE49-F238E27FC236}">
                <a16:creationId xmlns:a16="http://schemas.microsoft.com/office/drawing/2014/main" id="{0EBB96CE-EB08-AE4D-A9F6-B3BA220C7792}"/>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6" name="Espace réservé de la date 5">
            <a:extLst>
              <a:ext uri="{FF2B5EF4-FFF2-40B4-BE49-F238E27FC236}">
                <a16:creationId xmlns:a16="http://schemas.microsoft.com/office/drawing/2014/main" id="{BC686F1D-504E-604E-9CF6-C90AC877C7ED}"/>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4280378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B055CAA-2668-4929-8202-DBD35A78E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A1F772C-DE7F-144C-8B49-C323959473D8}"/>
              </a:ext>
            </a:extLst>
          </p:cNvPr>
          <p:cNvSpPr>
            <a:spLocks noGrp="1"/>
          </p:cNvSpPr>
          <p:nvPr>
            <p:ph type="title"/>
          </p:nvPr>
        </p:nvSpPr>
        <p:spPr>
          <a:xfrm>
            <a:off x="5478376" y="830517"/>
            <a:ext cx="4545910" cy="1188720"/>
          </a:xfrm>
        </p:spPr>
        <p:txBody>
          <a:bodyPr>
            <a:normAutofit/>
          </a:bodyPr>
          <a:lstStyle/>
          <a:p>
            <a:r>
              <a:rPr lang="fr-FR" dirty="0"/>
              <a:t>Plan de la présentation</a:t>
            </a:r>
          </a:p>
        </p:txBody>
      </p:sp>
      <p:sp>
        <p:nvSpPr>
          <p:cNvPr id="48" name="Rectangle 47">
            <a:extLst>
              <a:ext uri="{FF2B5EF4-FFF2-40B4-BE49-F238E27FC236}">
                <a16:creationId xmlns:a16="http://schemas.microsoft.com/office/drawing/2014/main" id="{38F88ED4-721F-4A25-9A68-66C57B1F8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3A5A85F2-11BA-4322-9355-08C0DEC78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1A88A0CA-0BDB-4A19-A648-638BE196B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Image 6">
            <a:extLst>
              <a:ext uri="{FF2B5EF4-FFF2-40B4-BE49-F238E27FC236}">
                <a16:creationId xmlns:a16="http://schemas.microsoft.com/office/drawing/2014/main" id="{43EECA46-F195-6E40-9640-ACF9D9D9B212}"/>
              </a:ext>
            </a:extLst>
          </p:cNvPr>
          <p:cNvPicPr>
            <a:picLocks noChangeAspect="1"/>
          </p:cNvPicPr>
          <p:nvPr/>
        </p:nvPicPr>
        <p:blipFill>
          <a:blip r:embed="rId3"/>
          <a:stretch>
            <a:fillRect/>
          </a:stretch>
        </p:blipFill>
        <p:spPr>
          <a:xfrm>
            <a:off x="581192" y="1862594"/>
            <a:ext cx="3194595" cy="3194595"/>
          </a:xfrm>
          <a:prstGeom prst="rect">
            <a:avLst/>
          </a:prstGeom>
        </p:spPr>
      </p:pic>
      <p:graphicFrame>
        <p:nvGraphicFramePr>
          <p:cNvPr id="5" name="Espace réservé du contenu 2">
            <a:extLst>
              <a:ext uri="{FF2B5EF4-FFF2-40B4-BE49-F238E27FC236}">
                <a16:creationId xmlns:a16="http://schemas.microsoft.com/office/drawing/2014/main" id="{E0060848-71F1-4210-8D8C-5AF79BD7A9D9}"/>
              </a:ext>
            </a:extLst>
          </p:cNvPr>
          <p:cNvGraphicFramePr>
            <a:graphicFrameLocks noGrp="1"/>
          </p:cNvGraphicFramePr>
          <p:nvPr>
            <p:ph idx="1"/>
            <p:extLst>
              <p:ext uri="{D42A27DB-BD31-4B8C-83A1-F6EECF244321}">
                <p14:modId xmlns:p14="http://schemas.microsoft.com/office/powerpoint/2010/main" val="377602700"/>
              </p:ext>
            </p:extLst>
          </p:nvPr>
        </p:nvGraphicFramePr>
        <p:xfrm>
          <a:off x="4241829" y="2340864"/>
          <a:ext cx="7019005" cy="3634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5586AB80-C981-934F-AC38-D38CE92B9D44}"/>
              </a:ext>
            </a:extLst>
          </p:cNvPr>
          <p:cNvSpPr>
            <a:spLocks noGrp="1"/>
          </p:cNvSpPr>
          <p:nvPr>
            <p:ph type="sldNum" sz="quarter" idx="12"/>
          </p:nvPr>
        </p:nvSpPr>
        <p:spPr/>
        <p:txBody>
          <a:bodyPr/>
          <a:lstStyle/>
          <a:p>
            <a:fld id="{3A98EE3D-8CD1-4C3F-BD1C-C98C9596463C}" type="slidenum">
              <a:rPr lang="en-US" smtClean="0"/>
              <a:t>2</a:t>
            </a:fld>
            <a:endParaRPr lang="en-US" dirty="0"/>
          </a:p>
        </p:txBody>
      </p:sp>
      <p:sp>
        <p:nvSpPr>
          <p:cNvPr id="6" name="Espace réservé de la date 5">
            <a:extLst>
              <a:ext uri="{FF2B5EF4-FFF2-40B4-BE49-F238E27FC236}">
                <a16:creationId xmlns:a16="http://schemas.microsoft.com/office/drawing/2014/main" id="{46F21FC4-568E-C544-92A2-E8CDC0CD7F17}"/>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04552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5A905A66-D000-B748-BC3D-AE500539A895}"/>
              </a:ext>
            </a:extLst>
          </p:cNvPr>
          <p:cNvPicPr>
            <a:picLocks noGrp="1" noChangeAspect="1"/>
          </p:cNvPicPr>
          <p:nvPr>
            <p:ph idx="1"/>
          </p:nvPr>
        </p:nvPicPr>
        <p:blipFill rotWithShape="1">
          <a:blip r:embed="rId3"/>
          <a:srcRect l="9091" t="6669" b="16434"/>
          <a:stretch/>
        </p:blipFill>
        <p:spPr>
          <a:xfrm>
            <a:off x="0" y="10"/>
            <a:ext cx="12192002" cy="6857990"/>
          </a:xfrm>
          <a:prstGeom prst="rect">
            <a:avLst/>
          </a:prstGeom>
        </p:spPr>
      </p:pic>
      <p:sp>
        <p:nvSpPr>
          <p:cNvPr id="20" name="Rectangle 1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DABB313-7494-D14B-862D-38C20AD8C566}"/>
              </a:ext>
            </a:extLst>
          </p:cNvPr>
          <p:cNvSpPr>
            <a:spLocks noGrp="1"/>
          </p:cNvSpPr>
          <p:nvPr>
            <p:ph type="title"/>
          </p:nvPr>
        </p:nvSpPr>
        <p:spPr>
          <a:xfrm>
            <a:off x="3277872" y="4394280"/>
            <a:ext cx="4023360" cy="1379802"/>
          </a:xfrm>
        </p:spPr>
        <p:txBody>
          <a:bodyPr vert="horz" lIns="91440" tIns="45720" rIns="91440" bIns="45720" rtlCol="0" anchor="b">
            <a:normAutofit/>
          </a:bodyPr>
          <a:lstStyle/>
          <a:p>
            <a:r>
              <a:rPr lang="en-US" sz="3200" dirty="0">
                <a:solidFill>
                  <a:schemeClr val="bg1"/>
                </a:solidFill>
              </a:rPr>
              <a:t>Merci </a:t>
            </a:r>
            <a:r>
              <a:rPr lang="en-US" sz="3200" dirty="0" err="1">
                <a:solidFill>
                  <a:schemeClr val="bg1"/>
                </a:solidFill>
              </a:rPr>
              <a:t>à</a:t>
            </a:r>
            <a:r>
              <a:rPr lang="en-US" sz="3200" dirty="0">
                <a:solidFill>
                  <a:schemeClr val="bg1"/>
                </a:solidFill>
              </a:rPr>
              <a:t> </a:t>
            </a:r>
            <a:r>
              <a:rPr lang="en-US" sz="3200" dirty="0" err="1">
                <a:solidFill>
                  <a:schemeClr val="bg1"/>
                </a:solidFill>
              </a:rPr>
              <a:t>tous</a:t>
            </a:r>
            <a:r>
              <a:rPr lang="en-US" sz="3200" dirty="0">
                <a:solidFill>
                  <a:schemeClr val="bg1"/>
                </a:solidFill>
              </a:rPr>
              <a:t>!</a:t>
            </a:r>
            <a:br>
              <a:rPr lang="en-US" sz="3200" dirty="0">
                <a:solidFill>
                  <a:schemeClr val="bg1"/>
                </a:solidFill>
              </a:rPr>
            </a:br>
            <a:r>
              <a:rPr lang="en-US" sz="3200" dirty="0">
                <a:solidFill>
                  <a:schemeClr val="bg1"/>
                </a:solidFill>
              </a:rPr>
              <a:t>Questions?</a:t>
            </a:r>
          </a:p>
        </p:txBody>
      </p:sp>
      <p:pic>
        <p:nvPicPr>
          <p:cNvPr id="7" name="Image 6">
            <a:extLst>
              <a:ext uri="{FF2B5EF4-FFF2-40B4-BE49-F238E27FC236}">
                <a16:creationId xmlns:a16="http://schemas.microsoft.com/office/drawing/2014/main" id="{EB03FA2D-B149-4F41-BB8B-D27360D1F15B}"/>
              </a:ext>
            </a:extLst>
          </p:cNvPr>
          <p:cNvPicPr>
            <a:picLocks noChangeAspect="1"/>
          </p:cNvPicPr>
          <p:nvPr/>
        </p:nvPicPr>
        <p:blipFill>
          <a:blip r:embed="rId4"/>
          <a:stretch>
            <a:fillRect/>
          </a:stretch>
        </p:blipFill>
        <p:spPr>
          <a:xfrm>
            <a:off x="-11347" y="3873501"/>
            <a:ext cx="2984500" cy="2984500"/>
          </a:xfrm>
          <a:prstGeom prst="rect">
            <a:avLst/>
          </a:prstGeom>
        </p:spPr>
      </p:pic>
      <p:sp>
        <p:nvSpPr>
          <p:cNvPr id="4" name="Espace réservé du numéro de diapositive 3">
            <a:extLst>
              <a:ext uri="{FF2B5EF4-FFF2-40B4-BE49-F238E27FC236}">
                <a16:creationId xmlns:a16="http://schemas.microsoft.com/office/drawing/2014/main" id="{2205CFFB-C3A8-EA4B-A456-A0F157F88882}"/>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6" name="Espace réservé de la date 5">
            <a:extLst>
              <a:ext uri="{FF2B5EF4-FFF2-40B4-BE49-F238E27FC236}">
                <a16:creationId xmlns:a16="http://schemas.microsoft.com/office/drawing/2014/main" id="{2AB4427D-8A9C-804E-99C0-74D01C28A87C}"/>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152427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87264F1-3B49-5F4C-9EEB-872A1D408BDE}"/>
              </a:ext>
            </a:extLst>
          </p:cNvPr>
          <p:cNvPicPr>
            <a:picLocks noChangeAspect="1"/>
          </p:cNvPicPr>
          <p:nvPr/>
        </p:nvPicPr>
        <p:blipFill rotWithShape="1">
          <a:blip r:embed="rId3"/>
          <a:srcRect t="15730"/>
          <a:stretch/>
        </p:blipFill>
        <p:spPr>
          <a:xfrm>
            <a:off x="-249383" y="-270164"/>
            <a:ext cx="12676909" cy="7412182"/>
          </a:xfrm>
          <a:prstGeom prst="rect">
            <a:avLst/>
          </a:prstGeom>
        </p:spPr>
      </p:pic>
      <p:sp>
        <p:nvSpPr>
          <p:cNvPr id="118" name="Rectangle 117">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6366CE2-2DE1-5149-8BC4-BB89A28521F1}"/>
              </a:ext>
            </a:extLst>
          </p:cNvPr>
          <p:cNvSpPr>
            <a:spLocks noGrp="1"/>
          </p:cNvSpPr>
          <p:nvPr>
            <p:ph type="title"/>
          </p:nvPr>
        </p:nvSpPr>
        <p:spPr>
          <a:xfrm>
            <a:off x="6966184" y="938022"/>
            <a:ext cx="4389261" cy="1188720"/>
          </a:xfrm>
        </p:spPr>
        <p:txBody>
          <a:bodyPr>
            <a:normAutofit/>
          </a:bodyPr>
          <a:lstStyle/>
          <a:p>
            <a:r>
              <a:rPr lang="fr-CA" b="1"/>
              <a:t>1. Qu'est-ce que le </a:t>
            </a:r>
            <a:r>
              <a:rPr lang="fr-CA" b="1" err="1"/>
              <a:t>Bti</a:t>
            </a:r>
            <a:r>
              <a:rPr lang="fr-CA" b="1"/>
              <a:t>?</a:t>
            </a:r>
            <a:br>
              <a:rPr lang="fr-CA" b="1"/>
            </a:br>
            <a:endParaRPr lang="fr-FR"/>
          </a:p>
        </p:txBody>
      </p:sp>
      <p:sp>
        <p:nvSpPr>
          <p:cNvPr id="3" name="Espace réservé du contenu 2">
            <a:extLst>
              <a:ext uri="{FF2B5EF4-FFF2-40B4-BE49-F238E27FC236}">
                <a16:creationId xmlns:a16="http://schemas.microsoft.com/office/drawing/2014/main" id="{6D51AB15-7639-B949-9A8B-249FFE77BE58}"/>
              </a:ext>
            </a:extLst>
          </p:cNvPr>
          <p:cNvSpPr>
            <a:spLocks noGrp="1"/>
          </p:cNvSpPr>
          <p:nvPr>
            <p:ph idx="1"/>
          </p:nvPr>
        </p:nvSpPr>
        <p:spPr>
          <a:xfrm>
            <a:off x="6966183" y="1809082"/>
            <a:ext cx="4389262" cy="4447718"/>
          </a:xfrm>
        </p:spPr>
        <p:txBody>
          <a:bodyPr>
            <a:normAutofit fontScale="92500"/>
          </a:bodyPr>
          <a:lstStyle/>
          <a:p>
            <a:pPr>
              <a:lnSpc>
                <a:spcPct val="100000"/>
              </a:lnSpc>
            </a:pPr>
            <a:endParaRPr lang="fr-CA" sz="1300" dirty="0"/>
          </a:p>
          <a:p>
            <a:pPr>
              <a:lnSpc>
                <a:spcPct val="100000"/>
              </a:lnSpc>
            </a:pPr>
            <a:endParaRPr lang="fr-CA" sz="1300" dirty="0"/>
          </a:p>
          <a:p>
            <a:pPr>
              <a:lnSpc>
                <a:spcPct val="100000"/>
              </a:lnSpc>
            </a:pPr>
            <a:r>
              <a:rPr lang="fr-CA" sz="1800" b="1" dirty="0">
                <a:solidFill>
                  <a:schemeClr val="tx1"/>
                </a:solidFill>
              </a:rPr>
              <a:t>Bactérie</a:t>
            </a:r>
            <a:r>
              <a:rPr lang="fr-CA" sz="1800" b="1" i="1" dirty="0">
                <a:solidFill>
                  <a:schemeClr val="tx1"/>
                </a:solidFill>
              </a:rPr>
              <a:t> : Bacillus </a:t>
            </a:r>
            <a:r>
              <a:rPr lang="fr-CA" sz="1800" b="1" i="1" dirty="0" err="1">
                <a:solidFill>
                  <a:schemeClr val="tx1"/>
                </a:solidFill>
              </a:rPr>
              <a:t>thuringiensis</a:t>
            </a:r>
            <a:r>
              <a:rPr lang="fr-CA" sz="1800" b="1" i="1" dirty="0">
                <a:solidFill>
                  <a:schemeClr val="tx1"/>
                </a:solidFill>
              </a:rPr>
              <a:t> </a:t>
            </a:r>
            <a:r>
              <a:rPr lang="fr-CA" sz="1800" b="1" i="1" dirty="0" err="1">
                <a:solidFill>
                  <a:schemeClr val="tx1"/>
                </a:solidFill>
              </a:rPr>
              <a:t>israelensis</a:t>
            </a:r>
            <a:endParaRPr lang="fr-CA" sz="1800" b="1" i="1" dirty="0">
              <a:solidFill>
                <a:schemeClr val="tx1"/>
              </a:solidFill>
            </a:endParaRPr>
          </a:p>
          <a:p>
            <a:pPr>
              <a:lnSpc>
                <a:spcPct val="100000"/>
              </a:lnSpc>
            </a:pPr>
            <a:r>
              <a:rPr lang="fr-CA" sz="1800" b="1" dirty="0">
                <a:solidFill>
                  <a:schemeClr val="tx1"/>
                </a:solidFill>
              </a:rPr>
              <a:t>Toxique pour les larves de Nématocères</a:t>
            </a:r>
          </a:p>
          <a:p>
            <a:pPr>
              <a:lnSpc>
                <a:spcPct val="100000"/>
              </a:lnSpc>
            </a:pPr>
            <a:r>
              <a:rPr lang="fr-CA" sz="1800" b="1" dirty="0">
                <a:solidFill>
                  <a:schemeClr val="tx1"/>
                </a:solidFill>
              </a:rPr>
              <a:t>Israël - 1976</a:t>
            </a:r>
          </a:p>
          <a:p>
            <a:pPr>
              <a:lnSpc>
                <a:spcPct val="100000"/>
              </a:lnSpc>
            </a:pPr>
            <a:r>
              <a:rPr lang="fr-CA" sz="1800" b="1" dirty="0">
                <a:solidFill>
                  <a:schemeClr val="tx1"/>
                </a:solidFill>
              </a:rPr>
              <a:t>Reproduite en laboratoire</a:t>
            </a:r>
          </a:p>
          <a:p>
            <a:pPr>
              <a:lnSpc>
                <a:spcPct val="100000"/>
              </a:lnSpc>
            </a:pPr>
            <a:r>
              <a:rPr lang="fr-CA" sz="1800" b="1" dirty="0">
                <a:solidFill>
                  <a:schemeClr val="tx1"/>
                </a:solidFill>
              </a:rPr>
              <a:t>Depuis plus de 25 ans au Québec</a:t>
            </a:r>
          </a:p>
          <a:p>
            <a:pPr>
              <a:lnSpc>
                <a:spcPct val="100000"/>
              </a:lnSpc>
            </a:pPr>
            <a:r>
              <a:rPr lang="fr-CA" sz="1800" b="1" dirty="0">
                <a:solidFill>
                  <a:schemeClr val="tx1"/>
                </a:solidFill>
              </a:rPr>
              <a:t>Pulvérisé directement en eau douce</a:t>
            </a:r>
          </a:p>
          <a:p>
            <a:pPr>
              <a:lnSpc>
                <a:spcPct val="100000"/>
              </a:lnSpc>
            </a:pPr>
            <a:r>
              <a:rPr lang="fr-CA" sz="1800" b="1" dirty="0">
                <a:solidFill>
                  <a:schemeClr val="tx1"/>
                </a:solidFill>
              </a:rPr>
              <a:t>Voies aériennes et terrestres </a:t>
            </a:r>
          </a:p>
          <a:p>
            <a:pPr>
              <a:lnSpc>
                <a:spcPct val="100000"/>
              </a:lnSpc>
            </a:pPr>
            <a:r>
              <a:rPr lang="fr-CA" sz="1800" b="1" dirty="0">
                <a:solidFill>
                  <a:schemeClr val="tx1"/>
                </a:solidFill>
              </a:rPr>
              <a:t>Pulvérisé à répétition</a:t>
            </a:r>
          </a:p>
          <a:p>
            <a:pPr>
              <a:lnSpc>
                <a:spcPct val="100000"/>
              </a:lnSpc>
            </a:pPr>
            <a:r>
              <a:rPr lang="fr-CA" sz="1800" b="1" dirty="0">
                <a:solidFill>
                  <a:schemeClr val="tx1"/>
                </a:solidFill>
              </a:rPr>
              <a:t>90% - les larves de moustiques et de mouches noires</a:t>
            </a:r>
          </a:p>
          <a:p>
            <a:pPr>
              <a:lnSpc>
                <a:spcPct val="100000"/>
              </a:lnSpc>
            </a:pPr>
            <a:endParaRPr lang="fr-CA" sz="1800" b="1" dirty="0"/>
          </a:p>
          <a:p>
            <a:pPr>
              <a:lnSpc>
                <a:spcPct val="100000"/>
              </a:lnSpc>
            </a:pPr>
            <a:endParaRPr lang="fr-FR" sz="1300" dirty="0"/>
          </a:p>
        </p:txBody>
      </p:sp>
      <p:sp>
        <p:nvSpPr>
          <p:cNvPr id="5" name="Espace réservé du numéro de diapositive 4">
            <a:extLst>
              <a:ext uri="{FF2B5EF4-FFF2-40B4-BE49-F238E27FC236}">
                <a16:creationId xmlns:a16="http://schemas.microsoft.com/office/drawing/2014/main" id="{A52D8FE9-CF83-C84A-BE9D-C333C328C539}"/>
              </a:ext>
            </a:extLst>
          </p:cNvPr>
          <p:cNvSpPr>
            <a:spLocks noGrp="1"/>
          </p:cNvSpPr>
          <p:nvPr>
            <p:ph type="sldNum" sz="quarter" idx="12"/>
          </p:nvPr>
        </p:nvSpPr>
        <p:spPr/>
        <p:txBody>
          <a:bodyPr/>
          <a:lstStyle/>
          <a:p>
            <a:fld id="{3A98EE3D-8CD1-4C3F-BD1C-C98C9596463C}" type="slidenum">
              <a:rPr lang="en-US" smtClean="0"/>
              <a:t>3</a:t>
            </a:fld>
            <a:endParaRPr lang="en-US" dirty="0"/>
          </a:p>
        </p:txBody>
      </p:sp>
      <p:sp>
        <p:nvSpPr>
          <p:cNvPr id="6" name="Espace réservé de la date 5">
            <a:extLst>
              <a:ext uri="{FF2B5EF4-FFF2-40B4-BE49-F238E27FC236}">
                <a16:creationId xmlns:a16="http://schemas.microsoft.com/office/drawing/2014/main" id="{3AB7B556-4E00-CB42-8A00-AE28F3EF1A7A}"/>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068088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0" name="Rectangle 10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1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113">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117">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121">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95175DB-204E-4F42-87B4-D1BAE50191A4}"/>
              </a:ext>
            </a:extLst>
          </p:cNvPr>
          <p:cNvSpPr>
            <a:spLocks noGrp="1"/>
          </p:cNvSpPr>
          <p:nvPr>
            <p:ph type="ctrTitle"/>
          </p:nvPr>
        </p:nvSpPr>
        <p:spPr>
          <a:xfrm>
            <a:off x="601255" y="702155"/>
            <a:ext cx="3409783" cy="1300365"/>
          </a:xfrm>
        </p:spPr>
        <p:txBody>
          <a:bodyPr vert="horz" lIns="91440" tIns="45720" rIns="91440" bIns="45720" rtlCol="0" anchor="b">
            <a:normAutofit/>
          </a:bodyPr>
          <a:lstStyle/>
          <a:p>
            <a:pPr>
              <a:lnSpc>
                <a:spcPct val="90000"/>
              </a:lnSpc>
            </a:pPr>
            <a:r>
              <a:rPr lang="en-US" sz="2800" dirty="0">
                <a:solidFill>
                  <a:srgbClr val="FFFFFF"/>
                </a:solidFill>
              </a:rPr>
              <a:t>2. Comment </a:t>
            </a:r>
            <a:br>
              <a:rPr lang="en-US" sz="2800" dirty="0">
                <a:solidFill>
                  <a:srgbClr val="FFFFFF"/>
                </a:solidFill>
              </a:rPr>
            </a:br>
            <a:r>
              <a:rPr lang="en-US" sz="2800">
                <a:solidFill>
                  <a:srgbClr val="FFFFFF"/>
                </a:solidFill>
              </a:rPr>
              <a:t>agit-il</a:t>
            </a:r>
            <a:r>
              <a:rPr lang="en-US" sz="2800" dirty="0">
                <a:solidFill>
                  <a:srgbClr val="FFFFFF"/>
                </a:solidFill>
              </a:rPr>
              <a:t>?</a:t>
            </a:r>
            <a:br>
              <a:rPr lang="en-US" sz="2800" dirty="0">
                <a:solidFill>
                  <a:srgbClr val="FFFFFF"/>
                </a:solidFill>
              </a:rPr>
            </a:br>
            <a:endParaRPr lang="en-US" sz="2800" dirty="0">
              <a:solidFill>
                <a:srgbClr val="FFFFFF"/>
              </a:solidFill>
            </a:endParaRPr>
          </a:p>
        </p:txBody>
      </p:sp>
      <p:sp>
        <p:nvSpPr>
          <p:cNvPr id="6" name="Rectangle 5">
            <a:extLst>
              <a:ext uri="{FF2B5EF4-FFF2-40B4-BE49-F238E27FC236}">
                <a16:creationId xmlns:a16="http://schemas.microsoft.com/office/drawing/2014/main" id="{8D3AF9B7-1C9F-8148-BB80-BEE77EE2DB31}"/>
              </a:ext>
            </a:extLst>
          </p:cNvPr>
          <p:cNvSpPr/>
          <p:nvPr/>
        </p:nvSpPr>
        <p:spPr>
          <a:xfrm>
            <a:off x="629540" y="1438500"/>
            <a:ext cx="3409782" cy="3823607"/>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92000"/>
              <a:buFont typeface="Wingdings 2" panose="05020102010507070707" pitchFamily="18" charset="2"/>
              <a:buChar char=""/>
            </a:pPr>
            <a:endParaRPr lang="en-US" b="1"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Cristaux</a:t>
            </a:r>
            <a:r>
              <a:rPr lang="en-US" dirty="0">
                <a:solidFill>
                  <a:srgbClr val="FFFFFF"/>
                </a:solidFill>
              </a:rPr>
              <a:t> dans les plans 	</a:t>
            </a:r>
            <a:r>
              <a:rPr lang="en-US" dirty="0" err="1">
                <a:solidFill>
                  <a:srgbClr val="FFFFFF"/>
                </a:solidFill>
              </a:rPr>
              <a:t>d’eau</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Larves</a:t>
            </a:r>
            <a:r>
              <a:rPr lang="en-US" dirty="0">
                <a:solidFill>
                  <a:srgbClr val="FFFFFF"/>
                </a:solidFill>
              </a:rPr>
              <a:t> absorbent  les </a:t>
            </a:r>
            <a:r>
              <a:rPr lang="en-US" dirty="0" err="1">
                <a:solidFill>
                  <a:srgbClr val="FFFFFF"/>
                </a:solidFill>
              </a:rPr>
              <a:t>cristaux</a:t>
            </a:r>
            <a:endParaRPr lang="en-US"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Perforent</a:t>
            </a:r>
            <a:r>
              <a:rPr lang="en-US" dirty="0">
                <a:solidFill>
                  <a:srgbClr val="FFFFFF"/>
                </a:solidFill>
              </a:rPr>
              <a:t> le tube digestif</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Libération</a:t>
            </a:r>
            <a:r>
              <a:rPr lang="en-US" dirty="0">
                <a:solidFill>
                  <a:srgbClr val="FFFFFF"/>
                </a:solidFill>
              </a:rPr>
              <a:t> des </a:t>
            </a:r>
            <a:r>
              <a:rPr lang="en-US" dirty="0" err="1">
                <a:solidFill>
                  <a:srgbClr val="FFFFFF"/>
                </a:solidFill>
              </a:rPr>
              <a:t>bactéries</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Nouvelles spores</a:t>
            </a:r>
          </a:p>
        </p:txBody>
      </p:sp>
      <p:pic>
        <p:nvPicPr>
          <p:cNvPr id="5" name="Image 4">
            <a:extLst>
              <a:ext uri="{FF2B5EF4-FFF2-40B4-BE49-F238E27FC236}">
                <a16:creationId xmlns:a16="http://schemas.microsoft.com/office/drawing/2014/main" id="{A1913FA1-476D-6A48-AD05-43616B341B9A}"/>
              </a:ext>
            </a:extLst>
          </p:cNvPr>
          <p:cNvPicPr>
            <a:picLocks noChangeAspect="1"/>
          </p:cNvPicPr>
          <p:nvPr/>
        </p:nvPicPr>
        <p:blipFill>
          <a:blip r:embed="rId3"/>
          <a:stretch>
            <a:fillRect/>
          </a:stretch>
        </p:blipFill>
        <p:spPr>
          <a:xfrm>
            <a:off x="4484962" y="1509127"/>
            <a:ext cx="7153236" cy="3809123"/>
          </a:xfrm>
          <a:prstGeom prst="rect">
            <a:avLst/>
          </a:prstGeom>
        </p:spPr>
      </p:pic>
    </p:spTree>
    <p:extLst>
      <p:ext uri="{BB962C8B-B14F-4D97-AF65-F5344CB8AC3E}">
        <p14:creationId xmlns:p14="http://schemas.microsoft.com/office/powerpoint/2010/main" val="3713027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DFA86F9-5C4E-844D-A4D2-19E0686C9CC6}"/>
              </a:ext>
            </a:extLst>
          </p:cNvPr>
          <p:cNvSpPr>
            <a:spLocks noGrp="1"/>
          </p:cNvSpPr>
          <p:nvPr>
            <p:ph type="title"/>
          </p:nvPr>
        </p:nvSpPr>
        <p:spPr>
          <a:xfrm>
            <a:off x="601255" y="702155"/>
            <a:ext cx="3409783" cy="1300365"/>
          </a:xfrm>
        </p:spPr>
        <p:txBody>
          <a:bodyPr vert="horz" lIns="91440" tIns="45720" rIns="91440" bIns="45720" rtlCol="0" anchor="b">
            <a:normAutofit fontScale="90000"/>
          </a:bodyPr>
          <a:lstStyle/>
          <a:p>
            <a:pPr>
              <a:lnSpc>
                <a:spcPct val="90000"/>
              </a:lnSpc>
            </a:pP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2200" dirty="0">
                <a:solidFill>
                  <a:srgbClr val="FFFFFF"/>
                </a:solidFill>
              </a:rPr>
              <a:t>3. Composition du </a:t>
            </a:r>
            <a:r>
              <a:rPr lang="en-US" sz="2200" dirty="0" err="1">
                <a:solidFill>
                  <a:srgbClr val="FFFFFF"/>
                </a:solidFill>
              </a:rPr>
              <a:t>produit</a:t>
            </a:r>
            <a:br>
              <a:rPr lang="en-US" sz="2200" dirty="0">
                <a:solidFill>
                  <a:srgbClr val="FFFFFF"/>
                </a:solidFill>
              </a:rPr>
            </a:br>
            <a:endParaRPr lang="en-US" sz="2200" dirty="0">
              <a:solidFill>
                <a:srgbClr val="FFFFFF"/>
              </a:solidFill>
            </a:endParaRPr>
          </a:p>
        </p:txBody>
      </p:sp>
      <p:graphicFrame>
        <p:nvGraphicFramePr>
          <p:cNvPr id="4" name="Tableau 3">
            <a:extLst>
              <a:ext uri="{FF2B5EF4-FFF2-40B4-BE49-F238E27FC236}">
                <a16:creationId xmlns:a16="http://schemas.microsoft.com/office/drawing/2014/main" id="{C8B4AF4F-FA36-1147-BE05-36D3D0534EA6}"/>
              </a:ext>
            </a:extLst>
          </p:cNvPr>
          <p:cNvGraphicFramePr>
            <a:graphicFrameLocks noGrp="1"/>
          </p:cNvGraphicFramePr>
          <p:nvPr>
            <p:extLst>
              <p:ext uri="{D42A27DB-BD31-4B8C-83A1-F6EECF244321}">
                <p14:modId xmlns:p14="http://schemas.microsoft.com/office/powerpoint/2010/main" val="2340724001"/>
              </p:ext>
            </p:extLst>
          </p:nvPr>
        </p:nvGraphicFramePr>
        <p:xfrm>
          <a:off x="4592231" y="1610798"/>
          <a:ext cx="6831504" cy="3618993"/>
        </p:xfrm>
        <a:graphic>
          <a:graphicData uri="http://schemas.openxmlformats.org/drawingml/2006/table">
            <a:tbl>
              <a:tblPr firstRow="1" bandRow="1">
                <a:tableStyleId>{8EC20E35-A176-4012-BC5E-935CFFF8708E}</a:tableStyleId>
              </a:tblPr>
              <a:tblGrid>
                <a:gridCol w="1779200">
                  <a:extLst>
                    <a:ext uri="{9D8B030D-6E8A-4147-A177-3AD203B41FA5}">
                      <a16:colId xmlns:a16="http://schemas.microsoft.com/office/drawing/2014/main" val="968546112"/>
                    </a:ext>
                  </a:extLst>
                </a:gridCol>
                <a:gridCol w="1649520">
                  <a:extLst>
                    <a:ext uri="{9D8B030D-6E8A-4147-A177-3AD203B41FA5}">
                      <a16:colId xmlns:a16="http://schemas.microsoft.com/office/drawing/2014/main" val="1046419191"/>
                    </a:ext>
                  </a:extLst>
                </a:gridCol>
                <a:gridCol w="1649520">
                  <a:extLst>
                    <a:ext uri="{9D8B030D-6E8A-4147-A177-3AD203B41FA5}">
                      <a16:colId xmlns:a16="http://schemas.microsoft.com/office/drawing/2014/main" val="1219997496"/>
                    </a:ext>
                  </a:extLst>
                </a:gridCol>
                <a:gridCol w="1753264">
                  <a:extLst>
                    <a:ext uri="{9D8B030D-6E8A-4147-A177-3AD203B41FA5}">
                      <a16:colId xmlns:a16="http://schemas.microsoft.com/office/drawing/2014/main" val="1554658528"/>
                    </a:ext>
                  </a:extLst>
                </a:gridCol>
              </a:tblGrid>
              <a:tr h="699336">
                <a:tc>
                  <a:txBody>
                    <a:bodyPr/>
                    <a:lstStyle/>
                    <a:p>
                      <a:pPr algn="ctr"/>
                      <a:r>
                        <a:rPr lang="fr-CA" sz="1800" b="1">
                          <a:effectLst/>
                        </a:rPr>
                        <a:t>Nom commercial</a:t>
                      </a:r>
                      <a:endParaRPr lang="fr-CA" sz="1800">
                        <a:effectLst/>
                      </a:endParaRPr>
                    </a:p>
                  </a:txBody>
                  <a:tcPr marL="91812" marR="91812" marT="45907" marB="45907" anchor="ctr"/>
                </a:tc>
                <a:tc>
                  <a:txBody>
                    <a:bodyPr/>
                    <a:lstStyle/>
                    <a:p>
                      <a:pPr algn="ctr"/>
                      <a:r>
                        <a:rPr lang="fr-CA" sz="1800" b="1">
                          <a:effectLst/>
                        </a:rPr>
                        <a:t>Ingrédient 1</a:t>
                      </a:r>
                      <a:endParaRPr lang="fr-CA" sz="1800">
                        <a:effectLst/>
                      </a:endParaRPr>
                    </a:p>
                  </a:txBody>
                  <a:tcPr marL="91812" marR="91812" marT="45907" marB="45907" anchor="ctr"/>
                </a:tc>
                <a:tc>
                  <a:txBody>
                    <a:bodyPr/>
                    <a:lstStyle/>
                    <a:p>
                      <a:pPr algn="ctr"/>
                      <a:r>
                        <a:rPr lang="fr-CA" sz="1800" b="1">
                          <a:effectLst/>
                        </a:rPr>
                        <a:t>Ingrédient 2</a:t>
                      </a:r>
                      <a:endParaRPr lang="fr-CA" sz="1800">
                        <a:effectLst/>
                      </a:endParaRPr>
                    </a:p>
                  </a:txBody>
                  <a:tcPr marL="91812" marR="91812" marT="45907" marB="45907" anchor="ctr"/>
                </a:tc>
                <a:tc>
                  <a:txBody>
                    <a:bodyPr/>
                    <a:lstStyle/>
                    <a:p>
                      <a:pPr algn="ctr"/>
                      <a:r>
                        <a:rPr lang="fr-CA" sz="1800" b="1">
                          <a:effectLst/>
                        </a:rPr>
                        <a:t>Ingrédient 3</a:t>
                      </a:r>
                      <a:endParaRPr lang="fr-CA" sz="1800">
                        <a:effectLst/>
                      </a:endParaRPr>
                    </a:p>
                  </a:txBody>
                  <a:tcPr marL="91812" marR="91812" marT="45907" marB="45907" anchor="ctr"/>
                </a:tc>
                <a:extLst>
                  <a:ext uri="{0D108BD9-81ED-4DB2-BD59-A6C34878D82A}">
                    <a16:rowId xmlns:a16="http://schemas.microsoft.com/office/drawing/2014/main" val="3644202379"/>
                  </a:ext>
                </a:extLst>
              </a:tr>
              <a:tr h="973219">
                <a:tc>
                  <a:txBody>
                    <a:bodyPr/>
                    <a:lstStyle/>
                    <a:p>
                      <a:pPr algn="ctr"/>
                      <a:r>
                        <a:rPr lang="fr-CA" sz="1800">
                          <a:effectLst/>
                          <a:hlinkClick r:id="rId3"/>
                        </a:rPr>
                        <a:t>VectoBac 1200 Liquide</a:t>
                      </a:r>
                      <a:endParaRPr lang="fr-CA" sz="1800">
                        <a:effectLst/>
                      </a:endParaRPr>
                    </a:p>
                  </a:txBody>
                  <a:tcPr marL="91812" marR="91812" marT="45907" marB="45907" anchor="ctr"/>
                </a:tc>
                <a:tc>
                  <a:txBody>
                    <a:bodyPr/>
                    <a:lstStyle/>
                    <a:p>
                      <a:pPr algn="ctr"/>
                      <a:r>
                        <a:rPr lang="fr-CA" sz="1800" err="1">
                          <a:effectLst/>
                        </a:rPr>
                        <a:t>Bti</a:t>
                      </a:r>
                      <a:r>
                        <a:rPr lang="fr-CA" sz="1800">
                          <a:effectLst/>
                        </a:rPr>
                        <a:t> : 11,61 %</a:t>
                      </a:r>
                    </a:p>
                  </a:txBody>
                  <a:tcPr marL="91812" marR="91812" marT="45907" marB="45907" anchor="ctr"/>
                </a:tc>
                <a:tc>
                  <a:txBody>
                    <a:bodyPr/>
                    <a:lstStyle/>
                    <a:p>
                      <a:r>
                        <a:rPr lang="fr-CA" sz="1800"/>
                        <a:t>Autres ingrédients : 88,29 %</a:t>
                      </a:r>
                    </a:p>
                  </a:txBody>
                  <a:tcPr marL="91812" marR="91812" marT="45907" marB="45907" anchor="ctr"/>
                </a:tc>
                <a:tc>
                  <a:txBody>
                    <a:bodyPr/>
                    <a:lstStyle/>
                    <a:p>
                      <a:pPr algn="ctr"/>
                      <a:r>
                        <a:rPr lang="fr-CA" sz="1800" dirty="0">
                          <a:effectLst/>
                          <a:hlinkClick r:id="rId4"/>
                        </a:rPr>
                        <a:t>Isothiazoline</a:t>
                      </a:r>
                      <a:r>
                        <a:rPr lang="fr-CA" sz="1800" dirty="0">
                          <a:effectLst/>
                        </a:rPr>
                        <a:t> : 0,10%</a:t>
                      </a:r>
                    </a:p>
                  </a:txBody>
                  <a:tcPr marL="91812" marR="91812" marT="45907" marB="45907" anchor="ctr"/>
                </a:tc>
                <a:extLst>
                  <a:ext uri="{0D108BD9-81ED-4DB2-BD59-A6C34878D82A}">
                    <a16:rowId xmlns:a16="http://schemas.microsoft.com/office/drawing/2014/main" val="1252148373"/>
                  </a:ext>
                </a:extLst>
              </a:tr>
              <a:tr h="973219">
                <a:tc>
                  <a:txBody>
                    <a:bodyPr/>
                    <a:lstStyle/>
                    <a:p>
                      <a:pPr algn="ctr"/>
                      <a:r>
                        <a:rPr lang="fr-CA" sz="1800" dirty="0">
                          <a:effectLst/>
                          <a:hlinkClick r:id="rId5"/>
                        </a:rPr>
                        <a:t>VectoBac 200 Granules</a:t>
                      </a:r>
                      <a:endParaRPr lang="fr-CA" sz="1800" dirty="0">
                        <a:effectLst/>
                      </a:endParaRPr>
                    </a:p>
                  </a:txBody>
                  <a:tcPr marL="91812" marR="91812" marT="45907" marB="45907" anchor="ctr"/>
                </a:tc>
                <a:tc>
                  <a:txBody>
                    <a:bodyPr/>
                    <a:lstStyle/>
                    <a:p>
                      <a:pPr algn="ctr"/>
                      <a:r>
                        <a:rPr lang="fr-CA" sz="1800" dirty="0" err="1">
                          <a:effectLst/>
                        </a:rPr>
                        <a:t>Bti</a:t>
                      </a:r>
                      <a:r>
                        <a:rPr lang="fr-CA" sz="1800" dirty="0">
                          <a:effectLst/>
                        </a:rPr>
                        <a:t> : 2,8 %</a:t>
                      </a:r>
                    </a:p>
                  </a:txBody>
                  <a:tcPr marL="91812" marR="91812" marT="45907" marB="45907" anchor="ctr"/>
                </a:tc>
                <a:tc>
                  <a:txBody>
                    <a:bodyPr/>
                    <a:lstStyle/>
                    <a:p>
                      <a:r>
                        <a:rPr lang="fr-CA" sz="1800"/>
                        <a:t>Autres ingrédients : 97,2 %</a:t>
                      </a:r>
                    </a:p>
                  </a:txBody>
                  <a:tcPr marL="91812" marR="91812" marT="45907" marB="45907" anchor="ctr"/>
                </a:tc>
                <a:tc>
                  <a:txBody>
                    <a:bodyPr/>
                    <a:lstStyle/>
                    <a:p>
                      <a:endParaRPr lang="fr-CA" sz="1800"/>
                    </a:p>
                  </a:txBody>
                  <a:tcPr marL="91812" marR="91812" marT="45907" marB="45907" anchor="ctr"/>
                </a:tc>
                <a:extLst>
                  <a:ext uri="{0D108BD9-81ED-4DB2-BD59-A6C34878D82A}">
                    <a16:rowId xmlns:a16="http://schemas.microsoft.com/office/drawing/2014/main" val="939362239"/>
                  </a:ext>
                </a:extLst>
              </a:tr>
              <a:tr h="973219">
                <a:tc>
                  <a:txBody>
                    <a:bodyPr/>
                    <a:lstStyle/>
                    <a:p>
                      <a:pPr algn="ctr"/>
                      <a:r>
                        <a:rPr lang="fr-CA" sz="1800">
                          <a:effectLst/>
                          <a:hlinkClick r:id="rId6" tooltip="VectoLex CG"/>
                        </a:rPr>
                        <a:t>VectoLex CG</a:t>
                      </a:r>
                      <a:endParaRPr lang="fr-CA" sz="1800">
                        <a:effectLst/>
                      </a:endParaRPr>
                    </a:p>
                  </a:txBody>
                  <a:tcPr marL="91812" marR="91812" marT="45907" marB="45907" anchor="ctr"/>
                </a:tc>
                <a:tc>
                  <a:txBody>
                    <a:bodyPr/>
                    <a:lstStyle/>
                    <a:p>
                      <a:pPr algn="ctr"/>
                      <a:r>
                        <a:rPr lang="fr-CA" sz="1800" err="1">
                          <a:effectLst/>
                        </a:rPr>
                        <a:t>Bti</a:t>
                      </a:r>
                      <a:r>
                        <a:rPr lang="fr-CA" sz="1800">
                          <a:effectLst/>
                        </a:rPr>
                        <a:t> : 7,5 %</a:t>
                      </a:r>
                    </a:p>
                  </a:txBody>
                  <a:tcPr marL="91812" marR="91812" marT="45907" marB="45907" anchor="ctr"/>
                </a:tc>
                <a:tc>
                  <a:txBody>
                    <a:bodyPr/>
                    <a:lstStyle/>
                    <a:p>
                      <a:r>
                        <a:rPr lang="fr-CA" sz="1800" dirty="0"/>
                        <a:t>Autres ingrédients : 82,5 %</a:t>
                      </a:r>
                    </a:p>
                  </a:txBody>
                  <a:tcPr marL="91812" marR="91812" marT="45907" marB="45907" anchor="ctr"/>
                </a:tc>
                <a:tc>
                  <a:txBody>
                    <a:bodyPr/>
                    <a:lstStyle/>
                    <a:p>
                      <a:endParaRPr lang="fr-CA" sz="1800" dirty="0"/>
                    </a:p>
                  </a:txBody>
                  <a:tcPr marL="91812" marR="91812" marT="45907" marB="45907" anchor="ctr"/>
                </a:tc>
                <a:extLst>
                  <a:ext uri="{0D108BD9-81ED-4DB2-BD59-A6C34878D82A}">
                    <a16:rowId xmlns:a16="http://schemas.microsoft.com/office/drawing/2014/main" val="3236438284"/>
                  </a:ext>
                </a:extLst>
              </a:tr>
            </a:tbl>
          </a:graphicData>
        </a:graphic>
      </p:graphicFrame>
      <p:pic>
        <p:nvPicPr>
          <p:cNvPr id="9" name="Image 8">
            <a:extLst>
              <a:ext uri="{FF2B5EF4-FFF2-40B4-BE49-F238E27FC236}">
                <a16:creationId xmlns:a16="http://schemas.microsoft.com/office/drawing/2014/main" id="{5CFEB5FE-1639-6D4D-949A-64C67EC8E727}"/>
              </a:ext>
            </a:extLst>
          </p:cNvPr>
          <p:cNvPicPr>
            <a:picLocks noChangeAspect="1"/>
          </p:cNvPicPr>
          <p:nvPr/>
        </p:nvPicPr>
        <p:blipFill>
          <a:blip r:embed="rId7"/>
          <a:stretch>
            <a:fillRect/>
          </a:stretch>
        </p:blipFill>
        <p:spPr>
          <a:xfrm>
            <a:off x="591224" y="1845001"/>
            <a:ext cx="3409782" cy="2269348"/>
          </a:xfrm>
          <a:prstGeom prst="rect">
            <a:avLst/>
          </a:prstGeom>
        </p:spPr>
      </p:pic>
      <p:sp>
        <p:nvSpPr>
          <p:cNvPr id="10" name="Rectangle 9">
            <a:extLst>
              <a:ext uri="{FF2B5EF4-FFF2-40B4-BE49-F238E27FC236}">
                <a16:creationId xmlns:a16="http://schemas.microsoft.com/office/drawing/2014/main" id="{CB53ACDC-7E68-6945-A46C-40B74C3F9DA3}"/>
              </a:ext>
            </a:extLst>
          </p:cNvPr>
          <p:cNvSpPr/>
          <p:nvPr/>
        </p:nvSpPr>
        <p:spPr>
          <a:xfrm>
            <a:off x="591225" y="4255994"/>
            <a:ext cx="3409782" cy="1899851"/>
          </a:xfrm>
          <a:prstGeom prst="rect">
            <a:avLst/>
          </a:prstGeom>
        </p:spPr>
        <p:txBody>
          <a:bodyPr wrap="square">
            <a:noAutofit/>
          </a:bodyPr>
          <a:lstStyle/>
          <a:p>
            <a:pPr algn="just">
              <a:spcBef>
                <a:spcPct val="20000"/>
              </a:spcBef>
              <a:spcAft>
                <a:spcPts val="600"/>
              </a:spcAft>
              <a:buClr>
                <a:schemeClr val="accent1"/>
              </a:buClr>
              <a:buSzPct val="92000"/>
              <a:buFont typeface="Wingdings 2" panose="05020102010507070707" pitchFamily="18" charset="2"/>
              <a:buChar char=""/>
            </a:pPr>
            <a:r>
              <a:rPr lang="en-US" sz="1200" dirty="0">
                <a:solidFill>
                  <a:srgbClr val="FFFFFF"/>
                </a:solidFill>
              </a:rPr>
              <a:t>  </a:t>
            </a:r>
            <a:r>
              <a:rPr lang="en-US" sz="1400" dirty="0">
                <a:solidFill>
                  <a:srgbClr val="FFFFFF"/>
                </a:solidFill>
              </a:rPr>
              <a:t>+ de 80% = </a:t>
            </a:r>
            <a:r>
              <a:rPr lang="en-US" sz="1400" dirty="0" err="1">
                <a:solidFill>
                  <a:srgbClr val="FFFFFF"/>
                </a:solidFill>
              </a:rPr>
              <a:t>Autres</a:t>
            </a:r>
            <a:r>
              <a:rPr lang="en-US" sz="1400" dirty="0">
                <a:solidFill>
                  <a:srgbClr val="FFFFFF"/>
                </a:solidFill>
              </a:rPr>
              <a:t> </a:t>
            </a:r>
            <a:r>
              <a:rPr lang="en-US" sz="1400" dirty="0" err="1">
                <a:solidFill>
                  <a:srgbClr val="FFFFFF"/>
                </a:solidFill>
              </a:rPr>
              <a:t>ingrédients</a:t>
            </a:r>
            <a:r>
              <a:rPr lang="en-US" sz="1400" dirty="0">
                <a:solidFill>
                  <a:srgbClr val="FFFFFF"/>
                </a:solidFill>
              </a:rPr>
              <a:t> </a:t>
            </a:r>
          </a:p>
          <a:p>
            <a:pPr algn="just">
              <a:spcBef>
                <a:spcPct val="20000"/>
              </a:spcBef>
              <a:spcAft>
                <a:spcPts val="600"/>
              </a:spcAft>
              <a:buClr>
                <a:schemeClr val="accent1"/>
              </a:buClr>
              <a:buSzPct val="92000"/>
              <a:buFont typeface="Wingdings 2" panose="05020102010507070707" pitchFamily="18" charset="2"/>
              <a:buChar char=""/>
            </a:pPr>
            <a:r>
              <a:rPr lang="en-US" sz="1400" dirty="0">
                <a:solidFill>
                  <a:srgbClr val="FFFFFF"/>
                </a:solidFill>
              </a:rPr>
              <a:t>  Protégés par le secret commercial</a:t>
            </a:r>
          </a:p>
        </p:txBody>
      </p:sp>
      <p:sp>
        <p:nvSpPr>
          <p:cNvPr id="11" name="ZoneTexte 10">
            <a:extLst>
              <a:ext uri="{FF2B5EF4-FFF2-40B4-BE49-F238E27FC236}">
                <a16:creationId xmlns:a16="http://schemas.microsoft.com/office/drawing/2014/main" id="{F7F3D8BD-B173-4E4F-88AD-57BAC6374602}"/>
              </a:ext>
            </a:extLst>
          </p:cNvPr>
          <p:cNvSpPr txBox="1"/>
          <p:nvPr/>
        </p:nvSpPr>
        <p:spPr>
          <a:xfrm>
            <a:off x="581192" y="3933265"/>
            <a:ext cx="1045902" cy="169277"/>
          </a:xfrm>
          <a:prstGeom prst="rect">
            <a:avLst/>
          </a:prstGeom>
          <a:noFill/>
        </p:spPr>
        <p:txBody>
          <a:bodyPr wrap="square" rtlCol="0">
            <a:spAutoFit/>
          </a:bodyPr>
          <a:lstStyle/>
          <a:p>
            <a:r>
              <a:rPr lang="fr-CA" sz="500" dirty="0"/>
              <a:t>Photo Ruby Lake </a:t>
            </a:r>
            <a:r>
              <a:rPr lang="fr-CA" sz="500" dirty="0" err="1"/>
              <a:t>Resort</a:t>
            </a:r>
            <a:endParaRPr lang="fr-FR" sz="500" dirty="0"/>
          </a:p>
        </p:txBody>
      </p:sp>
      <p:sp>
        <p:nvSpPr>
          <p:cNvPr id="5" name="Espace réservé du numéro de diapositive 4">
            <a:extLst>
              <a:ext uri="{FF2B5EF4-FFF2-40B4-BE49-F238E27FC236}">
                <a16:creationId xmlns:a16="http://schemas.microsoft.com/office/drawing/2014/main" id="{30232EB8-0E4B-AB4B-B042-2964FABB459B}"/>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6" name="Espace réservé de la date 5">
            <a:extLst>
              <a:ext uri="{FF2B5EF4-FFF2-40B4-BE49-F238E27FC236}">
                <a16:creationId xmlns:a16="http://schemas.microsoft.com/office/drawing/2014/main" id="{918AE2FE-622B-B941-BBBC-2E6190E13226}"/>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959881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826A1BB8-369B-D048-8200-E0BDD9D68A85}"/>
              </a:ext>
            </a:extLst>
          </p:cNvPr>
          <p:cNvSpPr>
            <a:spLocks noGrp="1"/>
          </p:cNvSpPr>
          <p:nvPr>
            <p:ph type="title"/>
          </p:nvPr>
        </p:nvSpPr>
        <p:spPr>
          <a:xfrm>
            <a:off x="8013433" y="702156"/>
            <a:ext cx="3568661" cy="1188720"/>
          </a:xfrm>
        </p:spPr>
        <p:txBody>
          <a:bodyPr>
            <a:normAutofit/>
          </a:bodyPr>
          <a:lstStyle/>
          <a:p>
            <a:r>
              <a:rPr lang="fr-FR" sz="2600" dirty="0"/>
              <a:t>4. Impacts environnementaux</a:t>
            </a:r>
          </a:p>
        </p:txBody>
      </p:sp>
      <p:sp>
        <p:nvSpPr>
          <p:cNvPr id="73"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925F2693-AC29-F541-981E-4E49E386386A}"/>
              </a:ext>
            </a:extLst>
          </p:cNvPr>
          <p:cNvSpPr>
            <a:spLocks noGrp="1"/>
          </p:cNvSpPr>
          <p:nvPr>
            <p:ph idx="1"/>
          </p:nvPr>
        </p:nvSpPr>
        <p:spPr>
          <a:xfrm>
            <a:off x="8013433" y="1513728"/>
            <a:ext cx="3568661" cy="3830544"/>
          </a:xfrm>
        </p:spPr>
        <p:txBody>
          <a:bodyPr>
            <a:normAutofit/>
          </a:bodyPr>
          <a:lstStyle/>
          <a:p>
            <a:pPr>
              <a:lnSpc>
                <a:spcPct val="100000"/>
              </a:lnSpc>
            </a:pPr>
            <a:r>
              <a:rPr lang="fr-CA" sz="1800" b="1" dirty="0">
                <a:solidFill>
                  <a:schemeClr val="tx1"/>
                </a:solidFill>
              </a:rPr>
              <a:t>Interrogations croissantes dans le monde</a:t>
            </a:r>
          </a:p>
          <a:p>
            <a:pPr>
              <a:lnSpc>
                <a:spcPct val="100000"/>
              </a:lnSpc>
            </a:pPr>
            <a:r>
              <a:rPr lang="fr-CA" sz="1800" b="1" dirty="0">
                <a:solidFill>
                  <a:schemeClr val="tx1"/>
                </a:solidFill>
              </a:rPr>
              <a:t>Études indépendantes éloquentes</a:t>
            </a:r>
          </a:p>
          <a:p>
            <a:pPr>
              <a:lnSpc>
                <a:spcPct val="100000"/>
              </a:lnSpc>
            </a:pPr>
            <a:r>
              <a:rPr lang="fr-CA" sz="1800" b="1" dirty="0">
                <a:solidFill>
                  <a:schemeClr val="tx1"/>
                </a:solidFill>
              </a:rPr>
              <a:t>Depuis 40 ans, données partielles</a:t>
            </a:r>
          </a:p>
          <a:p>
            <a:pPr>
              <a:lnSpc>
                <a:spcPct val="100000"/>
              </a:lnSpc>
            </a:pPr>
            <a:r>
              <a:rPr lang="fr-CA" sz="1800" b="1" dirty="0">
                <a:solidFill>
                  <a:schemeClr val="tx1"/>
                </a:solidFill>
              </a:rPr>
              <a:t>Impacts directs et indirects  sans équivoque sur la biodiversité</a:t>
            </a:r>
          </a:p>
        </p:txBody>
      </p:sp>
      <p:pic>
        <p:nvPicPr>
          <p:cNvPr id="9" name="Image 8">
            <a:extLst>
              <a:ext uri="{FF2B5EF4-FFF2-40B4-BE49-F238E27FC236}">
                <a16:creationId xmlns:a16="http://schemas.microsoft.com/office/drawing/2014/main" id="{03980983-D490-074A-9EDE-42A4B1373120}"/>
              </a:ext>
            </a:extLst>
          </p:cNvPr>
          <p:cNvPicPr>
            <a:picLocks noChangeAspect="1"/>
          </p:cNvPicPr>
          <p:nvPr/>
        </p:nvPicPr>
        <p:blipFill rotWithShape="1">
          <a:blip r:embed="rId3"/>
          <a:srcRect l="15655" r="30763" b="-1"/>
          <a:stretch/>
        </p:blipFill>
        <p:spPr>
          <a:xfrm>
            <a:off x="20" y="10"/>
            <a:ext cx="7537685" cy="6857990"/>
          </a:xfrm>
          <a:prstGeom prst="rect">
            <a:avLst/>
          </a:prstGeom>
        </p:spPr>
      </p:pic>
      <p:sp>
        <p:nvSpPr>
          <p:cNvPr id="5" name="Espace réservé du numéro de diapositive 4">
            <a:extLst>
              <a:ext uri="{FF2B5EF4-FFF2-40B4-BE49-F238E27FC236}">
                <a16:creationId xmlns:a16="http://schemas.microsoft.com/office/drawing/2014/main" id="{F5BFCF32-0512-F448-836E-CB106711DD0C}"/>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6" name="Espace réservé de la date 5">
            <a:extLst>
              <a:ext uri="{FF2B5EF4-FFF2-40B4-BE49-F238E27FC236}">
                <a16:creationId xmlns:a16="http://schemas.microsoft.com/office/drawing/2014/main" id="{5CB43FA7-6740-5049-A768-EFE76FF59EA5}"/>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06786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D6EE8CF-6C90-234D-BCCC-6727DF6D23BB}"/>
              </a:ext>
            </a:extLst>
          </p:cNvPr>
          <p:cNvSpPr>
            <a:spLocks noGrp="1"/>
          </p:cNvSpPr>
          <p:nvPr>
            <p:ph type="title"/>
          </p:nvPr>
        </p:nvSpPr>
        <p:spPr>
          <a:xfrm>
            <a:off x="737594" y="1337403"/>
            <a:ext cx="3259016" cy="782751"/>
          </a:xfrm>
        </p:spPr>
        <p:txBody>
          <a:bodyPr>
            <a:normAutofit/>
          </a:bodyPr>
          <a:lstStyle/>
          <a:p>
            <a:r>
              <a:rPr lang="fr-FR" sz="2400" dirty="0">
                <a:solidFill>
                  <a:srgbClr val="FFFFFF"/>
                </a:solidFill>
              </a:rPr>
              <a:t>4. Effets directs</a:t>
            </a:r>
          </a:p>
        </p:txBody>
      </p:sp>
      <p:sp>
        <p:nvSpPr>
          <p:cNvPr id="31" name="Rectangle 3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3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09AC8ABC-6843-894E-BE9C-01644CCD49D1}"/>
              </a:ext>
            </a:extLst>
          </p:cNvPr>
          <p:cNvSpPr>
            <a:spLocks noGrp="1"/>
          </p:cNvSpPr>
          <p:nvPr>
            <p:ph idx="1"/>
          </p:nvPr>
        </p:nvSpPr>
        <p:spPr>
          <a:xfrm>
            <a:off x="671513" y="2536031"/>
            <a:ext cx="3123783" cy="2444183"/>
          </a:xfrm>
        </p:spPr>
        <p:txBody>
          <a:bodyPr anchor="t">
            <a:normAutofit/>
          </a:bodyPr>
          <a:lstStyle/>
          <a:p>
            <a:pPr>
              <a:lnSpc>
                <a:spcPct val="100000"/>
              </a:lnSpc>
            </a:pPr>
            <a:r>
              <a:rPr lang="fr-CA" sz="1800" dirty="0">
                <a:solidFill>
                  <a:srgbClr val="FFFFFF"/>
                </a:solidFill>
              </a:rPr>
              <a:t>Moustiques et mouches noires</a:t>
            </a:r>
          </a:p>
          <a:p>
            <a:pPr>
              <a:lnSpc>
                <a:spcPct val="100000"/>
              </a:lnSpc>
            </a:pPr>
            <a:r>
              <a:rPr lang="fr-CA" sz="1800" dirty="0">
                <a:solidFill>
                  <a:srgbClr val="FFFFFF"/>
                </a:solidFill>
              </a:rPr>
              <a:t>Chironomes, élément clé des réseaux trophiques</a:t>
            </a:r>
          </a:p>
          <a:p>
            <a:pPr>
              <a:lnSpc>
                <a:spcPct val="100000"/>
              </a:lnSpc>
            </a:pPr>
            <a:r>
              <a:rPr lang="fr-CA" sz="1800" dirty="0">
                <a:solidFill>
                  <a:srgbClr val="FFFFFF"/>
                </a:solidFill>
              </a:rPr>
              <a:t>Chute de 65% à 90%</a:t>
            </a:r>
          </a:p>
          <a:p>
            <a:pPr>
              <a:lnSpc>
                <a:spcPct val="100000"/>
              </a:lnSpc>
            </a:pPr>
            <a:r>
              <a:rPr lang="fr-CA" sz="1800" dirty="0">
                <a:solidFill>
                  <a:srgbClr val="FFFFFF"/>
                </a:solidFill>
              </a:rPr>
              <a:t>Amphibiens</a:t>
            </a:r>
          </a:p>
          <a:p>
            <a:pPr>
              <a:lnSpc>
                <a:spcPct val="100000"/>
              </a:lnSpc>
            </a:pPr>
            <a:endParaRPr lang="fr-CA" dirty="0">
              <a:solidFill>
                <a:srgbClr val="FFFFFF"/>
              </a:solidFill>
            </a:endParaRPr>
          </a:p>
          <a:p>
            <a:pPr>
              <a:lnSpc>
                <a:spcPct val="100000"/>
              </a:lnSpc>
            </a:pPr>
            <a:endParaRPr lang="fr-FR" dirty="0">
              <a:solidFill>
                <a:srgbClr val="FFFFFF"/>
              </a:solidFill>
            </a:endParaRPr>
          </a:p>
        </p:txBody>
      </p:sp>
      <p:pic>
        <p:nvPicPr>
          <p:cNvPr id="9" name="Image 8">
            <a:extLst>
              <a:ext uri="{FF2B5EF4-FFF2-40B4-BE49-F238E27FC236}">
                <a16:creationId xmlns:a16="http://schemas.microsoft.com/office/drawing/2014/main" id="{6EAAB2D0-B079-D243-8021-978855B517F2}"/>
              </a:ext>
            </a:extLst>
          </p:cNvPr>
          <p:cNvPicPr>
            <a:picLocks noChangeAspect="1"/>
          </p:cNvPicPr>
          <p:nvPr/>
        </p:nvPicPr>
        <p:blipFill rotWithShape="1">
          <a:blip r:embed="rId3"/>
          <a:srcRect r="202" b="2"/>
          <a:stretch/>
        </p:blipFill>
        <p:spPr>
          <a:xfrm>
            <a:off x="4241830" y="601200"/>
            <a:ext cx="7503636" cy="5789365"/>
          </a:xfrm>
          <a:prstGeom prst="rect">
            <a:avLst/>
          </a:prstGeom>
        </p:spPr>
      </p:pic>
      <p:sp>
        <p:nvSpPr>
          <p:cNvPr id="10" name="ZoneTexte 9">
            <a:extLst>
              <a:ext uri="{FF2B5EF4-FFF2-40B4-BE49-F238E27FC236}">
                <a16:creationId xmlns:a16="http://schemas.microsoft.com/office/drawing/2014/main" id="{36DA48CE-E57A-C54B-A6D8-84E7AAA9D9A9}"/>
              </a:ext>
            </a:extLst>
          </p:cNvPr>
          <p:cNvSpPr txBox="1"/>
          <p:nvPr/>
        </p:nvSpPr>
        <p:spPr>
          <a:xfrm>
            <a:off x="4775074" y="5539084"/>
            <a:ext cx="1472453" cy="461665"/>
          </a:xfrm>
          <a:prstGeom prst="rect">
            <a:avLst/>
          </a:prstGeom>
          <a:noFill/>
        </p:spPr>
        <p:txBody>
          <a:bodyPr wrap="square" rtlCol="0">
            <a:spAutoFit/>
          </a:bodyPr>
          <a:lstStyle/>
          <a:p>
            <a:pPr>
              <a:spcAft>
                <a:spcPts val="600"/>
              </a:spcAft>
            </a:pPr>
            <a:r>
              <a:rPr lang="fr-CA" sz="800"/>
              <a:t>Impacts du Bti sur la biodiversité - Tour du Valat, France - Brigitte Poulin, 2019</a:t>
            </a:r>
            <a:endParaRPr lang="fr-FR" sz="800"/>
          </a:p>
        </p:txBody>
      </p:sp>
      <p:sp>
        <p:nvSpPr>
          <p:cNvPr id="5" name="Espace réservé du numéro de diapositive 4">
            <a:extLst>
              <a:ext uri="{FF2B5EF4-FFF2-40B4-BE49-F238E27FC236}">
                <a16:creationId xmlns:a16="http://schemas.microsoft.com/office/drawing/2014/main" id="{11F7BA26-2593-A14B-ADE4-716E9012F801}"/>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6" name="Espace réservé de la date 5">
            <a:extLst>
              <a:ext uri="{FF2B5EF4-FFF2-40B4-BE49-F238E27FC236}">
                <a16:creationId xmlns:a16="http://schemas.microsoft.com/office/drawing/2014/main" id="{E762E3E6-A71F-FA45-A5D7-17DBF2E9FCE8}"/>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171853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A71E015-D03C-3943-BA31-515ED5A844C2}"/>
              </a:ext>
            </a:extLst>
          </p:cNvPr>
          <p:cNvSpPr>
            <a:spLocks noGrp="1"/>
          </p:cNvSpPr>
          <p:nvPr>
            <p:ph type="title"/>
          </p:nvPr>
        </p:nvSpPr>
        <p:spPr>
          <a:xfrm>
            <a:off x="581192" y="702156"/>
            <a:ext cx="3568661" cy="1188720"/>
          </a:xfrm>
        </p:spPr>
        <p:txBody>
          <a:bodyPr>
            <a:normAutofit/>
          </a:bodyPr>
          <a:lstStyle/>
          <a:p>
            <a:r>
              <a:rPr lang="fr-FR" sz="2600" dirty="0"/>
              <a:t>4. Effets indirects</a:t>
            </a:r>
          </a:p>
        </p:txBody>
      </p:sp>
      <p:sp>
        <p:nvSpPr>
          <p:cNvPr id="36" name="Rectangle 35">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E99F0376-18EA-524A-9A03-2D3203CD2D74}"/>
              </a:ext>
            </a:extLst>
          </p:cNvPr>
          <p:cNvSpPr>
            <a:spLocks noGrp="1"/>
          </p:cNvSpPr>
          <p:nvPr>
            <p:ph idx="1"/>
          </p:nvPr>
        </p:nvSpPr>
        <p:spPr>
          <a:xfrm>
            <a:off x="638620" y="1614617"/>
            <a:ext cx="3568661" cy="3072714"/>
          </a:xfrm>
        </p:spPr>
        <p:txBody>
          <a:bodyPr>
            <a:normAutofit/>
          </a:bodyPr>
          <a:lstStyle/>
          <a:p>
            <a:r>
              <a:rPr lang="fr-CA" sz="1800" b="1" dirty="0"/>
              <a:t>Déclin de 34% des invertébrés </a:t>
            </a:r>
          </a:p>
          <a:p>
            <a:r>
              <a:rPr lang="fr-CA" sz="1800" b="1" dirty="0"/>
              <a:t>Déclin de 50% des libellules</a:t>
            </a:r>
          </a:p>
          <a:p>
            <a:r>
              <a:rPr lang="fr-CA" sz="1800" b="1" dirty="0"/>
              <a:t>Perte du 1/3 des nichées d’hirondelles</a:t>
            </a:r>
          </a:p>
          <a:p>
            <a:r>
              <a:rPr lang="fr-CA" sz="1800" b="1" dirty="0"/>
              <a:t>Déclin de 52% des oiseaux d’eau</a:t>
            </a:r>
            <a:endParaRPr lang="fr-FR" sz="1800" b="1" dirty="0"/>
          </a:p>
        </p:txBody>
      </p:sp>
      <p:pic>
        <p:nvPicPr>
          <p:cNvPr id="9" name="Picture 2" descr="Hirond_chicot">
            <a:hlinkClick r:id="rId3"/>
            <a:extLst>
              <a:ext uri="{FF2B5EF4-FFF2-40B4-BE49-F238E27FC236}">
                <a16:creationId xmlns:a16="http://schemas.microsoft.com/office/drawing/2014/main" id="{CD4DFCA6-E345-3A46-90D4-8AF1F1E0D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09"/>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5FF8A6F3-A571-7744-9CDB-56E7C9FD624A}"/>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6" name="Espace réservé de la date 5">
            <a:extLst>
              <a:ext uri="{FF2B5EF4-FFF2-40B4-BE49-F238E27FC236}">
                <a16:creationId xmlns:a16="http://schemas.microsoft.com/office/drawing/2014/main" id="{A490F164-9D58-4C4E-B2D7-51B87FCFE10A}"/>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638151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12E033C-EAEB-AB4E-BE5B-91C5C5D7A017}"/>
              </a:ext>
            </a:extLst>
          </p:cNvPr>
          <p:cNvSpPr>
            <a:spLocks noGrp="1"/>
          </p:cNvSpPr>
          <p:nvPr>
            <p:ph type="title"/>
          </p:nvPr>
        </p:nvSpPr>
        <p:spPr>
          <a:xfrm>
            <a:off x="581193" y="702156"/>
            <a:ext cx="6309003" cy="1013800"/>
          </a:xfrm>
        </p:spPr>
        <p:txBody>
          <a:bodyPr>
            <a:normAutofit/>
          </a:bodyPr>
          <a:lstStyle/>
          <a:p>
            <a:r>
              <a:rPr lang="fr-FR" dirty="0">
                <a:solidFill>
                  <a:schemeClr val="tx2"/>
                </a:solidFill>
              </a:rPr>
              <a:t>5. Le </a:t>
            </a:r>
            <a:r>
              <a:rPr lang="fr-FR" dirty="0" err="1">
                <a:solidFill>
                  <a:schemeClr val="tx2"/>
                </a:solidFill>
              </a:rPr>
              <a:t>Bti</a:t>
            </a:r>
            <a:r>
              <a:rPr lang="fr-FR" dirty="0">
                <a:solidFill>
                  <a:schemeClr val="tx2"/>
                </a:solidFill>
              </a:rPr>
              <a:t>, sélectif?</a:t>
            </a:r>
          </a:p>
        </p:txBody>
      </p:sp>
      <p:sp>
        <p:nvSpPr>
          <p:cNvPr id="75" name="Rectangle 74">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2D1C6EA7-B4E3-DC47-BA28-F5B035A34C8C}"/>
              </a:ext>
            </a:extLst>
          </p:cNvPr>
          <p:cNvSpPr>
            <a:spLocks noGrp="1"/>
          </p:cNvSpPr>
          <p:nvPr>
            <p:ph idx="1"/>
          </p:nvPr>
        </p:nvSpPr>
        <p:spPr>
          <a:xfrm>
            <a:off x="581194" y="1896533"/>
            <a:ext cx="6309003" cy="3962266"/>
          </a:xfrm>
        </p:spPr>
        <p:txBody>
          <a:bodyPr>
            <a:normAutofit/>
          </a:bodyPr>
          <a:lstStyle/>
          <a:p>
            <a:pPr>
              <a:lnSpc>
                <a:spcPct val="90000"/>
              </a:lnSpc>
            </a:pPr>
            <a:endParaRPr lang="fr-CA" sz="1400" dirty="0">
              <a:solidFill>
                <a:schemeClr val="tx2"/>
              </a:solidFill>
            </a:endParaRPr>
          </a:p>
          <a:p>
            <a:pPr>
              <a:lnSpc>
                <a:spcPct val="90000"/>
              </a:lnSpc>
            </a:pPr>
            <a:r>
              <a:rPr lang="fr-CA" sz="1800" b="1" u="sng" dirty="0">
                <a:solidFill>
                  <a:schemeClr val="tx1"/>
                </a:solidFill>
              </a:rPr>
              <a:t>Ce qu’on sait </a:t>
            </a:r>
          </a:p>
          <a:p>
            <a:pPr>
              <a:lnSpc>
                <a:spcPct val="90000"/>
              </a:lnSpc>
            </a:pPr>
            <a:r>
              <a:rPr lang="fr-CA" sz="1800" b="1" dirty="0">
                <a:solidFill>
                  <a:schemeClr val="tx1"/>
                </a:solidFill>
              </a:rPr>
              <a:t>Mouches noires et les moustiques </a:t>
            </a:r>
          </a:p>
          <a:p>
            <a:pPr>
              <a:lnSpc>
                <a:spcPct val="90000"/>
              </a:lnSpc>
            </a:pPr>
            <a:r>
              <a:rPr lang="fr-CA" sz="1800" b="1" dirty="0">
                <a:solidFill>
                  <a:schemeClr val="tx1"/>
                </a:solidFill>
              </a:rPr>
              <a:t>Seules 8/57 moustiques piquent</a:t>
            </a:r>
          </a:p>
          <a:p>
            <a:pPr>
              <a:lnSpc>
                <a:spcPct val="90000"/>
              </a:lnSpc>
            </a:pPr>
            <a:r>
              <a:rPr lang="fr-CA" sz="1800" b="1" dirty="0">
                <a:solidFill>
                  <a:schemeClr val="tx1"/>
                </a:solidFill>
              </a:rPr>
              <a:t>Seules femelles piquent</a:t>
            </a:r>
          </a:p>
          <a:p>
            <a:pPr>
              <a:lnSpc>
                <a:spcPct val="90000"/>
              </a:lnSpc>
            </a:pPr>
            <a:r>
              <a:rPr lang="fr-CA" sz="1800" b="1" dirty="0">
                <a:solidFill>
                  <a:schemeClr val="tx1"/>
                </a:solidFill>
              </a:rPr>
              <a:t>Le </a:t>
            </a:r>
            <a:r>
              <a:rPr lang="fr-CA" sz="1800" b="1" dirty="0" err="1">
                <a:solidFill>
                  <a:schemeClr val="tx1"/>
                </a:solidFill>
              </a:rPr>
              <a:t>Bti</a:t>
            </a:r>
            <a:r>
              <a:rPr lang="fr-CA" sz="1800" b="1" dirty="0">
                <a:solidFill>
                  <a:schemeClr val="tx1"/>
                </a:solidFill>
              </a:rPr>
              <a:t> affecte les </a:t>
            </a:r>
            <a:r>
              <a:rPr lang="fr-CA" sz="1800" b="1" dirty="0">
                <a:solidFill>
                  <a:schemeClr val="accent1"/>
                </a:solidFill>
                <a:hlinkClick r:id="rId3">
                  <a:extLst>
                    <a:ext uri="{A12FA001-AC4F-418D-AE19-62706E023703}">
                      <ahyp:hlinkClr xmlns:ahyp="http://schemas.microsoft.com/office/drawing/2018/hyperlinkcolor" val="tx"/>
                    </a:ext>
                  </a:extLst>
                </a:hlinkClick>
              </a:rPr>
              <a:t>Nématocères</a:t>
            </a:r>
            <a:r>
              <a:rPr lang="fr-CA" sz="1800" b="1" dirty="0">
                <a:solidFill>
                  <a:schemeClr val="tx1"/>
                </a:solidFill>
              </a:rPr>
              <a:t>		</a:t>
            </a:r>
          </a:p>
          <a:p>
            <a:pPr>
              <a:lnSpc>
                <a:spcPct val="90000"/>
              </a:lnSpc>
            </a:pPr>
            <a:r>
              <a:rPr lang="fr-CA" sz="1800" b="1" dirty="0">
                <a:solidFill>
                  <a:schemeClr val="tx1"/>
                </a:solidFill>
              </a:rPr>
              <a:t>Les chironomes - </a:t>
            </a:r>
            <a:r>
              <a:rPr lang="fr-CA" sz="1800" b="1" dirty="0">
                <a:solidFill>
                  <a:schemeClr val="tx1"/>
                </a:solidFill>
                <a:hlinkClick r:id="rId4">
                  <a:extLst>
                    <a:ext uri="{A12FA001-AC4F-418D-AE19-62706E023703}">
                      <ahyp:hlinkClr xmlns:ahyp="http://schemas.microsoft.com/office/drawing/2018/hyperlinkcolor" val="tx"/>
                    </a:ext>
                  </a:extLst>
                </a:hlinkClick>
              </a:rPr>
              <a:t>rôle essentiel </a:t>
            </a:r>
            <a:endParaRPr lang="fr-CA" sz="1800" b="1" dirty="0">
              <a:solidFill>
                <a:schemeClr val="tx1"/>
              </a:solidFill>
            </a:endParaRPr>
          </a:p>
          <a:p>
            <a:pPr>
              <a:lnSpc>
                <a:spcPct val="90000"/>
              </a:lnSpc>
            </a:pPr>
            <a:r>
              <a:rPr lang="fr-CA" sz="1800" b="1" dirty="0">
                <a:solidFill>
                  <a:schemeClr val="tx1"/>
                </a:solidFill>
              </a:rPr>
              <a:t>Impacts adjuvants sur les écosystèmes - inconnus</a:t>
            </a:r>
          </a:p>
          <a:p>
            <a:pPr>
              <a:lnSpc>
                <a:spcPct val="90000"/>
              </a:lnSpc>
            </a:pPr>
            <a:endParaRPr lang="fr-CA" sz="1600" b="1" dirty="0">
              <a:solidFill>
                <a:schemeClr val="tx1"/>
              </a:solidFill>
            </a:endParaRPr>
          </a:p>
          <a:p>
            <a:pPr lvl="2">
              <a:lnSpc>
                <a:spcPct val="90000"/>
              </a:lnSpc>
            </a:pPr>
            <a:endParaRPr lang="fr-CA" sz="1600" b="1" dirty="0">
              <a:solidFill>
                <a:schemeClr val="tx1"/>
              </a:solidFill>
            </a:endParaRPr>
          </a:p>
          <a:p>
            <a:pPr>
              <a:lnSpc>
                <a:spcPct val="90000"/>
              </a:lnSpc>
            </a:pPr>
            <a:endParaRPr lang="fr-FR" sz="1400" dirty="0">
              <a:solidFill>
                <a:schemeClr val="tx2"/>
              </a:solidFill>
            </a:endParaRPr>
          </a:p>
        </p:txBody>
      </p:sp>
      <p:pic>
        <p:nvPicPr>
          <p:cNvPr id="4098" name="Picture 2" descr="Larves de chironomes">
            <a:hlinkClick r:id="rId5"/>
            <a:extLst>
              <a:ext uri="{FF2B5EF4-FFF2-40B4-BE49-F238E27FC236}">
                <a16:creationId xmlns:a16="http://schemas.microsoft.com/office/drawing/2014/main" id="{62D4E1A2-EAFB-014B-A059-802096EA41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59" r="29661"/>
          <a:stretch/>
        </p:blipFill>
        <p:spPr bwMode="auto">
          <a:xfrm>
            <a:off x="7521283" y="10"/>
            <a:ext cx="4670717"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7D06FB32-7001-1B48-B785-58A6424E5D99}"/>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6" name="Espace réservé de la date 5">
            <a:extLst>
              <a:ext uri="{FF2B5EF4-FFF2-40B4-BE49-F238E27FC236}">
                <a16:creationId xmlns:a16="http://schemas.microsoft.com/office/drawing/2014/main" id="{6499192E-1AF3-0D46-94D1-E1FA02CEA812}"/>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24293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videndVTI">
  <a:themeElements>
    <a:clrScheme name="AnalogousFromRegularSeedLeftStep">
      <a:dk1>
        <a:srgbClr val="000000"/>
      </a:dk1>
      <a:lt1>
        <a:srgbClr val="FFFFFF"/>
      </a:lt1>
      <a:dk2>
        <a:srgbClr val="243B41"/>
      </a:dk2>
      <a:lt2>
        <a:srgbClr val="E5E8E2"/>
      </a:lt2>
      <a:accent1>
        <a:srgbClr val="8238DE"/>
      </a:accent1>
      <a:accent2>
        <a:srgbClr val="5853D7"/>
      </a:accent2>
      <a:accent3>
        <a:srgbClr val="3374DD"/>
      </a:accent3>
      <a:accent4>
        <a:srgbClr val="21AACB"/>
      </a:accent4>
      <a:accent5>
        <a:srgbClr val="2AB697"/>
      </a:accent5>
      <a:accent6>
        <a:srgbClr val="1EBC58"/>
      </a:accent6>
      <a:hlink>
        <a:srgbClr val="648F2F"/>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3689</Words>
  <Application>Microsoft Macintosh PowerPoint</Application>
  <PresentationFormat>Grand écran</PresentationFormat>
  <Paragraphs>361</Paragraphs>
  <Slides>20</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Calibri Light</vt:lpstr>
      <vt:lpstr>Wingdings</vt:lpstr>
      <vt:lpstr>Wingdings 2</vt:lpstr>
      <vt:lpstr>DividendVTI</vt:lpstr>
      <vt:lpstr>Le Bti :  un insecticide sous le radar </vt:lpstr>
      <vt:lpstr>Plan de la présentation</vt:lpstr>
      <vt:lpstr>1. Qu'est-ce que le Bti? </vt:lpstr>
      <vt:lpstr>2. Comment  agit-il? </vt:lpstr>
      <vt:lpstr>     3. Composition du produit </vt:lpstr>
      <vt:lpstr>4. Impacts environnementaux</vt:lpstr>
      <vt:lpstr>4. Effets directs</vt:lpstr>
      <vt:lpstr>4. Effets indirects</vt:lpstr>
      <vt:lpstr>5. Le Bti, sélectif?</vt:lpstr>
      <vt:lpstr>6. Pourquoi traite-t-on au   Bti au Québec?</vt:lpstr>
      <vt:lpstr>7. Où traite-t-on Au Québec?</vt:lpstr>
      <vt:lpstr>8. Où traite-on à Gatineau</vt:lpstr>
      <vt:lpstr>9. Obtention de permis</vt:lpstr>
      <vt:lpstr>10. Les coûts du Bti</vt:lpstr>
      <vt:lpstr>11. Cadre réglementaire </vt:lpstr>
      <vt:lpstr>12. Solutions de rechange</vt:lpstr>
      <vt:lpstr>13. le Principe de prÉcaution</vt:lpstr>
      <vt:lpstr>14. Références et pièces jointes</vt:lpstr>
      <vt:lpstr>15. Références et pièces jointes</vt:lpstr>
      <vt:lpstr>Merci à tous!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Bti :  un insecticide sous le radar </dc:title>
  <dc:creator>Utilisateur Microsoft Office</dc:creator>
  <cp:lastModifiedBy>Utilisateur Microsoft Office</cp:lastModifiedBy>
  <cp:revision>17</cp:revision>
  <dcterms:created xsi:type="dcterms:W3CDTF">2020-06-24T13:25:44Z</dcterms:created>
  <dcterms:modified xsi:type="dcterms:W3CDTF">2020-06-24T18:25:44Z</dcterms:modified>
</cp:coreProperties>
</file>