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58" r:id="rId1"/>
  </p:sldMasterIdLst>
  <p:notesMasterIdLst>
    <p:notesMasterId r:id="rId23"/>
  </p:notesMasterIdLst>
  <p:sldIdLst>
    <p:sldId id="256" r:id="rId2"/>
    <p:sldId id="275" r:id="rId3"/>
    <p:sldId id="257" r:id="rId4"/>
    <p:sldId id="258" r:id="rId5"/>
    <p:sldId id="265" r:id="rId6"/>
    <p:sldId id="280" r:id="rId7"/>
    <p:sldId id="267" r:id="rId8"/>
    <p:sldId id="277" r:id="rId9"/>
    <p:sldId id="260" r:id="rId10"/>
    <p:sldId id="278" r:id="rId11"/>
    <p:sldId id="262" r:id="rId12"/>
    <p:sldId id="264" r:id="rId13"/>
    <p:sldId id="259" r:id="rId14"/>
    <p:sldId id="268" r:id="rId15"/>
    <p:sldId id="279" r:id="rId16"/>
    <p:sldId id="269" r:id="rId17"/>
    <p:sldId id="271" r:id="rId18"/>
    <p:sldId id="261" r:id="rId19"/>
    <p:sldId id="272" r:id="rId20"/>
    <p:sldId id="263" r:id="rId21"/>
    <p:sldId id="27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Microsoft Office" initials="UMO" lastIdx="1" clrIdx="0">
    <p:extLst>
      <p:ext uri="{19B8F6BF-5375-455C-9EA6-DF929625EA0E}">
        <p15:presenceInfo xmlns:p15="http://schemas.microsoft.com/office/powerpoint/2012/main" userId="Utilisateur Microsoft Offi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85"/>
    <p:restoredTop sz="96337"/>
  </p:normalViewPr>
  <p:slideViewPr>
    <p:cSldViewPr snapToGrid="0" snapToObjects="1">
      <p:cViewPr varScale="1">
        <p:scale>
          <a:sx n="197" d="100"/>
          <a:sy n="197" d="100"/>
        </p:scale>
        <p:origin x="2152" y="192"/>
      </p:cViewPr>
      <p:guideLst>
        <p:guide orient="horz" pos="2160"/>
        <p:guide pos="3840"/>
      </p:guideLst>
    </p:cSldViewPr>
  </p:slideViewPr>
  <p:outlineViewPr>
    <p:cViewPr>
      <p:scale>
        <a:sx n="33" d="100"/>
        <a:sy n="33" d="100"/>
      </p:scale>
      <p:origin x="0" y="-8824"/>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444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A5CEC9-8EA0-4ADF-A37C-4CD06FFD583A}" type="doc">
      <dgm:prSet loTypeId="urn:microsoft.com/office/officeart/2005/8/layout/default" loCatId="list" qsTypeId="urn:microsoft.com/office/officeart/2005/8/quickstyle/simple1" qsCatId="simple" csTypeId="urn:microsoft.com/office/officeart/2005/8/colors/accent4_2" csCatId="accent4" phldr="1"/>
      <dgm:spPr/>
      <dgm:t>
        <a:bodyPr/>
        <a:lstStyle/>
        <a:p>
          <a:endParaRPr lang="en-US"/>
        </a:p>
      </dgm:t>
    </dgm:pt>
    <dgm:pt modelId="{066B69D7-DD73-4FF9-8791-EC086CB7C1F3}">
      <dgm:prSet/>
      <dgm:spPr/>
      <dgm:t>
        <a:bodyPr/>
        <a:lstStyle/>
        <a:p>
          <a:r>
            <a:rPr lang="fr-FR" dirty="0"/>
            <a:t>1. Qu’est-ce que le </a:t>
          </a:r>
          <a:r>
            <a:rPr lang="fr-FR" dirty="0" err="1"/>
            <a:t>Bti</a:t>
          </a:r>
          <a:r>
            <a:rPr lang="fr-FR" dirty="0"/>
            <a:t>?</a:t>
          </a:r>
          <a:endParaRPr lang="en-US" dirty="0"/>
        </a:p>
      </dgm:t>
    </dgm:pt>
    <dgm:pt modelId="{9C0431E4-77CE-4971-BC5C-95B477E08AD0}" type="parTrans" cxnId="{20DCEA1D-90EA-487A-8B0C-99F9B195779A}">
      <dgm:prSet/>
      <dgm:spPr/>
      <dgm:t>
        <a:bodyPr/>
        <a:lstStyle/>
        <a:p>
          <a:endParaRPr lang="en-US"/>
        </a:p>
      </dgm:t>
    </dgm:pt>
    <dgm:pt modelId="{4BE9621C-D2B1-4E66-A762-03BFAD5D1B91}" type="sibTrans" cxnId="{20DCEA1D-90EA-487A-8B0C-99F9B195779A}">
      <dgm:prSet/>
      <dgm:spPr/>
      <dgm:t>
        <a:bodyPr/>
        <a:lstStyle/>
        <a:p>
          <a:endParaRPr lang="en-US"/>
        </a:p>
      </dgm:t>
    </dgm:pt>
    <dgm:pt modelId="{02FCF40D-CB2F-41D5-BC54-32304CD29383}">
      <dgm:prSet/>
      <dgm:spPr/>
      <dgm:t>
        <a:bodyPr/>
        <a:lstStyle/>
        <a:p>
          <a:r>
            <a:rPr lang="fr-FR" dirty="0"/>
            <a:t>2. Comment agit-il?</a:t>
          </a:r>
          <a:endParaRPr lang="en-US" dirty="0"/>
        </a:p>
      </dgm:t>
    </dgm:pt>
    <dgm:pt modelId="{21D8E54B-5AB0-4F25-AC8A-8876BB8F426B}" type="parTrans" cxnId="{E74CF762-5280-4975-85BD-5BFF919C2689}">
      <dgm:prSet/>
      <dgm:spPr/>
      <dgm:t>
        <a:bodyPr/>
        <a:lstStyle/>
        <a:p>
          <a:endParaRPr lang="en-US"/>
        </a:p>
      </dgm:t>
    </dgm:pt>
    <dgm:pt modelId="{CBB78FF6-8B85-4F48-908C-D3D019248932}" type="sibTrans" cxnId="{E74CF762-5280-4975-85BD-5BFF919C2689}">
      <dgm:prSet/>
      <dgm:spPr/>
      <dgm:t>
        <a:bodyPr/>
        <a:lstStyle/>
        <a:p>
          <a:endParaRPr lang="en-US"/>
        </a:p>
      </dgm:t>
    </dgm:pt>
    <dgm:pt modelId="{66FB4FB9-A07C-41B2-931A-B010825C7289}">
      <dgm:prSet/>
      <dgm:spPr/>
      <dgm:t>
        <a:bodyPr/>
        <a:lstStyle/>
        <a:p>
          <a:r>
            <a:rPr lang="fr-FR" dirty="0"/>
            <a:t>3. Pourquoi le </a:t>
          </a:r>
          <a:r>
            <a:rPr lang="fr-FR" dirty="0" err="1"/>
            <a:t>Bti</a:t>
          </a:r>
          <a:r>
            <a:rPr lang="fr-FR" dirty="0"/>
            <a:t>?</a:t>
          </a:r>
          <a:endParaRPr lang="en-US" dirty="0"/>
        </a:p>
      </dgm:t>
    </dgm:pt>
    <dgm:pt modelId="{D2B2DC52-E7EA-48F2-811C-1A4738679A7A}" type="parTrans" cxnId="{BD440DF2-2811-43DF-97C7-8018455982D8}">
      <dgm:prSet/>
      <dgm:spPr/>
      <dgm:t>
        <a:bodyPr/>
        <a:lstStyle/>
        <a:p>
          <a:endParaRPr lang="en-US"/>
        </a:p>
      </dgm:t>
    </dgm:pt>
    <dgm:pt modelId="{C896FBB7-EE7B-4CC7-BAB8-58777EEE1991}" type="sibTrans" cxnId="{BD440DF2-2811-43DF-97C7-8018455982D8}">
      <dgm:prSet/>
      <dgm:spPr/>
      <dgm:t>
        <a:bodyPr/>
        <a:lstStyle/>
        <a:p>
          <a:endParaRPr lang="en-US"/>
        </a:p>
      </dgm:t>
    </dgm:pt>
    <dgm:pt modelId="{776AB118-CA8A-4D2F-A076-D23C57D40F2B}">
      <dgm:prSet/>
      <dgm:spPr/>
      <dgm:t>
        <a:bodyPr/>
        <a:lstStyle/>
        <a:p>
          <a:r>
            <a:rPr lang="en-US" dirty="0"/>
            <a:t>4. </a:t>
          </a:r>
          <a:r>
            <a:rPr lang="en-US" dirty="0" err="1"/>
            <a:t>Bassins</a:t>
          </a:r>
          <a:r>
            <a:rPr lang="en-US" dirty="0"/>
            <a:t> versants</a:t>
          </a:r>
        </a:p>
      </dgm:t>
    </dgm:pt>
    <dgm:pt modelId="{739B8DEB-FD9D-469D-A74D-1301BD105F99}" type="parTrans" cxnId="{F6D8482F-5604-4FAB-A4AD-6769E965BDF6}">
      <dgm:prSet/>
      <dgm:spPr/>
      <dgm:t>
        <a:bodyPr/>
        <a:lstStyle/>
        <a:p>
          <a:endParaRPr lang="en-US"/>
        </a:p>
      </dgm:t>
    </dgm:pt>
    <dgm:pt modelId="{3DF4C2BE-9972-41C3-A7A0-AFBED08E25AC}" type="sibTrans" cxnId="{F6D8482F-5604-4FAB-A4AD-6769E965BDF6}">
      <dgm:prSet/>
      <dgm:spPr/>
      <dgm:t>
        <a:bodyPr/>
        <a:lstStyle/>
        <a:p>
          <a:endParaRPr lang="en-US"/>
        </a:p>
      </dgm:t>
    </dgm:pt>
    <dgm:pt modelId="{DFD1084E-DCF0-4520-8A5D-8F24FE7BB18C}">
      <dgm:prSet/>
      <dgm:spPr/>
      <dgm:t>
        <a:bodyPr/>
        <a:lstStyle/>
        <a:p>
          <a:r>
            <a:rPr lang="fr-FR" dirty="0"/>
            <a:t>5. Où traite-t-on</a:t>
          </a:r>
          <a:endParaRPr lang="en-US" dirty="0"/>
        </a:p>
      </dgm:t>
    </dgm:pt>
    <dgm:pt modelId="{1DFFFF29-1777-468C-A24D-E1A759552053}" type="parTrans" cxnId="{E5E07800-E912-4E54-9253-D20B783E04E3}">
      <dgm:prSet/>
      <dgm:spPr/>
      <dgm:t>
        <a:bodyPr/>
        <a:lstStyle/>
        <a:p>
          <a:endParaRPr lang="en-US"/>
        </a:p>
      </dgm:t>
    </dgm:pt>
    <dgm:pt modelId="{F6E8EDEA-35F3-4D00-8E61-D2C4F9A5380A}" type="sibTrans" cxnId="{E5E07800-E912-4E54-9253-D20B783E04E3}">
      <dgm:prSet/>
      <dgm:spPr/>
      <dgm:t>
        <a:bodyPr/>
        <a:lstStyle/>
        <a:p>
          <a:endParaRPr lang="en-US"/>
        </a:p>
      </dgm:t>
    </dgm:pt>
    <dgm:pt modelId="{1BB88FD4-961C-4A82-8E75-BD28C052A211}">
      <dgm:prSet/>
      <dgm:spPr/>
      <dgm:t>
        <a:bodyPr/>
        <a:lstStyle/>
        <a:p>
          <a:r>
            <a:rPr lang="fr-FR" dirty="0"/>
            <a:t>6. Impacts directs du </a:t>
          </a:r>
          <a:r>
            <a:rPr lang="fr-FR" dirty="0" err="1"/>
            <a:t>Bti</a:t>
          </a:r>
          <a:endParaRPr lang="en-US" dirty="0"/>
        </a:p>
      </dgm:t>
    </dgm:pt>
    <dgm:pt modelId="{1A49D72C-C7DE-4CB9-B352-02DD64F0341F}" type="parTrans" cxnId="{51E10390-994D-42A8-84ED-AEFAB5BED841}">
      <dgm:prSet/>
      <dgm:spPr/>
      <dgm:t>
        <a:bodyPr/>
        <a:lstStyle/>
        <a:p>
          <a:endParaRPr lang="en-US"/>
        </a:p>
      </dgm:t>
    </dgm:pt>
    <dgm:pt modelId="{A99957DC-925E-4554-BCB5-657C609F8085}" type="sibTrans" cxnId="{51E10390-994D-42A8-84ED-AEFAB5BED841}">
      <dgm:prSet/>
      <dgm:spPr/>
      <dgm:t>
        <a:bodyPr/>
        <a:lstStyle/>
        <a:p>
          <a:endParaRPr lang="en-US"/>
        </a:p>
      </dgm:t>
    </dgm:pt>
    <dgm:pt modelId="{7FC26CFE-7F97-4DA5-AA28-636EEBC277ED}">
      <dgm:prSet/>
      <dgm:spPr/>
      <dgm:t>
        <a:bodyPr/>
        <a:lstStyle/>
        <a:p>
          <a:r>
            <a:rPr lang="fr-FR" dirty="0"/>
            <a:t>7-8. Info chironomes</a:t>
          </a:r>
          <a:endParaRPr lang="en-US" dirty="0"/>
        </a:p>
      </dgm:t>
    </dgm:pt>
    <dgm:pt modelId="{62CB7739-64D7-49BB-B95B-279AD20FE13E}" type="parTrans" cxnId="{88CA1C45-22A5-4274-A502-6C724F885485}">
      <dgm:prSet/>
      <dgm:spPr/>
      <dgm:t>
        <a:bodyPr/>
        <a:lstStyle/>
        <a:p>
          <a:endParaRPr lang="en-US"/>
        </a:p>
      </dgm:t>
    </dgm:pt>
    <dgm:pt modelId="{7591E61D-7AEC-4B17-B24C-78BBEAA6BF83}" type="sibTrans" cxnId="{88CA1C45-22A5-4274-A502-6C724F885485}">
      <dgm:prSet/>
      <dgm:spPr/>
      <dgm:t>
        <a:bodyPr/>
        <a:lstStyle/>
        <a:p>
          <a:endParaRPr lang="en-US"/>
        </a:p>
      </dgm:t>
    </dgm:pt>
    <dgm:pt modelId="{3751DEB2-4C8D-4E5F-B132-B3DF9EE4BD51}">
      <dgm:prSet/>
      <dgm:spPr/>
      <dgm:t>
        <a:bodyPr/>
        <a:lstStyle/>
        <a:p>
          <a:r>
            <a:rPr lang="fr-FR" dirty="0"/>
            <a:t>11. Composition du produit</a:t>
          </a:r>
          <a:endParaRPr lang="en-US" dirty="0"/>
        </a:p>
      </dgm:t>
    </dgm:pt>
    <dgm:pt modelId="{5306780F-EDB6-4018-83E6-777C704A0841}" type="parTrans" cxnId="{72236A1B-2313-4F56-A267-5B996A97438C}">
      <dgm:prSet/>
      <dgm:spPr/>
      <dgm:t>
        <a:bodyPr/>
        <a:lstStyle/>
        <a:p>
          <a:endParaRPr lang="en-US"/>
        </a:p>
      </dgm:t>
    </dgm:pt>
    <dgm:pt modelId="{C076DF67-8C7B-4593-BCDE-871208648F6E}" type="sibTrans" cxnId="{72236A1B-2313-4F56-A267-5B996A97438C}">
      <dgm:prSet/>
      <dgm:spPr/>
      <dgm:t>
        <a:bodyPr/>
        <a:lstStyle/>
        <a:p>
          <a:endParaRPr lang="en-US"/>
        </a:p>
      </dgm:t>
    </dgm:pt>
    <dgm:pt modelId="{C93F0651-42F4-4527-9D66-30D125CD60DA}">
      <dgm:prSet/>
      <dgm:spPr/>
      <dgm:t>
        <a:bodyPr/>
        <a:lstStyle/>
        <a:p>
          <a:r>
            <a:rPr lang="fr-FR" dirty="0"/>
            <a:t>12. Permis </a:t>
          </a:r>
          <a:r>
            <a:rPr lang="fr-FR" dirty="0" err="1"/>
            <a:t>Bti</a:t>
          </a:r>
          <a:endParaRPr lang="en-US" dirty="0"/>
        </a:p>
      </dgm:t>
    </dgm:pt>
    <dgm:pt modelId="{BA222B78-173E-4175-A258-8520492DF6A0}" type="parTrans" cxnId="{7FCED782-01CE-4F13-AF90-B404A527F2A9}">
      <dgm:prSet/>
      <dgm:spPr/>
      <dgm:t>
        <a:bodyPr/>
        <a:lstStyle/>
        <a:p>
          <a:endParaRPr lang="en-US"/>
        </a:p>
      </dgm:t>
    </dgm:pt>
    <dgm:pt modelId="{424EF2E1-C726-44AB-BB19-B1D101DDE4B5}" type="sibTrans" cxnId="{7FCED782-01CE-4F13-AF90-B404A527F2A9}">
      <dgm:prSet/>
      <dgm:spPr/>
      <dgm:t>
        <a:bodyPr/>
        <a:lstStyle/>
        <a:p>
          <a:endParaRPr lang="en-US"/>
        </a:p>
      </dgm:t>
    </dgm:pt>
    <dgm:pt modelId="{EBADF7EB-AF47-4CCA-8677-809D1958FD45}">
      <dgm:prSet/>
      <dgm:spPr/>
      <dgm:t>
        <a:bodyPr/>
        <a:lstStyle/>
        <a:p>
          <a:r>
            <a:rPr lang="fr-FR" dirty="0"/>
            <a:t>13. État des espèces en Outaouais</a:t>
          </a:r>
        </a:p>
        <a:p>
          <a:endParaRPr lang="fr-FR" dirty="0"/>
        </a:p>
      </dgm:t>
    </dgm:pt>
    <dgm:pt modelId="{AF469EC4-6094-4B15-8F1F-0C9980A5878D}" type="parTrans" cxnId="{A0A3FF07-5C5B-4E36-AAAA-3F36605BDCF7}">
      <dgm:prSet/>
      <dgm:spPr/>
      <dgm:t>
        <a:bodyPr/>
        <a:lstStyle/>
        <a:p>
          <a:endParaRPr lang="en-US"/>
        </a:p>
      </dgm:t>
    </dgm:pt>
    <dgm:pt modelId="{CA34C30A-9967-4ACF-B6A4-D9AF03AB0228}" type="sibTrans" cxnId="{A0A3FF07-5C5B-4E36-AAAA-3F36605BDCF7}">
      <dgm:prSet/>
      <dgm:spPr/>
      <dgm:t>
        <a:bodyPr/>
        <a:lstStyle/>
        <a:p>
          <a:endParaRPr lang="en-US"/>
        </a:p>
      </dgm:t>
    </dgm:pt>
    <dgm:pt modelId="{36601331-9EEC-47E3-948F-0CF3BF907393}">
      <dgm:prSet/>
      <dgm:spPr/>
      <dgm:t>
        <a:bodyPr/>
        <a:lstStyle/>
        <a:p>
          <a:r>
            <a:rPr lang="en-US" dirty="0"/>
            <a:t>14. </a:t>
          </a:r>
          <a:r>
            <a:rPr lang="en-US" dirty="0" err="1"/>
            <a:t>Coûts</a:t>
          </a:r>
          <a:endParaRPr lang="en-US" dirty="0"/>
        </a:p>
      </dgm:t>
    </dgm:pt>
    <dgm:pt modelId="{219A334F-8EB2-45DB-8598-75DB1FDD20C0}" type="parTrans" cxnId="{30EB8CD9-F46E-47A9-BD26-4E8486A40958}">
      <dgm:prSet/>
      <dgm:spPr/>
      <dgm:t>
        <a:bodyPr/>
        <a:lstStyle/>
        <a:p>
          <a:endParaRPr lang="en-US"/>
        </a:p>
      </dgm:t>
    </dgm:pt>
    <dgm:pt modelId="{802F9752-B0C7-433F-9FDF-3C1BE4D79670}" type="sibTrans" cxnId="{30EB8CD9-F46E-47A9-BD26-4E8486A40958}">
      <dgm:prSet/>
      <dgm:spPr/>
      <dgm:t>
        <a:bodyPr/>
        <a:lstStyle/>
        <a:p>
          <a:endParaRPr lang="en-US"/>
        </a:p>
      </dgm:t>
    </dgm:pt>
    <dgm:pt modelId="{CB221CAE-506C-4A46-AC66-D76DCF19B5E3}">
      <dgm:prSet/>
      <dgm:spPr/>
      <dgm:t>
        <a:bodyPr/>
        <a:lstStyle/>
        <a:p>
          <a:r>
            <a:rPr lang="en-US" dirty="0"/>
            <a:t>9. Effects </a:t>
          </a:r>
          <a:r>
            <a:rPr lang="en-US" dirty="0" err="1"/>
            <a:t>indirects</a:t>
          </a:r>
          <a:r>
            <a:rPr lang="en-US" dirty="0"/>
            <a:t> </a:t>
          </a:r>
          <a:r>
            <a:rPr lang="en-US" dirty="0" err="1"/>
            <a:t>connus</a:t>
          </a:r>
          <a:endParaRPr lang="en-US" dirty="0"/>
        </a:p>
      </dgm:t>
    </dgm:pt>
    <dgm:pt modelId="{0A11C1ED-BB52-4642-B888-F1AEE16D17CC}" type="parTrans" cxnId="{6F138377-7F37-EF47-9B58-980D7D2919D8}">
      <dgm:prSet/>
      <dgm:spPr/>
      <dgm:t>
        <a:bodyPr/>
        <a:lstStyle/>
        <a:p>
          <a:endParaRPr lang="fr-CA"/>
        </a:p>
      </dgm:t>
    </dgm:pt>
    <dgm:pt modelId="{20AB6AF1-55C7-344E-9765-CD3B6CAE277A}" type="sibTrans" cxnId="{6F138377-7F37-EF47-9B58-980D7D2919D8}">
      <dgm:prSet/>
      <dgm:spPr/>
      <dgm:t>
        <a:bodyPr/>
        <a:lstStyle/>
        <a:p>
          <a:endParaRPr lang="fr-CA"/>
        </a:p>
      </dgm:t>
    </dgm:pt>
    <dgm:pt modelId="{427FA4C0-6258-FE4E-BCEE-C67E40199313}">
      <dgm:prSet/>
      <dgm:spPr/>
      <dgm:t>
        <a:bodyPr/>
        <a:lstStyle/>
        <a:p>
          <a:r>
            <a:rPr lang="fr-FR" dirty="0"/>
            <a:t>10. Effets sur la chaîne alimentaire</a:t>
          </a:r>
          <a:endParaRPr lang="en-US" dirty="0"/>
        </a:p>
      </dgm:t>
    </dgm:pt>
    <dgm:pt modelId="{EB8A5FA1-FC6E-7C43-88E8-BFEAAD3BD408}" type="parTrans" cxnId="{3ABB13AA-2DD2-8047-955B-F6C683A34430}">
      <dgm:prSet/>
      <dgm:spPr/>
      <dgm:t>
        <a:bodyPr/>
        <a:lstStyle/>
        <a:p>
          <a:endParaRPr lang="fr-CA"/>
        </a:p>
      </dgm:t>
    </dgm:pt>
    <dgm:pt modelId="{CB6C13B2-0F7E-9E4D-A269-7C890FD6C50E}" type="sibTrans" cxnId="{3ABB13AA-2DD2-8047-955B-F6C683A34430}">
      <dgm:prSet/>
      <dgm:spPr/>
      <dgm:t>
        <a:bodyPr/>
        <a:lstStyle/>
        <a:p>
          <a:endParaRPr lang="fr-CA"/>
        </a:p>
      </dgm:t>
    </dgm:pt>
    <dgm:pt modelId="{1704026A-7A56-E34C-A649-14FD04EC8A3C}">
      <dgm:prSet/>
      <dgm:spPr/>
      <dgm:t>
        <a:bodyPr/>
        <a:lstStyle/>
        <a:p>
          <a:r>
            <a:rPr lang="fr-FR" dirty="0"/>
            <a:t>15. Alternatives</a:t>
          </a:r>
          <a:endParaRPr lang="en-US" dirty="0"/>
        </a:p>
      </dgm:t>
    </dgm:pt>
    <dgm:pt modelId="{674D15CD-0DA5-6644-9600-439E98206333}" type="parTrans" cxnId="{2533E1EF-98EB-3140-B227-4848BB2E3802}">
      <dgm:prSet/>
      <dgm:spPr/>
      <dgm:t>
        <a:bodyPr/>
        <a:lstStyle/>
        <a:p>
          <a:endParaRPr lang="fr-CA"/>
        </a:p>
      </dgm:t>
    </dgm:pt>
    <dgm:pt modelId="{D8831808-8F21-954C-BEA3-C3A8F343542F}" type="sibTrans" cxnId="{2533E1EF-98EB-3140-B227-4848BB2E3802}">
      <dgm:prSet/>
      <dgm:spPr/>
      <dgm:t>
        <a:bodyPr/>
        <a:lstStyle/>
        <a:p>
          <a:endParaRPr lang="fr-CA"/>
        </a:p>
      </dgm:t>
    </dgm:pt>
    <dgm:pt modelId="{EE2F7E8A-ADE3-4549-A70C-024E8D8F4E1F}">
      <dgm:prSet/>
      <dgm:spPr/>
      <dgm:t>
        <a:bodyPr/>
        <a:lstStyle/>
        <a:p>
          <a:r>
            <a:rPr lang="fr-FR" dirty="0"/>
            <a:t>16. Constats</a:t>
          </a:r>
          <a:endParaRPr lang="en-US" dirty="0"/>
        </a:p>
      </dgm:t>
    </dgm:pt>
    <dgm:pt modelId="{DF5C1A25-57AA-CB4A-B6EA-560BA4589501}" type="parTrans" cxnId="{DD1ACD8B-4A5B-9241-966E-1D3D93B06764}">
      <dgm:prSet/>
      <dgm:spPr/>
      <dgm:t>
        <a:bodyPr/>
        <a:lstStyle/>
        <a:p>
          <a:endParaRPr lang="fr-CA"/>
        </a:p>
      </dgm:t>
    </dgm:pt>
    <dgm:pt modelId="{0234B6C2-CAA4-F040-95A7-B77C0B07468F}" type="sibTrans" cxnId="{DD1ACD8B-4A5B-9241-966E-1D3D93B06764}">
      <dgm:prSet/>
      <dgm:spPr/>
      <dgm:t>
        <a:bodyPr/>
        <a:lstStyle/>
        <a:p>
          <a:endParaRPr lang="fr-CA"/>
        </a:p>
      </dgm:t>
    </dgm:pt>
    <dgm:pt modelId="{F9328666-24EE-EB45-9711-B43D86F44374}">
      <dgm:prSet/>
      <dgm:spPr/>
      <dgm:t>
        <a:bodyPr/>
        <a:lstStyle/>
        <a:p>
          <a:r>
            <a:rPr lang="fr-FR" dirty="0"/>
            <a:t>17. Lettre Moratoire au MELCC et notre demande</a:t>
          </a:r>
          <a:endParaRPr lang="en-US" dirty="0"/>
        </a:p>
      </dgm:t>
    </dgm:pt>
    <dgm:pt modelId="{62D3EF9A-593F-C340-9C6B-5B4972A3E13E}" type="parTrans" cxnId="{FCDDA107-4567-AC4B-A09A-8D73B5F6C7FC}">
      <dgm:prSet/>
      <dgm:spPr/>
      <dgm:t>
        <a:bodyPr/>
        <a:lstStyle/>
        <a:p>
          <a:endParaRPr lang="fr-CA"/>
        </a:p>
      </dgm:t>
    </dgm:pt>
    <dgm:pt modelId="{7AA101EC-E111-BE4D-B4D3-CD0E114DCB01}" type="sibTrans" cxnId="{FCDDA107-4567-AC4B-A09A-8D73B5F6C7FC}">
      <dgm:prSet/>
      <dgm:spPr/>
      <dgm:t>
        <a:bodyPr/>
        <a:lstStyle/>
        <a:p>
          <a:endParaRPr lang="fr-CA"/>
        </a:p>
      </dgm:t>
    </dgm:pt>
    <dgm:pt modelId="{373B54E9-FECE-E048-8B75-04EE9B8C2CB3}">
      <dgm:prSet/>
      <dgm:spPr/>
      <dgm:t>
        <a:bodyPr/>
        <a:lstStyle/>
        <a:p>
          <a:r>
            <a:rPr lang="fr-FR" dirty="0"/>
            <a:t>18-19. Références</a:t>
          </a:r>
          <a:endParaRPr lang="en-US" dirty="0"/>
        </a:p>
      </dgm:t>
    </dgm:pt>
    <dgm:pt modelId="{CC40054A-3934-C04C-B677-D75B300E6669}" type="parTrans" cxnId="{FE0877CD-1424-194C-AC8F-569C2FFFAF20}">
      <dgm:prSet/>
      <dgm:spPr/>
      <dgm:t>
        <a:bodyPr/>
        <a:lstStyle/>
        <a:p>
          <a:endParaRPr lang="fr-CA"/>
        </a:p>
      </dgm:t>
    </dgm:pt>
    <dgm:pt modelId="{6AEDA075-DAC9-C747-8E99-3A0CD3828F5E}" type="sibTrans" cxnId="{FE0877CD-1424-194C-AC8F-569C2FFFAF20}">
      <dgm:prSet/>
      <dgm:spPr/>
      <dgm:t>
        <a:bodyPr/>
        <a:lstStyle/>
        <a:p>
          <a:endParaRPr lang="fr-CA"/>
        </a:p>
      </dgm:t>
    </dgm:pt>
    <dgm:pt modelId="{3195DB71-60C2-6346-84DE-4EB8C975C73D}" type="pres">
      <dgm:prSet presAssocID="{C6A5CEC9-8EA0-4ADF-A37C-4CD06FFD583A}" presName="diagram" presStyleCnt="0">
        <dgm:presLayoutVars>
          <dgm:dir/>
          <dgm:resizeHandles val="exact"/>
        </dgm:presLayoutVars>
      </dgm:prSet>
      <dgm:spPr/>
    </dgm:pt>
    <dgm:pt modelId="{0FC9553B-53EF-9A43-9EEF-4A1EB872F4A0}" type="pres">
      <dgm:prSet presAssocID="{066B69D7-DD73-4FF9-8791-EC086CB7C1F3}" presName="node" presStyleLbl="node1" presStyleIdx="0" presStyleCnt="17">
        <dgm:presLayoutVars>
          <dgm:bulletEnabled val="1"/>
        </dgm:presLayoutVars>
      </dgm:prSet>
      <dgm:spPr/>
    </dgm:pt>
    <dgm:pt modelId="{55490193-5BE2-D043-9F84-783FC3F1C71F}" type="pres">
      <dgm:prSet presAssocID="{4BE9621C-D2B1-4E66-A762-03BFAD5D1B91}" presName="sibTrans" presStyleCnt="0"/>
      <dgm:spPr/>
    </dgm:pt>
    <dgm:pt modelId="{95259C33-1879-394A-9C59-0C9EDFC92838}" type="pres">
      <dgm:prSet presAssocID="{02FCF40D-CB2F-41D5-BC54-32304CD29383}" presName="node" presStyleLbl="node1" presStyleIdx="1" presStyleCnt="17">
        <dgm:presLayoutVars>
          <dgm:bulletEnabled val="1"/>
        </dgm:presLayoutVars>
      </dgm:prSet>
      <dgm:spPr/>
    </dgm:pt>
    <dgm:pt modelId="{F9766036-FB72-404D-B828-94C280FDB0AB}" type="pres">
      <dgm:prSet presAssocID="{CBB78FF6-8B85-4F48-908C-D3D019248932}" presName="sibTrans" presStyleCnt="0"/>
      <dgm:spPr/>
    </dgm:pt>
    <dgm:pt modelId="{E8496227-4B00-3849-AB85-C30AAAB82FD5}" type="pres">
      <dgm:prSet presAssocID="{66FB4FB9-A07C-41B2-931A-B010825C7289}" presName="node" presStyleLbl="node1" presStyleIdx="2" presStyleCnt="17">
        <dgm:presLayoutVars>
          <dgm:bulletEnabled val="1"/>
        </dgm:presLayoutVars>
      </dgm:prSet>
      <dgm:spPr/>
    </dgm:pt>
    <dgm:pt modelId="{3274C5B6-AC5A-4D48-9185-8BB20ED3907A}" type="pres">
      <dgm:prSet presAssocID="{C896FBB7-EE7B-4CC7-BAB8-58777EEE1991}" presName="sibTrans" presStyleCnt="0"/>
      <dgm:spPr/>
    </dgm:pt>
    <dgm:pt modelId="{A02862CB-E766-8B49-86E3-49D6FCAF883E}" type="pres">
      <dgm:prSet presAssocID="{776AB118-CA8A-4D2F-A076-D23C57D40F2B}" presName="node" presStyleLbl="node1" presStyleIdx="3" presStyleCnt="17">
        <dgm:presLayoutVars>
          <dgm:bulletEnabled val="1"/>
        </dgm:presLayoutVars>
      </dgm:prSet>
      <dgm:spPr/>
    </dgm:pt>
    <dgm:pt modelId="{798BA4E8-E29F-4640-9E4D-9BFE17E3FC91}" type="pres">
      <dgm:prSet presAssocID="{3DF4C2BE-9972-41C3-A7A0-AFBED08E25AC}" presName="sibTrans" presStyleCnt="0"/>
      <dgm:spPr/>
    </dgm:pt>
    <dgm:pt modelId="{9CCE37FC-0F78-6A42-90D0-97012642B85B}" type="pres">
      <dgm:prSet presAssocID="{DFD1084E-DCF0-4520-8A5D-8F24FE7BB18C}" presName="node" presStyleLbl="node1" presStyleIdx="4" presStyleCnt="17">
        <dgm:presLayoutVars>
          <dgm:bulletEnabled val="1"/>
        </dgm:presLayoutVars>
      </dgm:prSet>
      <dgm:spPr/>
    </dgm:pt>
    <dgm:pt modelId="{4AEEBD81-FE1F-DE44-B2E3-3AA51EBC3CF3}" type="pres">
      <dgm:prSet presAssocID="{F6E8EDEA-35F3-4D00-8E61-D2C4F9A5380A}" presName="sibTrans" presStyleCnt="0"/>
      <dgm:spPr/>
    </dgm:pt>
    <dgm:pt modelId="{EDA54423-E4FB-5441-B893-A0A8905C85BB}" type="pres">
      <dgm:prSet presAssocID="{1BB88FD4-961C-4A82-8E75-BD28C052A211}" presName="node" presStyleLbl="node1" presStyleIdx="5" presStyleCnt="17">
        <dgm:presLayoutVars>
          <dgm:bulletEnabled val="1"/>
        </dgm:presLayoutVars>
      </dgm:prSet>
      <dgm:spPr/>
    </dgm:pt>
    <dgm:pt modelId="{93DE7870-655A-274C-B66D-B0CC96E060DE}" type="pres">
      <dgm:prSet presAssocID="{A99957DC-925E-4554-BCB5-657C609F8085}" presName="sibTrans" presStyleCnt="0"/>
      <dgm:spPr/>
    </dgm:pt>
    <dgm:pt modelId="{BC4769D3-0177-6C40-AFF9-F1E34A9F38CA}" type="pres">
      <dgm:prSet presAssocID="{7FC26CFE-7F97-4DA5-AA28-636EEBC277ED}" presName="node" presStyleLbl="node1" presStyleIdx="6" presStyleCnt="17">
        <dgm:presLayoutVars>
          <dgm:bulletEnabled val="1"/>
        </dgm:presLayoutVars>
      </dgm:prSet>
      <dgm:spPr/>
    </dgm:pt>
    <dgm:pt modelId="{9D2DA32D-C979-B94C-BBF4-E6465D9157C7}" type="pres">
      <dgm:prSet presAssocID="{7591E61D-7AEC-4B17-B24C-78BBEAA6BF83}" presName="sibTrans" presStyleCnt="0"/>
      <dgm:spPr/>
    </dgm:pt>
    <dgm:pt modelId="{880CC6D5-CDBE-1D40-8190-2E501167B801}" type="pres">
      <dgm:prSet presAssocID="{CB221CAE-506C-4A46-AC66-D76DCF19B5E3}" presName="node" presStyleLbl="node1" presStyleIdx="7" presStyleCnt="17">
        <dgm:presLayoutVars>
          <dgm:bulletEnabled val="1"/>
        </dgm:presLayoutVars>
      </dgm:prSet>
      <dgm:spPr/>
    </dgm:pt>
    <dgm:pt modelId="{776A575A-1F3A-1A4D-9F87-63211B03AC69}" type="pres">
      <dgm:prSet presAssocID="{20AB6AF1-55C7-344E-9765-CD3B6CAE277A}" presName="sibTrans" presStyleCnt="0"/>
      <dgm:spPr/>
    </dgm:pt>
    <dgm:pt modelId="{D23E1B5F-EA4A-4649-B300-B870F0C57215}" type="pres">
      <dgm:prSet presAssocID="{427FA4C0-6258-FE4E-BCEE-C67E40199313}" presName="node" presStyleLbl="node1" presStyleIdx="8" presStyleCnt="17">
        <dgm:presLayoutVars>
          <dgm:bulletEnabled val="1"/>
        </dgm:presLayoutVars>
      </dgm:prSet>
      <dgm:spPr/>
    </dgm:pt>
    <dgm:pt modelId="{68CD9A81-8CC4-B644-9990-3C0D92304AEE}" type="pres">
      <dgm:prSet presAssocID="{CB6C13B2-0F7E-9E4D-A269-7C890FD6C50E}" presName="sibTrans" presStyleCnt="0"/>
      <dgm:spPr/>
    </dgm:pt>
    <dgm:pt modelId="{B82D9762-EA72-6144-BE7B-400E280847E5}" type="pres">
      <dgm:prSet presAssocID="{3751DEB2-4C8D-4E5F-B132-B3DF9EE4BD51}" presName="node" presStyleLbl="node1" presStyleIdx="9" presStyleCnt="17">
        <dgm:presLayoutVars>
          <dgm:bulletEnabled val="1"/>
        </dgm:presLayoutVars>
      </dgm:prSet>
      <dgm:spPr/>
    </dgm:pt>
    <dgm:pt modelId="{CD2A88E5-8E9A-E24B-95E9-F2ABD56994A2}" type="pres">
      <dgm:prSet presAssocID="{C076DF67-8C7B-4593-BCDE-871208648F6E}" presName="sibTrans" presStyleCnt="0"/>
      <dgm:spPr/>
    </dgm:pt>
    <dgm:pt modelId="{AE7D415A-BD9A-064A-90CA-F10165F66938}" type="pres">
      <dgm:prSet presAssocID="{C93F0651-42F4-4527-9D66-30D125CD60DA}" presName="node" presStyleLbl="node1" presStyleIdx="10" presStyleCnt="17">
        <dgm:presLayoutVars>
          <dgm:bulletEnabled val="1"/>
        </dgm:presLayoutVars>
      </dgm:prSet>
      <dgm:spPr/>
    </dgm:pt>
    <dgm:pt modelId="{F6E1187C-CE2C-FC46-8BF6-F58794B6F2C8}" type="pres">
      <dgm:prSet presAssocID="{424EF2E1-C726-44AB-BB19-B1D101DDE4B5}" presName="sibTrans" presStyleCnt="0"/>
      <dgm:spPr/>
    </dgm:pt>
    <dgm:pt modelId="{1DA2E487-357D-4D46-B3E9-6E9922CE6C30}" type="pres">
      <dgm:prSet presAssocID="{EBADF7EB-AF47-4CCA-8677-809D1958FD45}" presName="node" presStyleLbl="node1" presStyleIdx="11" presStyleCnt="17">
        <dgm:presLayoutVars>
          <dgm:bulletEnabled val="1"/>
        </dgm:presLayoutVars>
      </dgm:prSet>
      <dgm:spPr/>
    </dgm:pt>
    <dgm:pt modelId="{589B7C2C-94BE-B244-A029-AE9B5FCCE7D4}" type="pres">
      <dgm:prSet presAssocID="{CA34C30A-9967-4ACF-B6A4-D9AF03AB0228}" presName="sibTrans" presStyleCnt="0"/>
      <dgm:spPr/>
    </dgm:pt>
    <dgm:pt modelId="{C160C14B-40E7-5E4E-9D72-C1275A73F433}" type="pres">
      <dgm:prSet presAssocID="{36601331-9EEC-47E3-948F-0CF3BF907393}" presName="node" presStyleLbl="node1" presStyleIdx="12" presStyleCnt="17">
        <dgm:presLayoutVars>
          <dgm:bulletEnabled val="1"/>
        </dgm:presLayoutVars>
      </dgm:prSet>
      <dgm:spPr/>
    </dgm:pt>
    <dgm:pt modelId="{A4DB1731-FFCD-B245-ADD8-B80B449E5F6C}" type="pres">
      <dgm:prSet presAssocID="{802F9752-B0C7-433F-9FDF-3C1BE4D79670}" presName="sibTrans" presStyleCnt="0"/>
      <dgm:spPr/>
    </dgm:pt>
    <dgm:pt modelId="{0CB915A2-46F3-B042-B989-727B89D5FB64}" type="pres">
      <dgm:prSet presAssocID="{1704026A-7A56-E34C-A649-14FD04EC8A3C}" presName="node" presStyleLbl="node1" presStyleIdx="13" presStyleCnt="17">
        <dgm:presLayoutVars>
          <dgm:bulletEnabled val="1"/>
        </dgm:presLayoutVars>
      </dgm:prSet>
      <dgm:spPr/>
    </dgm:pt>
    <dgm:pt modelId="{B34C5A48-446B-894F-BF85-EB104F2FC3F7}" type="pres">
      <dgm:prSet presAssocID="{D8831808-8F21-954C-BEA3-C3A8F343542F}" presName="sibTrans" presStyleCnt="0"/>
      <dgm:spPr/>
    </dgm:pt>
    <dgm:pt modelId="{C93CE784-427F-6B48-8B82-F6DFE28C45A4}" type="pres">
      <dgm:prSet presAssocID="{EE2F7E8A-ADE3-4549-A70C-024E8D8F4E1F}" presName="node" presStyleLbl="node1" presStyleIdx="14" presStyleCnt="17">
        <dgm:presLayoutVars>
          <dgm:bulletEnabled val="1"/>
        </dgm:presLayoutVars>
      </dgm:prSet>
      <dgm:spPr/>
    </dgm:pt>
    <dgm:pt modelId="{C19506D6-5087-6049-AC16-CF97AABD84AF}" type="pres">
      <dgm:prSet presAssocID="{0234B6C2-CAA4-F040-95A7-B77C0B07468F}" presName="sibTrans" presStyleCnt="0"/>
      <dgm:spPr/>
    </dgm:pt>
    <dgm:pt modelId="{A638D8DB-8CD5-5243-A0D8-99D41D1356B5}" type="pres">
      <dgm:prSet presAssocID="{F9328666-24EE-EB45-9711-B43D86F44374}" presName="node" presStyleLbl="node1" presStyleIdx="15" presStyleCnt="17">
        <dgm:presLayoutVars>
          <dgm:bulletEnabled val="1"/>
        </dgm:presLayoutVars>
      </dgm:prSet>
      <dgm:spPr/>
    </dgm:pt>
    <dgm:pt modelId="{EFA159B0-2B1E-B542-863F-B1BB56513DBF}" type="pres">
      <dgm:prSet presAssocID="{7AA101EC-E111-BE4D-B4D3-CD0E114DCB01}" presName="sibTrans" presStyleCnt="0"/>
      <dgm:spPr/>
    </dgm:pt>
    <dgm:pt modelId="{4512C1CC-7835-A24D-8C65-752146D040A4}" type="pres">
      <dgm:prSet presAssocID="{373B54E9-FECE-E048-8B75-04EE9B8C2CB3}" presName="node" presStyleLbl="node1" presStyleIdx="16" presStyleCnt="17">
        <dgm:presLayoutVars>
          <dgm:bulletEnabled val="1"/>
        </dgm:presLayoutVars>
      </dgm:prSet>
      <dgm:spPr/>
    </dgm:pt>
  </dgm:ptLst>
  <dgm:cxnLst>
    <dgm:cxn modelId="{E5E07800-E912-4E54-9253-D20B783E04E3}" srcId="{C6A5CEC9-8EA0-4ADF-A37C-4CD06FFD583A}" destId="{DFD1084E-DCF0-4520-8A5D-8F24FE7BB18C}" srcOrd="4" destOrd="0" parTransId="{1DFFFF29-1777-468C-A24D-E1A759552053}" sibTransId="{F6E8EDEA-35F3-4D00-8E61-D2C4F9A5380A}"/>
    <dgm:cxn modelId="{337F4A03-99F2-D747-BA97-444CDB806F5B}" type="presOf" srcId="{F9328666-24EE-EB45-9711-B43D86F44374}" destId="{A638D8DB-8CD5-5243-A0D8-99D41D1356B5}" srcOrd="0" destOrd="0" presId="urn:microsoft.com/office/officeart/2005/8/layout/default"/>
    <dgm:cxn modelId="{EA894804-C67C-FC44-A3E5-051529D49FD8}" type="presOf" srcId="{CB221CAE-506C-4A46-AC66-D76DCF19B5E3}" destId="{880CC6D5-CDBE-1D40-8190-2E501167B801}" srcOrd="0" destOrd="0" presId="urn:microsoft.com/office/officeart/2005/8/layout/default"/>
    <dgm:cxn modelId="{FCDDA107-4567-AC4B-A09A-8D73B5F6C7FC}" srcId="{C6A5CEC9-8EA0-4ADF-A37C-4CD06FFD583A}" destId="{F9328666-24EE-EB45-9711-B43D86F44374}" srcOrd="15" destOrd="0" parTransId="{62D3EF9A-593F-C340-9C6B-5B4972A3E13E}" sibTransId="{7AA101EC-E111-BE4D-B4D3-CD0E114DCB01}"/>
    <dgm:cxn modelId="{A0A3FF07-5C5B-4E36-AAAA-3F36605BDCF7}" srcId="{C6A5CEC9-8EA0-4ADF-A37C-4CD06FFD583A}" destId="{EBADF7EB-AF47-4CCA-8677-809D1958FD45}" srcOrd="11" destOrd="0" parTransId="{AF469EC4-6094-4B15-8F1F-0C9980A5878D}" sibTransId="{CA34C30A-9967-4ACF-B6A4-D9AF03AB0228}"/>
    <dgm:cxn modelId="{72236A1B-2313-4F56-A267-5B996A97438C}" srcId="{C6A5CEC9-8EA0-4ADF-A37C-4CD06FFD583A}" destId="{3751DEB2-4C8D-4E5F-B132-B3DF9EE4BD51}" srcOrd="9" destOrd="0" parTransId="{5306780F-EDB6-4018-83E6-777C704A0841}" sibTransId="{C076DF67-8C7B-4593-BCDE-871208648F6E}"/>
    <dgm:cxn modelId="{20DCEA1D-90EA-487A-8B0C-99F9B195779A}" srcId="{C6A5CEC9-8EA0-4ADF-A37C-4CD06FFD583A}" destId="{066B69D7-DD73-4FF9-8791-EC086CB7C1F3}" srcOrd="0" destOrd="0" parTransId="{9C0431E4-77CE-4971-BC5C-95B477E08AD0}" sibTransId="{4BE9621C-D2B1-4E66-A762-03BFAD5D1B91}"/>
    <dgm:cxn modelId="{90A8E320-E874-464A-A406-36327E9B3258}" type="presOf" srcId="{EE2F7E8A-ADE3-4549-A70C-024E8D8F4E1F}" destId="{C93CE784-427F-6B48-8B82-F6DFE28C45A4}" srcOrd="0" destOrd="0" presId="urn:microsoft.com/office/officeart/2005/8/layout/default"/>
    <dgm:cxn modelId="{F6D8482F-5604-4FAB-A4AD-6769E965BDF6}" srcId="{C6A5CEC9-8EA0-4ADF-A37C-4CD06FFD583A}" destId="{776AB118-CA8A-4D2F-A076-D23C57D40F2B}" srcOrd="3" destOrd="0" parTransId="{739B8DEB-FD9D-469D-A74D-1301BD105F99}" sibTransId="{3DF4C2BE-9972-41C3-A7A0-AFBED08E25AC}"/>
    <dgm:cxn modelId="{88CA1C45-22A5-4274-A502-6C724F885485}" srcId="{C6A5CEC9-8EA0-4ADF-A37C-4CD06FFD583A}" destId="{7FC26CFE-7F97-4DA5-AA28-636EEBC277ED}" srcOrd="6" destOrd="0" parTransId="{62CB7739-64D7-49BB-B95B-279AD20FE13E}" sibTransId="{7591E61D-7AEC-4B17-B24C-78BBEAA6BF83}"/>
    <dgm:cxn modelId="{34FD7152-D11D-8C40-9E90-2B1A65A1F402}" type="presOf" srcId="{1704026A-7A56-E34C-A649-14FD04EC8A3C}" destId="{0CB915A2-46F3-B042-B989-727B89D5FB64}" srcOrd="0" destOrd="0" presId="urn:microsoft.com/office/officeart/2005/8/layout/default"/>
    <dgm:cxn modelId="{70533D55-608F-7344-93CF-DE5B4CC4079A}" type="presOf" srcId="{3751DEB2-4C8D-4E5F-B132-B3DF9EE4BD51}" destId="{B82D9762-EA72-6144-BE7B-400E280847E5}" srcOrd="0" destOrd="0" presId="urn:microsoft.com/office/officeart/2005/8/layout/default"/>
    <dgm:cxn modelId="{E74CF762-5280-4975-85BD-5BFF919C2689}" srcId="{C6A5CEC9-8EA0-4ADF-A37C-4CD06FFD583A}" destId="{02FCF40D-CB2F-41D5-BC54-32304CD29383}" srcOrd="1" destOrd="0" parTransId="{21D8E54B-5AB0-4F25-AC8A-8876BB8F426B}" sibTransId="{CBB78FF6-8B85-4F48-908C-D3D019248932}"/>
    <dgm:cxn modelId="{5448CC6A-B5FC-BC4C-81D4-EE3CE6868044}" type="presOf" srcId="{066B69D7-DD73-4FF9-8791-EC086CB7C1F3}" destId="{0FC9553B-53EF-9A43-9EEF-4A1EB872F4A0}" srcOrd="0" destOrd="0" presId="urn:microsoft.com/office/officeart/2005/8/layout/default"/>
    <dgm:cxn modelId="{1018376E-E1B6-3041-AF4B-C5897D9FF545}" type="presOf" srcId="{776AB118-CA8A-4D2F-A076-D23C57D40F2B}" destId="{A02862CB-E766-8B49-86E3-49D6FCAF883E}" srcOrd="0" destOrd="0" presId="urn:microsoft.com/office/officeart/2005/8/layout/default"/>
    <dgm:cxn modelId="{A5034772-8A80-E149-BA7B-3AA45DB1C3DF}" type="presOf" srcId="{C93F0651-42F4-4527-9D66-30D125CD60DA}" destId="{AE7D415A-BD9A-064A-90CA-F10165F66938}" srcOrd="0" destOrd="0" presId="urn:microsoft.com/office/officeart/2005/8/layout/default"/>
    <dgm:cxn modelId="{6F138377-7F37-EF47-9B58-980D7D2919D8}" srcId="{C6A5CEC9-8EA0-4ADF-A37C-4CD06FFD583A}" destId="{CB221CAE-506C-4A46-AC66-D76DCF19B5E3}" srcOrd="7" destOrd="0" parTransId="{0A11C1ED-BB52-4642-B888-F1AEE16D17CC}" sibTransId="{20AB6AF1-55C7-344E-9765-CD3B6CAE277A}"/>
    <dgm:cxn modelId="{7FCED782-01CE-4F13-AF90-B404A527F2A9}" srcId="{C6A5CEC9-8EA0-4ADF-A37C-4CD06FFD583A}" destId="{C93F0651-42F4-4527-9D66-30D125CD60DA}" srcOrd="10" destOrd="0" parTransId="{BA222B78-173E-4175-A258-8520492DF6A0}" sibTransId="{424EF2E1-C726-44AB-BB19-B1D101DDE4B5}"/>
    <dgm:cxn modelId="{DD1ACD8B-4A5B-9241-966E-1D3D93B06764}" srcId="{C6A5CEC9-8EA0-4ADF-A37C-4CD06FFD583A}" destId="{EE2F7E8A-ADE3-4549-A70C-024E8D8F4E1F}" srcOrd="14" destOrd="0" parTransId="{DF5C1A25-57AA-CB4A-B6EA-560BA4589501}" sibTransId="{0234B6C2-CAA4-F040-95A7-B77C0B07468F}"/>
    <dgm:cxn modelId="{51E10390-994D-42A8-84ED-AEFAB5BED841}" srcId="{C6A5CEC9-8EA0-4ADF-A37C-4CD06FFD583A}" destId="{1BB88FD4-961C-4A82-8E75-BD28C052A211}" srcOrd="5" destOrd="0" parTransId="{1A49D72C-C7DE-4CB9-B352-02DD64F0341F}" sibTransId="{A99957DC-925E-4554-BCB5-657C609F8085}"/>
    <dgm:cxn modelId="{F5BB0394-A928-EF45-B083-4EE8973FF6C7}" type="presOf" srcId="{427FA4C0-6258-FE4E-BCEE-C67E40199313}" destId="{D23E1B5F-EA4A-4649-B300-B870F0C57215}" srcOrd="0" destOrd="0" presId="urn:microsoft.com/office/officeart/2005/8/layout/default"/>
    <dgm:cxn modelId="{56B54C99-9811-8744-A9D3-B24228144759}" type="presOf" srcId="{36601331-9EEC-47E3-948F-0CF3BF907393}" destId="{C160C14B-40E7-5E4E-9D72-C1275A73F433}" srcOrd="0" destOrd="0" presId="urn:microsoft.com/office/officeart/2005/8/layout/default"/>
    <dgm:cxn modelId="{43F50A9B-6193-A349-9FD5-CADC65DA431D}" type="presOf" srcId="{C6A5CEC9-8EA0-4ADF-A37C-4CD06FFD583A}" destId="{3195DB71-60C2-6346-84DE-4EB8C975C73D}" srcOrd="0" destOrd="0" presId="urn:microsoft.com/office/officeart/2005/8/layout/default"/>
    <dgm:cxn modelId="{D99025A1-05A6-074F-98A6-6F371F2F18CF}" type="presOf" srcId="{DFD1084E-DCF0-4520-8A5D-8F24FE7BB18C}" destId="{9CCE37FC-0F78-6A42-90D0-97012642B85B}" srcOrd="0" destOrd="0" presId="urn:microsoft.com/office/officeart/2005/8/layout/default"/>
    <dgm:cxn modelId="{3ABB13AA-2DD2-8047-955B-F6C683A34430}" srcId="{C6A5CEC9-8EA0-4ADF-A37C-4CD06FFD583A}" destId="{427FA4C0-6258-FE4E-BCEE-C67E40199313}" srcOrd="8" destOrd="0" parTransId="{EB8A5FA1-FC6E-7C43-88E8-BFEAAD3BD408}" sibTransId="{CB6C13B2-0F7E-9E4D-A269-7C890FD6C50E}"/>
    <dgm:cxn modelId="{1F4576BB-F692-4D44-9E24-14DB9F16A242}" type="presOf" srcId="{373B54E9-FECE-E048-8B75-04EE9B8C2CB3}" destId="{4512C1CC-7835-A24D-8C65-752146D040A4}" srcOrd="0" destOrd="0" presId="urn:microsoft.com/office/officeart/2005/8/layout/default"/>
    <dgm:cxn modelId="{E2C608CD-84F2-F54F-96A8-19F194D8066D}" type="presOf" srcId="{02FCF40D-CB2F-41D5-BC54-32304CD29383}" destId="{95259C33-1879-394A-9C59-0C9EDFC92838}" srcOrd="0" destOrd="0" presId="urn:microsoft.com/office/officeart/2005/8/layout/default"/>
    <dgm:cxn modelId="{FE0877CD-1424-194C-AC8F-569C2FFFAF20}" srcId="{C6A5CEC9-8EA0-4ADF-A37C-4CD06FFD583A}" destId="{373B54E9-FECE-E048-8B75-04EE9B8C2CB3}" srcOrd="16" destOrd="0" parTransId="{CC40054A-3934-C04C-B677-D75B300E6669}" sibTransId="{6AEDA075-DAC9-C747-8E99-3A0CD3828F5E}"/>
    <dgm:cxn modelId="{F957EECF-1E66-B441-9DA5-3D2B24124F74}" type="presOf" srcId="{7FC26CFE-7F97-4DA5-AA28-636EEBC277ED}" destId="{BC4769D3-0177-6C40-AFF9-F1E34A9F38CA}" srcOrd="0" destOrd="0" presId="urn:microsoft.com/office/officeart/2005/8/layout/default"/>
    <dgm:cxn modelId="{30EB8CD9-F46E-47A9-BD26-4E8486A40958}" srcId="{C6A5CEC9-8EA0-4ADF-A37C-4CD06FFD583A}" destId="{36601331-9EEC-47E3-948F-0CF3BF907393}" srcOrd="12" destOrd="0" parTransId="{219A334F-8EB2-45DB-8598-75DB1FDD20C0}" sibTransId="{802F9752-B0C7-433F-9FDF-3C1BE4D79670}"/>
    <dgm:cxn modelId="{A71214E1-2F9B-0442-BEFD-EF8557300641}" type="presOf" srcId="{66FB4FB9-A07C-41B2-931A-B010825C7289}" destId="{E8496227-4B00-3849-AB85-C30AAAB82FD5}" srcOrd="0" destOrd="0" presId="urn:microsoft.com/office/officeart/2005/8/layout/default"/>
    <dgm:cxn modelId="{FEFB94E7-E53D-3E4A-937C-92A6325727FF}" type="presOf" srcId="{1BB88FD4-961C-4A82-8E75-BD28C052A211}" destId="{EDA54423-E4FB-5441-B893-A0A8905C85BB}" srcOrd="0" destOrd="0" presId="urn:microsoft.com/office/officeart/2005/8/layout/default"/>
    <dgm:cxn modelId="{2533E1EF-98EB-3140-B227-4848BB2E3802}" srcId="{C6A5CEC9-8EA0-4ADF-A37C-4CD06FFD583A}" destId="{1704026A-7A56-E34C-A649-14FD04EC8A3C}" srcOrd="13" destOrd="0" parTransId="{674D15CD-0DA5-6644-9600-439E98206333}" sibTransId="{D8831808-8F21-954C-BEA3-C3A8F343542F}"/>
    <dgm:cxn modelId="{BD440DF2-2811-43DF-97C7-8018455982D8}" srcId="{C6A5CEC9-8EA0-4ADF-A37C-4CD06FFD583A}" destId="{66FB4FB9-A07C-41B2-931A-B010825C7289}" srcOrd="2" destOrd="0" parTransId="{D2B2DC52-E7EA-48F2-811C-1A4738679A7A}" sibTransId="{C896FBB7-EE7B-4CC7-BAB8-58777EEE1991}"/>
    <dgm:cxn modelId="{250EC0F7-CEE1-A045-8664-0223F01BF2EA}" type="presOf" srcId="{EBADF7EB-AF47-4CCA-8677-809D1958FD45}" destId="{1DA2E487-357D-4D46-B3E9-6E9922CE6C30}" srcOrd="0" destOrd="0" presId="urn:microsoft.com/office/officeart/2005/8/layout/default"/>
    <dgm:cxn modelId="{9BED5DB2-D685-B54B-BA91-7DB1EFE9A60C}" type="presParOf" srcId="{3195DB71-60C2-6346-84DE-4EB8C975C73D}" destId="{0FC9553B-53EF-9A43-9EEF-4A1EB872F4A0}" srcOrd="0" destOrd="0" presId="urn:microsoft.com/office/officeart/2005/8/layout/default"/>
    <dgm:cxn modelId="{83CB2D70-3039-3D48-AFA8-3EBD2E4BABE2}" type="presParOf" srcId="{3195DB71-60C2-6346-84DE-4EB8C975C73D}" destId="{55490193-5BE2-D043-9F84-783FC3F1C71F}" srcOrd="1" destOrd="0" presId="urn:microsoft.com/office/officeart/2005/8/layout/default"/>
    <dgm:cxn modelId="{666EC1C0-4D2C-F248-A424-17363E8EDEB3}" type="presParOf" srcId="{3195DB71-60C2-6346-84DE-4EB8C975C73D}" destId="{95259C33-1879-394A-9C59-0C9EDFC92838}" srcOrd="2" destOrd="0" presId="urn:microsoft.com/office/officeart/2005/8/layout/default"/>
    <dgm:cxn modelId="{7F6CF9F1-3577-4A4E-81E8-25A05F871A90}" type="presParOf" srcId="{3195DB71-60C2-6346-84DE-4EB8C975C73D}" destId="{F9766036-FB72-404D-B828-94C280FDB0AB}" srcOrd="3" destOrd="0" presId="urn:microsoft.com/office/officeart/2005/8/layout/default"/>
    <dgm:cxn modelId="{FFB8946C-DC33-A941-8E02-AAFF2D0E7039}" type="presParOf" srcId="{3195DB71-60C2-6346-84DE-4EB8C975C73D}" destId="{E8496227-4B00-3849-AB85-C30AAAB82FD5}" srcOrd="4" destOrd="0" presId="urn:microsoft.com/office/officeart/2005/8/layout/default"/>
    <dgm:cxn modelId="{68712F96-DC6C-B942-A1F0-579229FCAFB6}" type="presParOf" srcId="{3195DB71-60C2-6346-84DE-4EB8C975C73D}" destId="{3274C5B6-AC5A-4D48-9185-8BB20ED3907A}" srcOrd="5" destOrd="0" presId="urn:microsoft.com/office/officeart/2005/8/layout/default"/>
    <dgm:cxn modelId="{F4491682-CBEC-C04C-9C56-2BE89E02970D}" type="presParOf" srcId="{3195DB71-60C2-6346-84DE-4EB8C975C73D}" destId="{A02862CB-E766-8B49-86E3-49D6FCAF883E}" srcOrd="6" destOrd="0" presId="urn:microsoft.com/office/officeart/2005/8/layout/default"/>
    <dgm:cxn modelId="{5D2BB379-7E58-544E-9B3F-703DF7861E8E}" type="presParOf" srcId="{3195DB71-60C2-6346-84DE-4EB8C975C73D}" destId="{798BA4E8-E29F-4640-9E4D-9BFE17E3FC91}" srcOrd="7" destOrd="0" presId="urn:microsoft.com/office/officeart/2005/8/layout/default"/>
    <dgm:cxn modelId="{42D0580C-1262-E94F-BE93-111190BD94EF}" type="presParOf" srcId="{3195DB71-60C2-6346-84DE-4EB8C975C73D}" destId="{9CCE37FC-0F78-6A42-90D0-97012642B85B}" srcOrd="8" destOrd="0" presId="urn:microsoft.com/office/officeart/2005/8/layout/default"/>
    <dgm:cxn modelId="{738FE059-E428-9C4A-BA5F-34CDF7C422AB}" type="presParOf" srcId="{3195DB71-60C2-6346-84DE-4EB8C975C73D}" destId="{4AEEBD81-FE1F-DE44-B2E3-3AA51EBC3CF3}" srcOrd="9" destOrd="0" presId="urn:microsoft.com/office/officeart/2005/8/layout/default"/>
    <dgm:cxn modelId="{E8487078-A2E6-264C-B7D7-829748B03D77}" type="presParOf" srcId="{3195DB71-60C2-6346-84DE-4EB8C975C73D}" destId="{EDA54423-E4FB-5441-B893-A0A8905C85BB}" srcOrd="10" destOrd="0" presId="urn:microsoft.com/office/officeart/2005/8/layout/default"/>
    <dgm:cxn modelId="{E930884F-D75E-164A-84C7-85638AC09E8F}" type="presParOf" srcId="{3195DB71-60C2-6346-84DE-4EB8C975C73D}" destId="{93DE7870-655A-274C-B66D-B0CC96E060DE}" srcOrd="11" destOrd="0" presId="urn:microsoft.com/office/officeart/2005/8/layout/default"/>
    <dgm:cxn modelId="{CC823BB0-A4A7-194C-B7F4-03D24DE0E016}" type="presParOf" srcId="{3195DB71-60C2-6346-84DE-4EB8C975C73D}" destId="{BC4769D3-0177-6C40-AFF9-F1E34A9F38CA}" srcOrd="12" destOrd="0" presId="urn:microsoft.com/office/officeart/2005/8/layout/default"/>
    <dgm:cxn modelId="{1CBFB77F-C4B5-684B-B77B-F493DEFF9858}" type="presParOf" srcId="{3195DB71-60C2-6346-84DE-4EB8C975C73D}" destId="{9D2DA32D-C979-B94C-BBF4-E6465D9157C7}" srcOrd="13" destOrd="0" presId="urn:microsoft.com/office/officeart/2005/8/layout/default"/>
    <dgm:cxn modelId="{8972890E-7D9E-5F45-92AC-D3BF83783B0B}" type="presParOf" srcId="{3195DB71-60C2-6346-84DE-4EB8C975C73D}" destId="{880CC6D5-CDBE-1D40-8190-2E501167B801}" srcOrd="14" destOrd="0" presId="urn:microsoft.com/office/officeart/2005/8/layout/default"/>
    <dgm:cxn modelId="{C823C874-D69E-5D4D-B179-C8B7CE9BA69F}" type="presParOf" srcId="{3195DB71-60C2-6346-84DE-4EB8C975C73D}" destId="{776A575A-1F3A-1A4D-9F87-63211B03AC69}" srcOrd="15" destOrd="0" presId="urn:microsoft.com/office/officeart/2005/8/layout/default"/>
    <dgm:cxn modelId="{1B552EB2-F4D4-914B-BC13-A84F5A074322}" type="presParOf" srcId="{3195DB71-60C2-6346-84DE-4EB8C975C73D}" destId="{D23E1B5F-EA4A-4649-B300-B870F0C57215}" srcOrd="16" destOrd="0" presId="urn:microsoft.com/office/officeart/2005/8/layout/default"/>
    <dgm:cxn modelId="{F12138E6-C020-8C4A-BAB8-34936F5A74E0}" type="presParOf" srcId="{3195DB71-60C2-6346-84DE-4EB8C975C73D}" destId="{68CD9A81-8CC4-B644-9990-3C0D92304AEE}" srcOrd="17" destOrd="0" presId="urn:microsoft.com/office/officeart/2005/8/layout/default"/>
    <dgm:cxn modelId="{54F7F22A-DB87-6844-BD9D-8FC90CB9F96C}" type="presParOf" srcId="{3195DB71-60C2-6346-84DE-4EB8C975C73D}" destId="{B82D9762-EA72-6144-BE7B-400E280847E5}" srcOrd="18" destOrd="0" presId="urn:microsoft.com/office/officeart/2005/8/layout/default"/>
    <dgm:cxn modelId="{DAE7FD82-86AB-2C4E-85C7-F5B0A4E1D524}" type="presParOf" srcId="{3195DB71-60C2-6346-84DE-4EB8C975C73D}" destId="{CD2A88E5-8E9A-E24B-95E9-F2ABD56994A2}" srcOrd="19" destOrd="0" presId="urn:microsoft.com/office/officeart/2005/8/layout/default"/>
    <dgm:cxn modelId="{CE5A952C-9469-7249-9FB7-760510D0A1EC}" type="presParOf" srcId="{3195DB71-60C2-6346-84DE-4EB8C975C73D}" destId="{AE7D415A-BD9A-064A-90CA-F10165F66938}" srcOrd="20" destOrd="0" presId="urn:microsoft.com/office/officeart/2005/8/layout/default"/>
    <dgm:cxn modelId="{C493FF74-3FE0-C14D-BAF5-63684BBFE8EA}" type="presParOf" srcId="{3195DB71-60C2-6346-84DE-4EB8C975C73D}" destId="{F6E1187C-CE2C-FC46-8BF6-F58794B6F2C8}" srcOrd="21" destOrd="0" presId="urn:microsoft.com/office/officeart/2005/8/layout/default"/>
    <dgm:cxn modelId="{0F5786FF-F976-754E-808B-2B347909F6DD}" type="presParOf" srcId="{3195DB71-60C2-6346-84DE-4EB8C975C73D}" destId="{1DA2E487-357D-4D46-B3E9-6E9922CE6C30}" srcOrd="22" destOrd="0" presId="urn:microsoft.com/office/officeart/2005/8/layout/default"/>
    <dgm:cxn modelId="{B3E6F6DC-27CC-4E45-9573-97B517CDBD59}" type="presParOf" srcId="{3195DB71-60C2-6346-84DE-4EB8C975C73D}" destId="{589B7C2C-94BE-B244-A029-AE9B5FCCE7D4}" srcOrd="23" destOrd="0" presId="urn:microsoft.com/office/officeart/2005/8/layout/default"/>
    <dgm:cxn modelId="{13028D94-8B03-1F4E-BE89-51AE27B432EE}" type="presParOf" srcId="{3195DB71-60C2-6346-84DE-4EB8C975C73D}" destId="{C160C14B-40E7-5E4E-9D72-C1275A73F433}" srcOrd="24" destOrd="0" presId="urn:microsoft.com/office/officeart/2005/8/layout/default"/>
    <dgm:cxn modelId="{91267E70-1BE5-5C47-B44B-82184E2FAE49}" type="presParOf" srcId="{3195DB71-60C2-6346-84DE-4EB8C975C73D}" destId="{A4DB1731-FFCD-B245-ADD8-B80B449E5F6C}" srcOrd="25" destOrd="0" presId="urn:microsoft.com/office/officeart/2005/8/layout/default"/>
    <dgm:cxn modelId="{A98D8132-BB1C-9C47-8CD5-3128CF72D2F2}" type="presParOf" srcId="{3195DB71-60C2-6346-84DE-4EB8C975C73D}" destId="{0CB915A2-46F3-B042-B989-727B89D5FB64}" srcOrd="26" destOrd="0" presId="urn:microsoft.com/office/officeart/2005/8/layout/default"/>
    <dgm:cxn modelId="{AF6D9CF0-2B72-6947-9F26-7A57EC752B2D}" type="presParOf" srcId="{3195DB71-60C2-6346-84DE-4EB8C975C73D}" destId="{B34C5A48-446B-894F-BF85-EB104F2FC3F7}" srcOrd="27" destOrd="0" presId="urn:microsoft.com/office/officeart/2005/8/layout/default"/>
    <dgm:cxn modelId="{CEAF2DEB-7941-7A40-AD98-392ECFDB4EC7}" type="presParOf" srcId="{3195DB71-60C2-6346-84DE-4EB8C975C73D}" destId="{C93CE784-427F-6B48-8B82-F6DFE28C45A4}" srcOrd="28" destOrd="0" presId="urn:microsoft.com/office/officeart/2005/8/layout/default"/>
    <dgm:cxn modelId="{5FB973BF-B8C9-BC47-94ED-FB9F6F1D2358}" type="presParOf" srcId="{3195DB71-60C2-6346-84DE-4EB8C975C73D}" destId="{C19506D6-5087-6049-AC16-CF97AABD84AF}" srcOrd="29" destOrd="0" presId="urn:microsoft.com/office/officeart/2005/8/layout/default"/>
    <dgm:cxn modelId="{793ABB7F-7339-8B4B-8693-4BDD92D5EC25}" type="presParOf" srcId="{3195DB71-60C2-6346-84DE-4EB8C975C73D}" destId="{A638D8DB-8CD5-5243-A0D8-99D41D1356B5}" srcOrd="30" destOrd="0" presId="urn:microsoft.com/office/officeart/2005/8/layout/default"/>
    <dgm:cxn modelId="{BE76FF9E-E048-6B42-A381-9B72A0A428FE}" type="presParOf" srcId="{3195DB71-60C2-6346-84DE-4EB8C975C73D}" destId="{EFA159B0-2B1E-B542-863F-B1BB56513DBF}" srcOrd="31" destOrd="0" presId="urn:microsoft.com/office/officeart/2005/8/layout/default"/>
    <dgm:cxn modelId="{E934AF46-FD3E-BF42-B6AB-EF435B6BD203}" type="presParOf" srcId="{3195DB71-60C2-6346-84DE-4EB8C975C73D}" destId="{4512C1CC-7835-A24D-8C65-752146D040A4}" srcOrd="32"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9553B-53EF-9A43-9EEF-4A1EB872F4A0}">
      <dsp:nvSpPr>
        <dsp:cNvPr id="0" name=""/>
        <dsp:cNvSpPr/>
      </dsp:nvSpPr>
      <dsp:spPr>
        <a:xfrm>
          <a:off x="2399" y="63691"/>
          <a:ext cx="1298927" cy="779356"/>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t>1. Qu’est-ce que le </a:t>
          </a:r>
          <a:r>
            <a:rPr lang="fr-FR" sz="1100" kern="1200" dirty="0" err="1"/>
            <a:t>Bti</a:t>
          </a:r>
          <a:r>
            <a:rPr lang="fr-FR" sz="1100" kern="1200" dirty="0"/>
            <a:t>?</a:t>
          </a:r>
          <a:endParaRPr lang="en-US" sz="1100" kern="1200" dirty="0"/>
        </a:p>
      </dsp:txBody>
      <dsp:txXfrm>
        <a:off x="2399" y="63691"/>
        <a:ext cx="1298927" cy="779356"/>
      </dsp:txXfrm>
    </dsp:sp>
    <dsp:sp modelId="{95259C33-1879-394A-9C59-0C9EDFC92838}">
      <dsp:nvSpPr>
        <dsp:cNvPr id="0" name=""/>
        <dsp:cNvSpPr/>
      </dsp:nvSpPr>
      <dsp:spPr>
        <a:xfrm>
          <a:off x="1431218" y="63691"/>
          <a:ext cx="1298927" cy="779356"/>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t>2. Comment agit-il?</a:t>
          </a:r>
          <a:endParaRPr lang="en-US" sz="1100" kern="1200" dirty="0"/>
        </a:p>
      </dsp:txBody>
      <dsp:txXfrm>
        <a:off x="1431218" y="63691"/>
        <a:ext cx="1298927" cy="779356"/>
      </dsp:txXfrm>
    </dsp:sp>
    <dsp:sp modelId="{E8496227-4B00-3849-AB85-C30AAAB82FD5}">
      <dsp:nvSpPr>
        <dsp:cNvPr id="0" name=""/>
        <dsp:cNvSpPr/>
      </dsp:nvSpPr>
      <dsp:spPr>
        <a:xfrm>
          <a:off x="2860038" y="63691"/>
          <a:ext cx="1298927" cy="779356"/>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t>3. Pourquoi le </a:t>
          </a:r>
          <a:r>
            <a:rPr lang="fr-FR" sz="1100" kern="1200" dirty="0" err="1"/>
            <a:t>Bti</a:t>
          </a:r>
          <a:r>
            <a:rPr lang="fr-FR" sz="1100" kern="1200" dirty="0"/>
            <a:t>?</a:t>
          </a:r>
          <a:endParaRPr lang="en-US" sz="1100" kern="1200" dirty="0"/>
        </a:p>
      </dsp:txBody>
      <dsp:txXfrm>
        <a:off x="2860038" y="63691"/>
        <a:ext cx="1298927" cy="779356"/>
      </dsp:txXfrm>
    </dsp:sp>
    <dsp:sp modelId="{A02862CB-E766-8B49-86E3-49D6FCAF883E}">
      <dsp:nvSpPr>
        <dsp:cNvPr id="0" name=""/>
        <dsp:cNvSpPr/>
      </dsp:nvSpPr>
      <dsp:spPr>
        <a:xfrm>
          <a:off x="4288858" y="63691"/>
          <a:ext cx="1298927" cy="779356"/>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4. </a:t>
          </a:r>
          <a:r>
            <a:rPr lang="en-US" sz="1100" kern="1200" dirty="0" err="1"/>
            <a:t>Bassins</a:t>
          </a:r>
          <a:r>
            <a:rPr lang="en-US" sz="1100" kern="1200" dirty="0"/>
            <a:t> versants</a:t>
          </a:r>
        </a:p>
      </dsp:txBody>
      <dsp:txXfrm>
        <a:off x="4288858" y="63691"/>
        <a:ext cx="1298927" cy="779356"/>
      </dsp:txXfrm>
    </dsp:sp>
    <dsp:sp modelId="{9CCE37FC-0F78-6A42-90D0-97012642B85B}">
      <dsp:nvSpPr>
        <dsp:cNvPr id="0" name=""/>
        <dsp:cNvSpPr/>
      </dsp:nvSpPr>
      <dsp:spPr>
        <a:xfrm>
          <a:off x="5717678" y="63691"/>
          <a:ext cx="1298927" cy="779356"/>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t>5. Où traite-t-on</a:t>
          </a:r>
          <a:endParaRPr lang="en-US" sz="1100" kern="1200" dirty="0"/>
        </a:p>
      </dsp:txBody>
      <dsp:txXfrm>
        <a:off x="5717678" y="63691"/>
        <a:ext cx="1298927" cy="779356"/>
      </dsp:txXfrm>
    </dsp:sp>
    <dsp:sp modelId="{EDA54423-E4FB-5441-B893-A0A8905C85BB}">
      <dsp:nvSpPr>
        <dsp:cNvPr id="0" name=""/>
        <dsp:cNvSpPr/>
      </dsp:nvSpPr>
      <dsp:spPr>
        <a:xfrm>
          <a:off x="2399" y="972940"/>
          <a:ext cx="1298927" cy="779356"/>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t>6. Impacts directs du </a:t>
          </a:r>
          <a:r>
            <a:rPr lang="fr-FR" sz="1100" kern="1200" dirty="0" err="1"/>
            <a:t>Bti</a:t>
          </a:r>
          <a:endParaRPr lang="en-US" sz="1100" kern="1200" dirty="0"/>
        </a:p>
      </dsp:txBody>
      <dsp:txXfrm>
        <a:off x="2399" y="972940"/>
        <a:ext cx="1298927" cy="779356"/>
      </dsp:txXfrm>
    </dsp:sp>
    <dsp:sp modelId="{BC4769D3-0177-6C40-AFF9-F1E34A9F38CA}">
      <dsp:nvSpPr>
        <dsp:cNvPr id="0" name=""/>
        <dsp:cNvSpPr/>
      </dsp:nvSpPr>
      <dsp:spPr>
        <a:xfrm>
          <a:off x="1431218" y="972940"/>
          <a:ext cx="1298927" cy="779356"/>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t>7-8. Info chironomes</a:t>
          </a:r>
          <a:endParaRPr lang="en-US" sz="1100" kern="1200" dirty="0"/>
        </a:p>
      </dsp:txBody>
      <dsp:txXfrm>
        <a:off x="1431218" y="972940"/>
        <a:ext cx="1298927" cy="779356"/>
      </dsp:txXfrm>
    </dsp:sp>
    <dsp:sp modelId="{880CC6D5-CDBE-1D40-8190-2E501167B801}">
      <dsp:nvSpPr>
        <dsp:cNvPr id="0" name=""/>
        <dsp:cNvSpPr/>
      </dsp:nvSpPr>
      <dsp:spPr>
        <a:xfrm>
          <a:off x="2860038" y="972940"/>
          <a:ext cx="1298927" cy="779356"/>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9. Effects </a:t>
          </a:r>
          <a:r>
            <a:rPr lang="en-US" sz="1100" kern="1200" dirty="0" err="1"/>
            <a:t>indirects</a:t>
          </a:r>
          <a:r>
            <a:rPr lang="en-US" sz="1100" kern="1200" dirty="0"/>
            <a:t> </a:t>
          </a:r>
          <a:r>
            <a:rPr lang="en-US" sz="1100" kern="1200" dirty="0" err="1"/>
            <a:t>connus</a:t>
          </a:r>
          <a:endParaRPr lang="en-US" sz="1100" kern="1200" dirty="0"/>
        </a:p>
      </dsp:txBody>
      <dsp:txXfrm>
        <a:off x="2860038" y="972940"/>
        <a:ext cx="1298927" cy="779356"/>
      </dsp:txXfrm>
    </dsp:sp>
    <dsp:sp modelId="{D23E1B5F-EA4A-4649-B300-B870F0C57215}">
      <dsp:nvSpPr>
        <dsp:cNvPr id="0" name=""/>
        <dsp:cNvSpPr/>
      </dsp:nvSpPr>
      <dsp:spPr>
        <a:xfrm>
          <a:off x="4288858" y="972940"/>
          <a:ext cx="1298927" cy="779356"/>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t>10. Effets sur la chaîne alimentaire</a:t>
          </a:r>
          <a:endParaRPr lang="en-US" sz="1100" kern="1200" dirty="0"/>
        </a:p>
      </dsp:txBody>
      <dsp:txXfrm>
        <a:off x="4288858" y="972940"/>
        <a:ext cx="1298927" cy="779356"/>
      </dsp:txXfrm>
    </dsp:sp>
    <dsp:sp modelId="{B82D9762-EA72-6144-BE7B-400E280847E5}">
      <dsp:nvSpPr>
        <dsp:cNvPr id="0" name=""/>
        <dsp:cNvSpPr/>
      </dsp:nvSpPr>
      <dsp:spPr>
        <a:xfrm>
          <a:off x="5717678" y="972940"/>
          <a:ext cx="1298927" cy="779356"/>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t>11. Composition du produit</a:t>
          </a:r>
          <a:endParaRPr lang="en-US" sz="1100" kern="1200" dirty="0"/>
        </a:p>
      </dsp:txBody>
      <dsp:txXfrm>
        <a:off x="5717678" y="972940"/>
        <a:ext cx="1298927" cy="779356"/>
      </dsp:txXfrm>
    </dsp:sp>
    <dsp:sp modelId="{AE7D415A-BD9A-064A-90CA-F10165F66938}">
      <dsp:nvSpPr>
        <dsp:cNvPr id="0" name=""/>
        <dsp:cNvSpPr/>
      </dsp:nvSpPr>
      <dsp:spPr>
        <a:xfrm>
          <a:off x="2399" y="1882189"/>
          <a:ext cx="1298927" cy="779356"/>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t>12. Permis </a:t>
          </a:r>
          <a:r>
            <a:rPr lang="fr-FR" sz="1100" kern="1200" dirty="0" err="1"/>
            <a:t>Bti</a:t>
          </a:r>
          <a:endParaRPr lang="en-US" sz="1100" kern="1200" dirty="0"/>
        </a:p>
      </dsp:txBody>
      <dsp:txXfrm>
        <a:off x="2399" y="1882189"/>
        <a:ext cx="1298927" cy="779356"/>
      </dsp:txXfrm>
    </dsp:sp>
    <dsp:sp modelId="{1DA2E487-357D-4D46-B3E9-6E9922CE6C30}">
      <dsp:nvSpPr>
        <dsp:cNvPr id="0" name=""/>
        <dsp:cNvSpPr/>
      </dsp:nvSpPr>
      <dsp:spPr>
        <a:xfrm>
          <a:off x="1431218" y="1882189"/>
          <a:ext cx="1298927" cy="779356"/>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t>13. État des espèces en Outaouais</a:t>
          </a:r>
        </a:p>
        <a:p>
          <a:pPr marL="0" lvl="0" indent="0" algn="ctr" defTabSz="488950">
            <a:lnSpc>
              <a:spcPct val="90000"/>
            </a:lnSpc>
            <a:spcBef>
              <a:spcPct val="0"/>
            </a:spcBef>
            <a:spcAft>
              <a:spcPct val="35000"/>
            </a:spcAft>
            <a:buNone/>
          </a:pPr>
          <a:endParaRPr lang="fr-FR" sz="1100" kern="1200" dirty="0"/>
        </a:p>
      </dsp:txBody>
      <dsp:txXfrm>
        <a:off x="1431218" y="1882189"/>
        <a:ext cx="1298927" cy="779356"/>
      </dsp:txXfrm>
    </dsp:sp>
    <dsp:sp modelId="{C160C14B-40E7-5E4E-9D72-C1275A73F433}">
      <dsp:nvSpPr>
        <dsp:cNvPr id="0" name=""/>
        <dsp:cNvSpPr/>
      </dsp:nvSpPr>
      <dsp:spPr>
        <a:xfrm>
          <a:off x="2860038" y="1882189"/>
          <a:ext cx="1298927" cy="779356"/>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14. </a:t>
          </a:r>
          <a:r>
            <a:rPr lang="en-US" sz="1100" kern="1200" dirty="0" err="1"/>
            <a:t>Coûts</a:t>
          </a:r>
          <a:endParaRPr lang="en-US" sz="1100" kern="1200" dirty="0"/>
        </a:p>
      </dsp:txBody>
      <dsp:txXfrm>
        <a:off x="2860038" y="1882189"/>
        <a:ext cx="1298927" cy="779356"/>
      </dsp:txXfrm>
    </dsp:sp>
    <dsp:sp modelId="{0CB915A2-46F3-B042-B989-727B89D5FB64}">
      <dsp:nvSpPr>
        <dsp:cNvPr id="0" name=""/>
        <dsp:cNvSpPr/>
      </dsp:nvSpPr>
      <dsp:spPr>
        <a:xfrm>
          <a:off x="4288858" y="1882189"/>
          <a:ext cx="1298927" cy="779356"/>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t>15. Alternatives</a:t>
          </a:r>
          <a:endParaRPr lang="en-US" sz="1100" kern="1200" dirty="0"/>
        </a:p>
      </dsp:txBody>
      <dsp:txXfrm>
        <a:off x="4288858" y="1882189"/>
        <a:ext cx="1298927" cy="779356"/>
      </dsp:txXfrm>
    </dsp:sp>
    <dsp:sp modelId="{C93CE784-427F-6B48-8B82-F6DFE28C45A4}">
      <dsp:nvSpPr>
        <dsp:cNvPr id="0" name=""/>
        <dsp:cNvSpPr/>
      </dsp:nvSpPr>
      <dsp:spPr>
        <a:xfrm>
          <a:off x="5717678" y="1882189"/>
          <a:ext cx="1298927" cy="779356"/>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t>16. Constats</a:t>
          </a:r>
          <a:endParaRPr lang="en-US" sz="1100" kern="1200" dirty="0"/>
        </a:p>
      </dsp:txBody>
      <dsp:txXfrm>
        <a:off x="5717678" y="1882189"/>
        <a:ext cx="1298927" cy="779356"/>
      </dsp:txXfrm>
    </dsp:sp>
    <dsp:sp modelId="{A638D8DB-8CD5-5243-A0D8-99D41D1356B5}">
      <dsp:nvSpPr>
        <dsp:cNvPr id="0" name=""/>
        <dsp:cNvSpPr/>
      </dsp:nvSpPr>
      <dsp:spPr>
        <a:xfrm>
          <a:off x="2145628" y="2791438"/>
          <a:ext cx="1298927" cy="779356"/>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t>17. Lettre Moratoire au MELCC et notre demande</a:t>
          </a:r>
          <a:endParaRPr lang="en-US" sz="1100" kern="1200" dirty="0"/>
        </a:p>
      </dsp:txBody>
      <dsp:txXfrm>
        <a:off x="2145628" y="2791438"/>
        <a:ext cx="1298927" cy="779356"/>
      </dsp:txXfrm>
    </dsp:sp>
    <dsp:sp modelId="{4512C1CC-7835-A24D-8C65-752146D040A4}">
      <dsp:nvSpPr>
        <dsp:cNvPr id="0" name=""/>
        <dsp:cNvSpPr/>
      </dsp:nvSpPr>
      <dsp:spPr>
        <a:xfrm>
          <a:off x="3574448" y="2791438"/>
          <a:ext cx="1298927" cy="779356"/>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t>18-19. Références</a:t>
          </a:r>
          <a:endParaRPr lang="en-US" sz="1100" kern="1200" dirty="0"/>
        </a:p>
      </dsp:txBody>
      <dsp:txXfrm>
        <a:off x="3574448" y="2791438"/>
        <a:ext cx="1298927" cy="77935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86066-56E3-974B-9037-B2B8E791CD45}" type="datetimeFigureOut">
              <a:rPr lang="fr-FR" smtClean="0"/>
              <a:t>15/03/2021</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7DF6D-3DD2-E045-85ED-B7705D8315DA}" type="slidenum">
              <a:rPr lang="fr-FR" smtClean="0"/>
              <a:t>‹n°›</a:t>
            </a:fld>
            <a:endParaRPr lang="fr-FR"/>
          </a:p>
        </p:txBody>
      </p:sp>
    </p:spTree>
    <p:extLst>
      <p:ext uri="{BB962C8B-B14F-4D97-AF65-F5344CB8AC3E}">
        <p14:creationId xmlns:p14="http://schemas.microsoft.com/office/powerpoint/2010/main" val="1771741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ici.radio-canada.ca/nouvelle/1158161/epandage-bti-ville-gatineau-rainette-faux-grillo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environnement.gouv.qc.ca/jeunesse/bassin_versant/bv.ht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fr.wikipedia.org/wiki/Nematocera"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thecanadianencyclopedia.ca/fr/article/arctic-archipelago" TargetMode="External"/><Relationship Id="rId4" Type="http://schemas.openxmlformats.org/officeDocument/2006/relationships/hyperlink" Target="https://www.thecanadianencyclopedia.ca/fr/article/fly/"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lus.lapresse.ca/screens/7020f85b-a0b5-4433-af4c-10452ec8a541__7C___0.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Video</a:t>
            </a:r>
            <a:r>
              <a:rPr lang="fr-FR" dirty="0"/>
              <a:t> </a:t>
            </a:r>
            <a:r>
              <a:rPr lang="fr-FR" dirty="0" err="1"/>
              <a:t>Midges</a:t>
            </a:r>
            <a:r>
              <a:rPr lang="fr-FR" dirty="0"/>
              <a:t>: https://</a:t>
            </a:r>
            <a:r>
              <a:rPr lang="fr-FR" dirty="0" err="1"/>
              <a:t>www.youtube.com</a:t>
            </a:r>
            <a:r>
              <a:rPr lang="fr-FR" dirty="0"/>
              <a:t>/</a:t>
            </a:r>
            <a:r>
              <a:rPr lang="fr-FR" dirty="0" err="1"/>
              <a:t>watch?v</a:t>
            </a:r>
            <a:r>
              <a:rPr lang="fr-FR" dirty="0"/>
              <a:t>=IP5II_nAaOY</a:t>
            </a:r>
          </a:p>
          <a:p>
            <a:endParaRPr lang="fr-FR" dirty="0"/>
          </a:p>
          <a:p>
            <a:r>
              <a:rPr lang="fr-FR" dirty="0"/>
              <a:t>Moucherons non piqueurs: https://</a:t>
            </a:r>
            <a:r>
              <a:rPr lang="fr-FR" dirty="0" err="1"/>
              <a:t>www.thecanadianencyclopedia.ca</a:t>
            </a:r>
            <a:r>
              <a:rPr lang="fr-FR" dirty="0"/>
              <a:t>/</a:t>
            </a:r>
            <a:r>
              <a:rPr lang="fr-FR" dirty="0" err="1"/>
              <a:t>fr</a:t>
            </a:r>
            <a:r>
              <a:rPr lang="fr-FR" dirty="0"/>
              <a:t>/article/moucheron</a:t>
            </a:r>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a:t>
            </a:fld>
            <a:endParaRPr lang="fr-FR"/>
          </a:p>
        </p:txBody>
      </p:sp>
    </p:spTree>
    <p:extLst>
      <p:ext uri="{BB962C8B-B14F-4D97-AF65-F5344CB8AC3E}">
        <p14:creationId xmlns:p14="http://schemas.microsoft.com/office/powerpoint/2010/main" val="210367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a:t>
            </a:r>
            <a:r>
              <a:rPr lang="fr-FR" dirty="0" err="1"/>
              <a:t>docbebitte.com</a:t>
            </a:r>
            <a:r>
              <a:rPr lang="fr-FR" dirty="0"/>
              <a:t>/2013/11/04/chironomes-maitres-des-eaux/</a:t>
            </a:r>
          </a:p>
          <a:p>
            <a:r>
              <a:rPr lang="fr-FR" dirty="0"/>
              <a:t>Questions posées par </a:t>
            </a:r>
            <a:r>
              <a:rPr lang="fr-FR" dirty="0" err="1"/>
              <a:t>Env</a:t>
            </a:r>
            <a:r>
              <a:rPr lang="fr-FR" dirty="0"/>
              <a:t> Q. à </a:t>
            </a:r>
            <a:r>
              <a:rPr lang="fr-FR" dirty="0" err="1"/>
              <a:t>l,Arla</a:t>
            </a:r>
            <a:r>
              <a:rPr lang="fr-FR" dirty="0"/>
              <a:t> en 1999: https://</a:t>
            </a:r>
            <a:r>
              <a:rPr lang="fr-FR" dirty="0" err="1"/>
              <a:t>www.environnement.gouv.qc.ca</a:t>
            </a:r>
            <a:r>
              <a:rPr lang="fr-FR" dirty="0"/>
              <a:t>/pesticides/virus-</a:t>
            </a:r>
            <a:r>
              <a:rPr lang="fr-FR" dirty="0" err="1"/>
              <a:t>nil</a:t>
            </a:r>
            <a:r>
              <a:rPr lang="fr-FR" dirty="0"/>
              <a:t>/</a:t>
            </a:r>
            <a:r>
              <a:rPr lang="fr-FR" dirty="0" err="1"/>
              <a:t>faq.pdf</a:t>
            </a:r>
            <a:endParaRPr lang="fr-FR" dirty="0"/>
          </a:p>
          <a:p>
            <a:r>
              <a:rPr lang="fr-FR" dirty="0"/>
              <a:t>https://</a:t>
            </a:r>
            <a:r>
              <a:rPr lang="fr-FR" dirty="0" err="1"/>
              <a:t>www.canr.msu.edu</a:t>
            </a:r>
            <a:r>
              <a:rPr lang="fr-FR" dirty="0"/>
              <a:t>/news/</a:t>
            </a:r>
            <a:r>
              <a:rPr lang="fr-FR" dirty="0" err="1"/>
              <a:t>a_unique_insect_that_feeds_both_great_lakes_fish_and_birds</a:t>
            </a:r>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10</a:t>
            </a:fld>
            <a:endParaRPr lang="fr-FR"/>
          </a:p>
        </p:txBody>
      </p:sp>
    </p:spTree>
    <p:extLst>
      <p:ext uri="{BB962C8B-B14F-4D97-AF65-F5344CB8AC3E}">
        <p14:creationId xmlns:p14="http://schemas.microsoft.com/office/powerpoint/2010/main" val="2577897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Claude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Données tirées de la conférence de Brigitte Poulin ( B. Poulin, Montréal, juin 2019) pour les sites traités au </a:t>
            </a:r>
            <a:r>
              <a:rPr lang="fr-CA" sz="1200" dirty="0" err="1"/>
              <a:t>Bti</a:t>
            </a:r>
            <a:r>
              <a:rPr lang="fr-CA" sz="1200" dirty="0"/>
              <a:t> en Camargue (France):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Déclin de 34% des invertébrés servant de nourriture aux oiseaux dans les marais couverts de roseaux (les araignées et coléoptères étant particulièrement touchés)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Perte du 1/3 des nichées d’hirondelles (mortalité des poussins suite à la consommation de fourmis qu’ils ne peuvent digérer)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Déclin de 52% des oiseaux d’eau, associé à la baisse des ressources alimentaires et au dérangement dû à la pulvérisation aérienne (corpus de 50 espèces sélectionnées).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11</a:t>
            </a:fld>
            <a:endParaRPr lang="fr-FR"/>
          </a:p>
        </p:txBody>
      </p:sp>
    </p:spTree>
    <p:extLst>
      <p:ext uri="{BB962C8B-B14F-4D97-AF65-F5344CB8AC3E}">
        <p14:creationId xmlns:p14="http://schemas.microsoft.com/office/powerpoint/2010/main" val="170618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Claude: </a:t>
            </a:r>
          </a:p>
          <a:p>
            <a:pPr>
              <a:lnSpc>
                <a:spcPct val="100000"/>
              </a:lnSpc>
            </a:pPr>
            <a:r>
              <a:rPr lang="fr-CA" sz="1200" dirty="0">
                <a:solidFill>
                  <a:srgbClr val="FFFFFF"/>
                </a:solidFill>
              </a:rPr>
              <a:t>Chironomes, élément clé des réseaux trophiques des divers milieux aquatiques. </a:t>
            </a:r>
            <a:r>
              <a:rPr lang="fr-CA" dirty="0">
                <a:solidFill>
                  <a:srgbClr val="FFFFFF"/>
                </a:solidFill>
              </a:rPr>
              <a:t>Plus diversifiés et abondants que les moustiques</a:t>
            </a:r>
          </a:p>
          <a:p>
            <a:pPr>
              <a:lnSpc>
                <a:spcPct val="100000"/>
              </a:lnSpc>
            </a:pPr>
            <a:r>
              <a:rPr lang="fr-CA" dirty="0">
                <a:solidFill>
                  <a:srgbClr val="FFFFFF"/>
                </a:solidFill>
              </a:rPr>
              <a:t>Recyclage de la matière organique </a:t>
            </a:r>
          </a:p>
          <a:p>
            <a:pPr>
              <a:lnSpc>
                <a:spcPct val="100000"/>
              </a:lnSpc>
            </a:pPr>
            <a:r>
              <a:rPr lang="fr-CA" dirty="0">
                <a:solidFill>
                  <a:srgbClr val="FFFFFF"/>
                </a:solidFill>
              </a:rPr>
              <a:t>Nourriture pour nombreux organismes</a:t>
            </a:r>
          </a:p>
          <a:p>
            <a:pPr>
              <a:lnSpc>
                <a:spcPct val="100000"/>
              </a:lnSpc>
            </a:pPr>
            <a:endParaRPr lang="fr-CA" sz="1200" dirty="0">
              <a:solidFill>
                <a:srgbClr val="FFFFFF"/>
              </a:solidFill>
            </a:endParaRPr>
          </a:p>
          <a:p>
            <a:pPr>
              <a:lnSpc>
                <a:spcPct val="100000"/>
              </a:lnSpc>
            </a:pPr>
            <a:r>
              <a:rPr lang="fr-CA" sz="1200" dirty="0">
                <a:solidFill>
                  <a:srgbClr val="FFFFFF"/>
                </a:solidFill>
              </a:rPr>
              <a:t>Plus diversifiés et abondants que les moustiques</a:t>
            </a:r>
          </a:p>
          <a:p>
            <a:pPr>
              <a:lnSpc>
                <a:spcPct val="100000"/>
              </a:lnSpc>
            </a:pPr>
            <a:r>
              <a:rPr lang="fr-CA" sz="1200" dirty="0">
                <a:solidFill>
                  <a:srgbClr val="FFFFFF"/>
                </a:solidFill>
              </a:rPr>
              <a:t>état larvaire, contribuent au recyclage de la matière organique </a:t>
            </a:r>
          </a:p>
          <a:p>
            <a:pPr>
              <a:lnSpc>
                <a:spcPct val="100000"/>
              </a:lnSpc>
            </a:pPr>
            <a:r>
              <a:rPr lang="fr-CA" sz="1200" dirty="0">
                <a:solidFill>
                  <a:srgbClr val="FFFFFF"/>
                </a:solidFill>
              </a:rPr>
              <a:t>dans tous les stades servent de nourriture à de nombreux organismes aquatiques et terrestres. </a:t>
            </a:r>
          </a:p>
          <a:p>
            <a:pPr>
              <a:lnSpc>
                <a:spcPct val="100000"/>
              </a:lnSpc>
            </a:pPr>
            <a:r>
              <a:rPr lang="fr-CA" sz="1200" dirty="0">
                <a:solidFill>
                  <a:srgbClr val="FFFFFF"/>
                </a:solidFill>
              </a:rPr>
              <a:t>Résultat: l’effet du </a:t>
            </a:r>
            <a:r>
              <a:rPr lang="fr-CA" sz="1200" dirty="0" err="1">
                <a:solidFill>
                  <a:srgbClr val="FFFFFF"/>
                </a:solidFill>
              </a:rPr>
              <a:t>Bti</a:t>
            </a:r>
            <a:r>
              <a:rPr lang="fr-CA" sz="1200" dirty="0">
                <a:solidFill>
                  <a:srgbClr val="FFFFFF"/>
                </a:solidFill>
              </a:rPr>
              <a:t> s’est confirmé pour tous les habitats traités, par exemple: chute de 56% des chironomes dans les roselières.</a:t>
            </a:r>
          </a:p>
          <a:p>
            <a:pPr marL="171450" indent="-171450">
              <a:buFont typeface="Arial" panose="020B0604020202020204" pitchFamily="34" charset="0"/>
              <a:buChar char="•"/>
            </a:pPr>
            <a:endParaRPr lang="fr-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a:solidFill>
                  <a:schemeClr val="tx1"/>
                </a:solidFill>
                <a:effectLst/>
                <a:latin typeface="+mn-lt"/>
                <a:ea typeface="+mn-ea"/>
                <a:cs typeface="+mn-cs"/>
              </a:rPr>
              <a:t>l’étude de </a:t>
            </a:r>
            <a:r>
              <a:rPr lang="fr-CA" sz="1200" kern="1200" dirty="0" err="1">
                <a:solidFill>
                  <a:schemeClr val="tx1"/>
                </a:solidFill>
                <a:effectLst/>
                <a:latin typeface="+mn-lt"/>
                <a:ea typeface="+mn-ea"/>
                <a:cs typeface="+mn-cs"/>
              </a:rPr>
              <a:t>B.Poulin</a:t>
            </a:r>
            <a:r>
              <a:rPr lang="fr-CA" sz="1200" kern="1200" dirty="0">
                <a:solidFill>
                  <a:schemeClr val="tx1"/>
                </a:solidFill>
                <a:effectLst/>
                <a:latin typeface="+mn-lt"/>
                <a:ea typeface="+mn-ea"/>
                <a:cs typeface="+mn-cs"/>
              </a:rPr>
              <a:t>, l’étude en Allemagne (grenouille); durée des études démontrent une certaine rigueur (</a:t>
            </a:r>
            <a:r>
              <a:rPr lang="fr-CA" sz="1200" kern="1200" dirty="0" err="1">
                <a:solidFill>
                  <a:schemeClr val="tx1"/>
                </a:solidFill>
                <a:effectLst/>
                <a:latin typeface="+mn-lt"/>
                <a:ea typeface="+mn-ea"/>
                <a:cs typeface="+mn-cs"/>
              </a:rPr>
              <a:t>Kanata</a:t>
            </a:r>
            <a:r>
              <a:rPr lang="fr-CA" sz="1200" kern="1200" dirty="0">
                <a:solidFill>
                  <a:schemeClr val="tx1"/>
                </a:solidFill>
                <a:effectLst/>
                <a:latin typeface="+mn-lt"/>
                <a:ea typeface="+mn-ea"/>
                <a:cs typeface="+mn-cs"/>
              </a:rPr>
              <a:t> sur 3 ans, pas suffisant); des études avec des zones tampons sont plus représentatives; les impacts sur les chaines trophiques des insectes piqueurs et pollinisateurs</a:t>
            </a:r>
            <a:r>
              <a:rPr lang="fr-CA" dirty="0">
                <a:effectLst/>
              </a:rPr>
              <a:t> </a:t>
            </a:r>
          </a:p>
          <a:p>
            <a:pPr marL="171450" indent="-171450">
              <a:buFont typeface="Arial" panose="020B0604020202020204" pitchFamily="34" charset="0"/>
              <a:buChar char="•"/>
            </a:pPr>
            <a:r>
              <a:rPr lang="fr-CA" dirty="0">
                <a:effectLst/>
              </a:rPr>
              <a:t>Selon doc obtenu par demande d’accès à l’info MFFP (2019,_ : mentionner impacts directs sur chironomes (jusqu’à 90%) et amphibiens (voir </a:t>
            </a:r>
            <a:r>
              <a:rPr lang="fr-CA" dirty="0" err="1">
                <a:effectLst/>
              </a:rPr>
              <a:t>parag</a:t>
            </a:r>
            <a:r>
              <a:rPr lang="fr-CA" dirty="0">
                <a:effectLst/>
              </a:rPr>
              <a:t>.</a:t>
            </a:r>
          </a:p>
          <a:p>
            <a:endParaRPr lang="fr-CA" dirty="0">
              <a:effectLst/>
            </a:endParaRPr>
          </a:p>
          <a:p>
            <a:r>
              <a:rPr lang="fr-CA" sz="1200" kern="1200" dirty="0">
                <a:solidFill>
                  <a:schemeClr val="tx1"/>
                </a:solidFill>
                <a:effectLst/>
                <a:latin typeface="+mn-lt"/>
                <a:ea typeface="+mn-ea"/>
                <a:cs typeface="+mn-cs"/>
              </a:rPr>
              <a:t>pas suffisamment d’études indépendantes et elles sont nécessaires pour éviter tout conflit d’intérêt</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12</a:t>
            </a:fld>
            <a:endParaRPr lang="fr-FR"/>
          </a:p>
        </p:txBody>
      </p:sp>
    </p:spTree>
    <p:extLst>
      <p:ext uri="{BB962C8B-B14F-4D97-AF65-F5344CB8AC3E}">
        <p14:creationId xmlns:p14="http://schemas.microsoft.com/office/powerpoint/2010/main" val="2361126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La </a:t>
            </a:r>
            <a:r>
              <a:rPr lang="en-US" sz="1200" dirty="0" err="1">
                <a:solidFill>
                  <a:srgbClr val="FFFFFF"/>
                </a:solidFill>
              </a:rPr>
              <a:t>catégorie</a:t>
            </a:r>
            <a:r>
              <a:rPr lang="en-US" sz="1200" dirty="0">
                <a:solidFill>
                  <a:srgbClr val="FFFFFF"/>
                </a:solidFill>
              </a:rPr>
              <a:t> </a:t>
            </a:r>
            <a:r>
              <a:rPr lang="en-US" sz="1200" i="1" dirty="0" err="1">
                <a:solidFill>
                  <a:srgbClr val="FFFFFF"/>
                </a:solidFill>
              </a:rPr>
              <a:t>Autres</a:t>
            </a:r>
            <a:r>
              <a:rPr lang="en-US" sz="1200" i="1" dirty="0">
                <a:solidFill>
                  <a:srgbClr val="FFFFFF"/>
                </a:solidFill>
              </a:rPr>
              <a:t> </a:t>
            </a:r>
            <a:r>
              <a:rPr lang="en-US" sz="1200" i="1" dirty="0" err="1">
                <a:solidFill>
                  <a:srgbClr val="FFFFFF"/>
                </a:solidFill>
              </a:rPr>
              <a:t>ingrédients</a:t>
            </a:r>
            <a:r>
              <a:rPr lang="en-US" sz="1200" dirty="0">
                <a:solidFill>
                  <a:srgbClr val="FFFFFF"/>
                </a:solidFill>
              </a:rPr>
              <a:t> (protégés par le secret commercial) fait </a:t>
            </a:r>
            <a:r>
              <a:rPr lang="en-US" sz="1200" dirty="0" err="1">
                <a:solidFill>
                  <a:srgbClr val="FFFFFF"/>
                </a:solidFill>
              </a:rPr>
              <a:t>référence</a:t>
            </a:r>
            <a:r>
              <a:rPr lang="en-US" sz="1200" dirty="0">
                <a:solidFill>
                  <a:srgbClr val="FFFFFF"/>
                </a:solidFill>
              </a:rPr>
              <a:t> aux </a:t>
            </a:r>
            <a:r>
              <a:rPr lang="en-US" sz="1200" dirty="0" err="1">
                <a:solidFill>
                  <a:srgbClr val="FFFFFF"/>
                </a:solidFill>
              </a:rPr>
              <a:t>ingrédients</a:t>
            </a:r>
            <a:r>
              <a:rPr lang="en-US" sz="1200" dirty="0">
                <a:solidFill>
                  <a:srgbClr val="FFFFFF"/>
                </a:solidFill>
              </a:rPr>
              <a:t> </a:t>
            </a:r>
            <a:r>
              <a:rPr lang="en-US" sz="1200" dirty="0" err="1">
                <a:solidFill>
                  <a:srgbClr val="FFFFFF"/>
                </a:solidFill>
              </a:rPr>
              <a:t>ajoutés</a:t>
            </a:r>
            <a:r>
              <a:rPr lang="en-US" sz="1200" dirty="0">
                <a:solidFill>
                  <a:srgbClr val="FFFFFF"/>
                </a:solidFill>
              </a:rPr>
              <a:t> au </a:t>
            </a:r>
            <a:r>
              <a:rPr lang="en-US" sz="1200" dirty="0" err="1">
                <a:solidFill>
                  <a:srgbClr val="FFFFFF"/>
                </a:solidFill>
              </a:rPr>
              <a:t>produit</a:t>
            </a:r>
            <a:r>
              <a:rPr lang="en-US" sz="1200" dirty="0">
                <a:solidFill>
                  <a:srgbClr val="FFFFFF"/>
                </a:solidFill>
              </a:rPr>
              <a:t> pour </a:t>
            </a:r>
            <a:r>
              <a:rPr lang="en-US" sz="1200" dirty="0" err="1">
                <a:solidFill>
                  <a:srgbClr val="FFFFFF"/>
                </a:solidFill>
              </a:rPr>
              <a:t>en</a:t>
            </a:r>
            <a:r>
              <a:rPr lang="en-US" sz="1200" dirty="0">
                <a:solidFill>
                  <a:srgbClr val="FFFFFF"/>
                </a:solidFill>
              </a:rPr>
              <a:t> </a:t>
            </a:r>
            <a:r>
              <a:rPr lang="en-US" sz="1200" dirty="0" err="1">
                <a:solidFill>
                  <a:srgbClr val="FFFFFF"/>
                </a:solidFill>
              </a:rPr>
              <a:t>accroître</a:t>
            </a:r>
            <a:r>
              <a:rPr lang="en-US" sz="1200" dirty="0">
                <a:solidFill>
                  <a:srgbClr val="FFFFFF"/>
                </a:solidFill>
              </a:rPr>
              <a:t> </a:t>
            </a:r>
            <a:r>
              <a:rPr lang="en-US" sz="1200" dirty="0" err="1">
                <a:solidFill>
                  <a:srgbClr val="FFFFFF"/>
                </a:solidFill>
              </a:rPr>
              <a:t>l’efficacité</a:t>
            </a:r>
            <a:r>
              <a:rPr lang="en-US" sz="1200" dirty="0">
                <a:solidFill>
                  <a:srgbClr val="FFFFFF"/>
                </a:solidFill>
              </a:rPr>
              <a:t> </a:t>
            </a:r>
            <a:r>
              <a:rPr lang="en-US" sz="1200" dirty="0" err="1">
                <a:solidFill>
                  <a:srgbClr val="FFFFFF"/>
                </a:solidFill>
              </a:rPr>
              <a:t>soit</a:t>
            </a:r>
            <a:r>
              <a:rPr lang="en-US" sz="1200" dirty="0">
                <a:solidFill>
                  <a:srgbClr val="FFFFFF"/>
                </a:solidFill>
              </a:rPr>
              <a:t> : agents de protection </a:t>
            </a:r>
            <a:r>
              <a:rPr lang="en-US" sz="1200" dirty="0" err="1">
                <a:solidFill>
                  <a:srgbClr val="FFFFFF"/>
                </a:solidFill>
              </a:rPr>
              <a:t>contre</a:t>
            </a:r>
            <a:r>
              <a:rPr lang="en-US" sz="1200" dirty="0">
                <a:solidFill>
                  <a:srgbClr val="FFFFFF"/>
                </a:solidFill>
              </a:rPr>
              <a:t> les </a:t>
            </a:r>
            <a:r>
              <a:rPr lang="en-US" sz="1200" dirty="0" err="1">
                <a:solidFill>
                  <a:srgbClr val="FFFFFF"/>
                </a:solidFill>
              </a:rPr>
              <a:t>rayons</a:t>
            </a:r>
            <a:r>
              <a:rPr lang="en-US" sz="1200" dirty="0">
                <a:solidFill>
                  <a:srgbClr val="FFFFFF"/>
                </a:solidFill>
              </a:rPr>
              <a:t> UV, </a:t>
            </a:r>
            <a:r>
              <a:rPr lang="en-US" sz="1200" dirty="0" err="1">
                <a:solidFill>
                  <a:srgbClr val="FFFFFF"/>
                </a:solidFill>
              </a:rPr>
              <a:t>émulsifiants</a:t>
            </a:r>
            <a:r>
              <a:rPr lang="en-US" sz="1200" dirty="0">
                <a:solidFill>
                  <a:srgbClr val="FFFFFF"/>
                </a:solidFill>
              </a:rPr>
              <a:t>, anti-</a:t>
            </a:r>
            <a:r>
              <a:rPr lang="en-US" sz="1200" dirty="0" err="1">
                <a:solidFill>
                  <a:srgbClr val="FFFFFF"/>
                </a:solidFill>
              </a:rPr>
              <a:t>moussants</a:t>
            </a:r>
            <a:r>
              <a:rPr lang="en-US" sz="1200" dirty="0">
                <a:solidFill>
                  <a:srgbClr val="FFFFFF"/>
                </a:solidFill>
              </a:rPr>
              <a:t>, </a:t>
            </a:r>
            <a:r>
              <a:rPr lang="en-US" sz="1200" dirty="0" err="1">
                <a:solidFill>
                  <a:srgbClr val="FFFFFF"/>
                </a:solidFill>
              </a:rPr>
              <a:t>stabilisateurs</a:t>
            </a:r>
            <a:r>
              <a:rPr lang="en-US" sz="1200" dirty="0">
                <a:solidFill>
                  <a:srgbClr val="FFFFFF"/>
                </a:solidFill>
              </a:rPr>
              <a:t> et phagostimulants.</a:t>
            </a:r>
          </a:p>
          <a:p>
            <a:endParaRPr lang="fr-FR" dirty="0"/>
          </a:p>
          <a:p>
            <a:endParaRPr lang="fr-FR" dirty="0"/>
          </a:p>
          <a:p>
            <a:r>
              <a:rPr lang="fr-FR" dirty="0"/>
              <a:t>Claire: </a:t>
            </a:r>
            <a:r>
              <a:rPr lang="fr-CA" dirty="0"/>
              <a:t>Voici des marques communes de l’insecticide </a:t>
            </a:r>
            <a:r>
              <a:rPr lang="fr-CA" dirty="0" err="1"/>
              <a:t>Bti</a:t>
            </a:r>
            <a:r>
              <a:rPr lang="fr-CA" dirty="0"/>
              <a:t> utilisé au Québec et leur composition (info obtenue par demande d’accès à l’information).</a:t>
            </a:r>
          </a:p>
          <a:p>
            <a:r>
              <a:rPr lang="fr-CA" dirty="0"/>
              <a:t>Quels sont les impacts directs et indirects de ces autres ingrédients dans les différents milieux et sur la faune?</a:t>
            </a:r>
          </a:p>
          <a:p>
            <a:r>
              <a:rPr lang="fr-CA" dirty="0"/>
              <a:t>Quels sont ces impacts en chaîne et cumulatifs?</a:t>
            </a:r>
          </a:p>
          <a:p>
            <a:r>
              <a:rPr lang="fr-CA" dirty="0"/>
              <a:t> Quels impacts ont ces autres ingrédients sur les poissons que nous consommons?</a:t>
            </a:r>
          </a:p>
          <a:p>
            <a:r>
              <a:rPr lang="fr-CA" dirty="0"/>
              <a:t>Quelle est la durée de vie de ces autres ingrédients?</a:t>
            </a:r>
          </a:p>
          <a:p>
            <a:r>
              <a:rPr lang="fr-CA" dirty="0"/>
              <a:t>Est-ce que ces différents agents ajoutés peuvent affecter la qualité de l’eau potable?</a:t>
            </a:r>
          </a:p>
          <a:p>
            <a:r>
              <a:rPr lang="fr-CA" dirty="0"/>
              <a:t>L’émulsifiant utilisé dans la formule du produit </a:t>
            </a:r>
            <a:r>
              <a:rPr lang="fr-CA" dirty="0" err="1"/>
              <a:t>Bti</a:t>
            </a:r>
            <a:r>
              <a:rPr lang="fr-CA" dirty="0"/>
              <a:t> pouvant couper les échanges gazeux à la surface de l’eau, quel impact sur la vie dans les plans d’eau?</a:t>
            </a:r>
          </a:p>
          <a:p>
            <a:r>
              <a:rPr lang="fr-CA" dirty="0"/>
              <a:t>Est-ce que le taux d’O</a:t>
            </a:r>
            <a:r>
              <a:rPr lang="fr-CA" baseline="-25000" dirty="0"/>
              <a:t>2</a:t>
            </a:r>
            <a:r>
              <a:rPr lang="fr-CA" dirty="0"/>
              <a:t> est affecté par l’émulsifiant?</a:t>
            </a:r>
          </a:p>
          <a:p>
            <a:r>
              <a:rPr lang="fr-CA" dirty="0"/>
              <a:t>Comme les formules </a:t>
            </a:r>
            <a:r>
              <a:rPr lang="fr-CA" dirty="0" err="1"/>
              <a:t>Bti</a:t>
            </a:r>
            <a:r>
              <a:rPr lang="fr-CA" dirty="0"/>
              <a:t> sont protégées par le secret commercial, qui connaît leurs impact réels sur les milieux et, éventuellement, sur la santé humaine?</a:t>
            </a:r>
          </a:p>
          <a:p>
            <a:r>
              <a:rPr lang="fr-CA" dirty="0"/>
              <a:t>Quelle crédibilité pour l’usage de termes tels </a:t>
            </a:r>
            <a:r>
              <a:rPr lang="fr-CA" dirty="0" err="1"/>
              <a:t>biopesticide</a:t>
            </a:r>
            <a:r>
              <a:rPr lang="fr-CA" dirty="0"/>
              <a:t> ou contrôle biologique?</a:t>
            </a:r>
          </a:p>
          <a:p>
            <a:r>
              <a:rPr lang="fr-CA" dirty="0"/>
              <a:t>Quel est l’impact de l’accumulation d’</a:t>
            </a:r>
            <a:r>
              <a:rPr lang="fr-CA" dirty="0" err="1"/>
              <a:t>Isothiazoline</a:t>
            </a:r>
            <a:r>
              <a:rPr lang="fr-CA" dirty="0"/>
              <a:t> au fil des ans sur le milieu?</a:t>
            </a:r>
          </a:p>
          <a:p>
            <a:r>
              <a:rPr lang="fr-CA" dirty="0"/>
              <a:t>Quels sont les impacts cumulatifs de tous ces ingrédients sur la qualité de l’eau pour la baignade?</a:t>
            </a:r>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13</a:t>
            </a:fld>
            <a:endParaRPr lang="fr-FR"/>
          </a:p>
        </p:txBody>
      </p:sp>
    </p:spTree>
    <p:extLst>
      <p:ext uri="{BB962C8B-B14F-4D97-AF65-F5344CB8AC3E}">
        <p14:creationId xmlns:p14="http://schemas.microsoft.com/office/powerpoint/2010/main" val="1957834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Diane:</a:t>
            </a:r>
          </a:p>
          <a:p>
            <a:pPr>
              <a:lnSpc>
                <a:spcPct val="100000"/>
              </a:lnSpc>
            </a:pPr>
            <a:r>
              <a:rPr lang="fr-CA" sz="1200" dirty="0">
                <a:solidFill>
                  <a:srgbClr val="FFFFFF"/>
                </a:solidFill>
              </a:rPr>
              <a:t>Processus instauré sur demande et à géométrie variable selon les municipalités.</a:t>
            </a:r>
          </a:p>
          <a:p>
            <a:pPr>
              <a:lnSpc>
                <a:spcPct val="100000"/>
              </a:lnSpc>
            </a:pPr>
            <a:r>
              <a:rPr lang="fr-CA" sz="1200" dirty="0">
                <a:solidFill>
                  <a:srgbClr val="FFFFFF"/>
                </a:solidFill>
              </a:rPr>
              <a:t>Typiquement: appel d’offres </a:t>
            </a:r>
          </a:p>
          <a:p>
            <a:pPr>
              <a:lnSpc>
                <a:spcPct val="100000"/>
              </a:lnSpc>
            </a:pPr>
            <a:r>
              <a:rPr lang="fr-CA" sz="1200" dirty="0">
                <a:solidFill>
                  <a:srgbClr val="FFFFFF"/>
                </a:solidFill>
              </a:rPr>
              <a:t>Consultant mandaté par la Ville pour obtenir le certificat d’autorisation du MELCC. </a:t>
            </a:r>
          </a:p>
          <a:p>
            <a:pPr>
              <a:lnSpc>
                <a:spcPct val="100000"/>
              </a:lnSpc>
            </a:pPr>
            <a:r>
              <a:rPr lang="fr-CA" sz="1200" dirty="0">
                <a:solidFill>
                  <a:srgbClr val="FFFFFF"/>
                </a:solidFill>
              </a:rPr>
              <a:t>MFFP conseille le MELCC et émet des restrictions </a:t>
            </a:r>
          </a:p>
          <a:p>
            <a:pPr>
              <a:lnSpc>
                <a:spcPct val="100000"/>
              </a:lnSpc>
            </a:pPr>
            <a:r>
              <a:rPr lang="fr-CA" sz="1200" dirty="0">
                <a:solidFill>
                  <a:srgbClr val="FFFFFF"/>
                </a:solidFill>
              </a:rPr>
              <a:t>(par ex. pas de pulvérisation dans les sites de reproduction de la Rainette faux-grillon et le Petit </a:t>
            </a:r>
            <a:r>
              <a:rPr lang="fr-CA" sz="1200" dirty="0" err="1">
                <a:solidFill>
                  <a:srgbClr val="FFFFFF"/>
                </a:solidFill>
              </a:rPr>
              <a:t>blongios</a:t>
            </a:r>
            <a:r>
              <a:rPr lang="fr-CA" sz="1200" dirty="0">
                <a:solidFill>
                  <a:srgbClr val="FFFFFF"/>
                </a:solidFill>
              </a:rPr>
              <a:t>).</a:t>
            </a:r>
          </a:p>
          <a:p>
            <a:endParaRPr lang="fr-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b="1" dirty="0"/>
              <a:t>Certaines municipalités ont réalisé des sondages</a:t>
            </a:r>
            <a:r>
              <a:rPr lang="fr-CA" dirty="0"/>
              <a:t> pour avoir une idée de la perception qu’ont les citoyens de leur communauté par rapport au </a:t>
            </a:r>
            <a:r>
              <a:rPr lang="fr-CA" dirty="0" err="1"/>
              <a:t>Bti</a:t>
            </a:r>
            <a:r>
              <a:rPr lang="fr-CA" dirty="0"/>
              <a:t>. Ailleurs, la décision de pulvériser dans un secteur peut avoir été menée par un élu. La tenue d’un programme de pulvérisation doit être votée lors d’une séance du conseil municipal. Il se peut qu’un service ou la personne responsable de l’environnement prenne en charge le dossier. </a:t>
            </a:r>
            <a:endParaRPr lang="fr-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parler des nouvelles exceptions demandées par le MFFP</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Un petit mot sur le village voisin de Shawinigan qui avait refusé de faire de l’épandage et dont des citoyens en bordure ont des plaintes </a:t>
            </a:r>
            <a:r>
              <a:rPr lang="fr-CA" sz="1200" kern="1200" dirty="0" err="1">
                <a:solidFill>
                  <a:schemeClr val="tx1"/>
                </a:solidFill>
                <a:effectLst/>
                <a:latin typeface="+mn-lt"/>
                <a:ea typeface="+mn-ea"/>
                <a:cs typeface="+mn-cs"/>
              </a:rPr>
              <a:t>pcq’il</a:t>
            </a:r>
            <a:r>
              <a:rPr lang="fr-CA" sz="1200" kern="1200" dirty="0">
                <a:solidFill>
                  <a:schemeClr val="tx1"/>
                </a:solidFill>
                <a:effectLst/>
                <a:latin typeface="+mn-lt"/>
                <a:ea typeface="+mn-ea"/>
                <a:cs typeface="+mn-cs"/>
              </a:rPr>
              <a:t> y avait de l’épandage fait malgré le refus de leur municipalité.  Cette ville a fait une plainte au MELCC afin qu’elle informe la compagnie de cesser de faire des travaux à l’extérieur des limites de son contrat.</a:t>
            </a:r>
            <a:endParaRPr lang="fr-CA" dirty="0">
              <a:effectLst/>
            </a:endParaRPr>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14</a:t>
            </a:fld>
            <a:endParaRPr lang="fr-FR"/>
          </a:p>
        </p:txBody>
      </p:sp>
    </p:spTree>
    <p:extLst>
      <p:ext uri="{BB962C8B-B14F-4D97-AF65-F5344CB8AC3E}">
        <p14:creationId xmlns:p14="http://schemas.microsoft.com/office/powerpoint/2010/main" val="1246185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Diane : Photo: truite capturée avec mouche imitant un chironome en CB</a:t>
            </a:r>
          </a:p>
          <a:p>
            <a:pPr>
              <a:lnSpc>
                <a:spcPct val="90000"/>
              </a:lnSpc>
            </a:pPr>
            <a:r>
              <a:rPr lang="fr-CA" sz="900" dirty="0"/>
              <a:t>Dépense  assumée par les propriétaires </a:t>
            </a:r>
          </a:p>
          <a:p>
            <a:pPr>
              <a:lnSpc>
                <a:spcPct val="90000"/>
              </a:lnSpc>
            </a:pPr>
            <a:r>
              <a:rPr lang="fr-CA" sz="900" dirty="0"/>
              <a:t>Via une taxation sur le compte de taxes  </a:t>
            </a:r>
          </a:p>
          <a:p>
            <a:pPr>
              <a:lnSpc>
                <a:spcPct val="90000"/>
              </a:lnSpc>
            </a:pPr>
            <a:r>
              <a:rPr lang="fr-CA" sz="900" dirty="0"/>
              <a:t>Frais individuels annuels encourus par les citoyens touchés par la pulvérisation :</a:t>
            </a:r>
          </a:p>
          <a:p>
            <a:pPr lvl="0">
              <a:lnSpc>
                <a:spcPct val="90000"/>
              </a:lnSpc>
            </a:pPr>
            <a:r>
              <a:rPr lang="fr-CA" sz="900" dirty="0"/>
              <a:t>Par ex, en 2019, pour 20 000 propriétés  à Gatineau, le coût annuel par propriétaire se chiffrait à près de 20$ annuellement</a:t>
            </a:r>
          </a:p>
          <a:p>
            <a:pPr>
              <a:lnSpc>
                <a:spcPct val="90000"/>
              </a:lnSpc>
            </a:pPr>
            <a:r>
              <a:rPr lang="fr-CA" sz="900" dirty="0"/>
              <a:t>Au total, contrat de 286 862 $ octroyé à la firme GDG Environnement Ltée de Trois-Rivières (résolution 115433, CE-2019-133, 7 mars 2019)</a:t>
            </a:r>
          </a:p>
          <a:p>
            <a:pPr>
              <a:lnSpc>
                <a:spcPct val="90000"/>
              </a:lnSpc>
            </a:pPr>
            <a:r>
              <a:rPr lang="fr-CA" sz="900" dirty="0"/>
              <a:t>Pas clair combien de résidents sont conscients de cette taxe automatique et à quoi elle sert précisément </a:t>
            </a:r>
          </a:p>
          <a:p>
            <a:pPr>
              <a:lnSpc>
                <a:spcPct val="90000"/>
              </a:lnSpc>
            </a:pPr>
            <a:r>
              <a:rPr lang="fr-CA" sz="900" dirty="0"/>
              <a:t>Exonération de cette taxe impossible pour le moment à Gatineau</a:t>
            </a:r>
            <a:endParaRPr lang="fr-CA" sz="900" b="1" dirty="0"/>
          </a:p>
          <a:p>
            <a:pPr>
              <a:lnSpc>
                <a:spcPct val="90000"/>
              </a:lnSpc>
            </a:pPr>
            <a:r>
              <a:rPr lang="fr-CA" sz="900" b="1" dirty="0"/>
              <a:t>Les coûts cachés du </a:t>
            </a:r>
            <a:r>
              <a:rPr lang="fr-CA" sz="900" b="1" dirty="0" err="1"/>
              <a:t>Bti</a:t>
            </a:r>
            <a:r>
              <a:rPr lang="fr-CA" sz="900" b="1" dirty="0"/>
              <a:t>: liens étroit entre écosystèmes sains et économie: peu d’études</a:t>
            </a:r>
          </a:p>
          <a:p>
            <a:pPr lvl="1">
              <a:lnSpc>
                <a:spcPct val="90000"/>
              </a:lnSpc>
            </a:pPr>
            <a:r>
              <a:rPr lang="fr-FR" sz="900" dirty="0"/>
              <a:t>Ex. R</a:t>
            </a:r>
            <a:r>
              <a:rPr lang="fr-CA" sz="900" dirty="0" err="1"/>
              <a:t>etombées</a:t>
            </a:r>
            <a:r>
              <a:rPr lang="fr-CA" sz="900" dirty="0"/>
              <a:t> économiques de la pêche à l’omble de fontaine se chiffrent à 340 millions de dollars par an et cette pêche sportive permet la création de 3000 emplois dans la province (Société Radio-Canada, </a:t>
            </a:r>
            <a:r>
              <a:rPr lang="fr-CA" sz="900" dirty="0" err="1"/>
              <a:t>Deschênes</a:t>
            </a:r>
            <a:r>
              <a:rPr lang="fr-CA" sz="900" dirty="0"/>
              <a:t>, Jean-François, mars 2019)</a:t>
            </a:r>
          </a:p>
          <a:p>
            <a:pPr lvl="1">
              <a:lnSpc>
                <a:spcPct val="90000"/>
              </a:lnSpc>
            </a:pPr>
            <a:r>
              <a:rPr lang="fr-CA" sz="900" dirty="0"/>
              <a:t>Les dépenses directes liées à l’ornithologie représentent une somme de 195,5M $ annuellement (RQO, 2012)</a:t>
            </a:r>
            <a:endParaRPr lang="fr-FR" sz="900"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16</a:t>
            </a:fld>
            <a:endParaRPr lang="fr-FR"/>
          </a:p>
        </p:txBody>
      </p:sp>
    </p:spTree>
    <p:extLst>
      <p:ext uri="{BB962C8B-B14F-4D97-AF65-F5344CB8AC3E}">
        <p14:creationId xmlns:p14="http://schemas.microsoft.com/office/powerpoint/2010/main" val="477625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Claude</a:t>
            </a:r>
          </a:p>
          <a:p>
            <a:r>
              <a:rPr lang="fr-CA" dirty="0"/>
              <a:t>Restaurer les milieux humides (étude du </a:t>
            </a:r>
            <a:r>
              <a:rPr lang="fr-CA" dirty="0" err="1"/>
              <a:t>Massachuchetts</a:t>
            </a:r>
            <a:r>
              <a:rPr lang="fr-CA" dirty="0"/>
              <a:t>).</a:t>
            </a:r>
          </a:p>
          <a:p>
            <a:r>
              <a:rPr lang="fr-CA" dirty="0"/>
              <a:t>Pièges à moustique (ex. St-André-de-Kamouraska)</a:t>
            </a:r>
          </a:p>
          <a:p>
            <a:r>
              <a:rPr lang="fr-CA" dirty="0"/>
              <a:t>Protections personnelles</a:t>
            </a:r>
          </a:p>
          <a:p>
            <a:r>
              <a:rPr lang="fr-CA" dirty="0"/>
              <a:t>Installer nichoirs</a:t>
            </a:r>
          </a:p>
          <a:p>
            <a:r>
              <a:rPr lang="fr-CA" dirty="0"/>
              <a:t>Modifier le modèle de développement sur le bord des cours d’eau</a:t>
            </a:r>
          </a:p>
          <a:p>
            <a:r>
              <a:rPr lang="fr-CA" dirty="0"/>
              <a:t>Sensibiliser à l’importance de la biodiversité</a:t>
            </a:r>
          </a:p>
          <a:p>
            <a:r>
              <a:rPr lang="fr-CA" dirty="0"/>
              <a:t>Encourager la recherche</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17</a:t>
            </a:fld>
            <a:endParaRPr lang="fr-FR"/>
          </a:p>
        </p:txBody>
      </p:sp>
    </p:spTree>
    <p:extLst>
      <p:ext uri="{BB962C8B-B14F-4D97-AF65-F5344CB8AC3E}">
        <p14:creationId xmlns:p14="http://schemas.microsoft.com/office/powerpoint/2010/main" val="2379870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Plusieurs études (certaines, en France, s’étalant sur plus de 12 ans) ont été réalisées en Europe.</a:t>
            </a:r>
          </a:p>
          <a:p>
            <a:endParaRPr lang="fr-CA" sz="1200" dirty="0"/>
          </a:p>
          <a:p>
            <a:r>
              <a:rPr lang="fr-CA" sz="1200" dirty="0"/>
              <a:t>aucune étude de ce type encore réalisée chez nous.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Selon ces recherches (Rapport de 2013 de Brigitte Poulin), contrairement à ce qui est  véhiculé dans les documents canadiens,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le </a:t>
            </a:r>
            <a:r>
              <a:rPr lang="fr-CA" sz="1200" dirty="0" err="1"/>
              <a:t>Bti</a:t>
            </a:r>
            <a:r>
              <a:rPr lang="fr-CA" sz="1200" dirty="0"/>
              <a:t> a un impact négatif sur la vie des milieux touchés. Les études françaises démontrent que l’utilisation du </a:t>
            </a:r>
            <a:r>
              <a:rPr lang="fr-CA" sz="1200" dirty="0" err="1"/>
              <a:t>Bti</a:t>
            </a:r>
            <a:r>
              <a:rPr lang="fr-CA" sz="1200" dirty="0"/>
              <a:t> affecte la biodiversité via la chaîne trophique. </a:t>
            </a:r>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18</a:t>
            </a:fld>
            <a:endParaRPr lang="fr-FR"/>
          </a:p>
        </p:txBody>
      </p:sp>
    </p:spTree>
    <p:extLst>
      <p:ext uri="{BB962C8B-B14F-4D97-AF65-F5344CB8AC3E}">
        <p14:creationId xmlns:p14="http://schemas.microsoft.com/office/powerpoint/2010/main" val="1231695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Claire</a:t>
            </a:r>
          </a:p>
          <a:p>
            <a:r>
              <a:rPr lang="fr-FR" dirty="0"/>
              <a:t>Synthèse: </a:t>
            </a:r>
          </a:p>
          <a:p>
            <a:r>
              <a:rPr lang="fr-FR" dirty="0"/>
              <a:t>Recommandation du ministère dans son document 2019</a:t>
            </a:r>
          </a:p>
          <a:p>
            <a:r>
              <a:rPr lang="fr-FR" dirty="0"/>
              <a:t>Définition du principe + Objectif + prévenir plutôt que guérir</a:t>
            </a:r>
          </a:p>
          <a:p>
            <a:r>
              <a:rPr lang="fr-FR" dirty="0"/>
              <a:t>On ne peut pas retirer en claquant des doigts toutes les </a:t>
            </a:r>
            <a:r>
              <a:rPr lang="fr-FR" dirty="0" err="1"/>
              <a:t>agresessions</a:t>
            </a:r>
            <a:r>
              <a:rPr lang="fr-FR" dirty="0"/>
              <a:t> que subissent les espèces en 2020</a:t>
            </a:r>
          </a:p>
          <a:p>
            <a:r>
              <a:rPr lang="fr-FR" dirty="0"/>
              <a:t>Mais les Chiffres nous parlent pour qu’on agisse rapidement pour sauver les meubles: montrer chiffre</a:t>
            </a:r>
          </a:p>
          <a:p>
            <a:r>
              <a:rPr lang="fr-FR" dirty="0"/>
              <a:t>Refuser le </a:t>
            </a:r>
            <a:r>
              <a:rPr lang="fr-FR" dirty="0" err="1"/>
              <a:t>Bti</a:t>
            </a:r>
            <a:r>
              <a:rPr lang="fr-FR" dirty="0"/>
              <a:t> au </a:t>
            </a:r>
            <a:r>
              <a:rPr lang="fr-FR" dirty="0" err="1"/>
              <a:t>Qc</a:t>
            </a:r>
            <a:r>
              <a:rPr lang="fr-FR" dirty="0"/>
              <a:t>, dans nos plans d’eau – véritables pouponnière pour soutenir la vie, en aidant  également les citoyens qui ont une intolérance plus élevé aux moustiques, ça va non seulement inspirer le reste du monde à faire de même, mais c’est d’opter résolument pour la santé des </a:t>
            </a:r>
            <a:r>
              <a:rPr lang="fr-FR" dirty="0" err="1"/>
              <a:t>écosytème</a:t>
            </a:r>
            <a:r>
              <a:rPr lang="fr-FR" dirty="0"/>
              <a:t>… et la nôtre.  </a:t>
            </a:r>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19</a:t>
            </a:fld>
            <a:endParaRPr lang="fr-FR"/>
          </a:p>
        </p:txBody>
      </p:sp>
    </p:spTree>
    <p:extLst>
      <p:ext uri="{BB962C8B-B14F-4D97-AF65-F5344CB8AC3E}">
        <p14:creationId xmlns:p14="http://schemas.microsoft.com/office/powerpoint/2010/main" val="2915645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Diane: Merci à tous de votre écoute</a:t>
            </a:r>
          </a:p>
          <a:p>
            <a:r>
              <a:rPr lang="fr-FR" dirty="0"/>
              <a:t>Nous vous ferons parvenir cette page de références qui comprend le reportage de la Semaine verte et la liste des références qui ont servi à cette présentation ainsi qu’au mémoire qu’on a déposé en juillet dernier dans le cadre de la consultation sur les pesticides au </a:t>
            </a:r>
            <a:r>
              <a:rPr lang="fr-FR" dirty="0" err="1"/>
              <a:t>Qc</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20</a:t>
            </a:fld>
            <a:endParaRPr lang="fr-FR"/>
          </a:p>
        </p:txBody>
      </p:sp>
    </p:spTree>
    <p:extLst>
      <p:ext uri="{BB962C8B-B14F-4D97-AF65-F5344CB8AC3E}">
        <p14:creationId xmlns:p14="http://schemas.microsoft.com/office/powerpoint/2010/main" val="1402712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Accueil (Diane)</a:t>
            </a:r>
          </a:p>
          <a:p>
            <a:r>
              <a:rPr lang="fr-FR" dirty="0"/>
              <a:t>Présentation des animateurs (30 sec chacun) – on n’est pas des experts, mais des </a:t>
            </a:r>
            <a:r>
              <a:rPr lang="fr-FR" dirty="0" err="1"/>
              <a:t>auto-didactes</a:t>
            </a:r>
            <a:r>
              <a:rPr lang="fr-FR" dirty="0"/>
              <a:t> préoccupés par ce dossier. Dans le monde, très peu de chercheurs indépendants se sont penchés sur la question du </a:t>
            </a:r>
            <a:r>
              <a:rPr lang="fr-FR" dirty="0" err="1"/>
              <a:t>Bti</a:t>
            </a:r>
            <a:r>
              <a:rPr lang="fr-FR" dirty="0"/>
              <a:t>. </a:t>
            </a:r>
          </a:p>
          <a:p>
            <a:r>
              <a:rPr lang="fr-FR" dirty="0"/>
              <a:t>Diane présente le Plan et le modus operandi</a:t>
            </a:r>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2</a:t>
            </a:fld>
            <a:endParaRPr lang="fr-FR"/>
          </a:p>
        </p:txBody>
      </p:sp>
    </p:spTree>
    <p:extLst>
      <p:ext uri="{BB962C8B-B14F-4D97-AF65-F5344CB8AC3E}">
        <p14:creationId xmlns:p14="http://schemas.microsoft.com/office/powerpoint/2010/main" val="376976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Diane: Merci à tous de votre écoute</a:t>
            </a:r>
          </a:p>
          <a:p>
            <a:r>
              <a:rPr lang="fr-FR" dirty="0"/>
              <a:t>Nous vous ferons parvenir cette page de références qui comprend le reportage de la Semaine verte et la liste des références qui ont servi à cette présentation ainsi qu’au mémoire qu’on a déposé en juillet dernier dans le cadre de la consultation sur les pesticides au </a:t>
            </a:r>
            <a:r>
              <a:rPr lang="fr-FR" dirty="0" err="1"/>
              <a:t>Qc</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21</a:t>
            </a:fld>
            <a:endParaRPr lang="fr-FR"/>
          </a:p>
        </p:txBody>
      </p:sp>
    </p:spTree>
    <p:extLst>
      <p:ext uri="{BB962C8B-B14F-4D97-AF65-F5344CB8AC3E}">
        <p14:creationId xmlns:p14="http://schemas.microsoft.com/office/powerpoint/2010/main" val="3642303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lvl="0" indent="-228600">
              <a:buAutoNum type="arabicPeriod"/>
            </a:pPr>
            <a:r>
              <a:rPr lang="fr-FR" dirty="0"/>
              <a:t>Cliquer sur Nématocère et montrer l’e </a:t>
            </a:r>
            <a:r>
              <a:rPr lang="fr-CA" sz="1200" kern="1200" dirty="0">
                <a:solidFill>
                  <a:schemeClr val="tx1"/>
                </a:solidFill>
                <a:effectLst/>
                <a:latin typeface="+mn-lt"/>
                <a:ea typeface="+mn-ea"/>
                <a:cs typeface="+mn-cs"/>
              </a:rPr>
              <a:t>4</a:t>
            </a:r>
            <a:r>
              <a:rPr lang="fr-CA" sz="1200" kern="1200" baseline="30000" dirty="0">
                <a:solidFill>
                  <a:schemeClr val="tx1"/>
                </a:solidFill>
                <a:effectLst/>
                <a:latin typeface="+mn-lt"/>
                <a:ea typeface="+mn-ea"/>
                <a:cs typeface="+mn-cs"/>
              </a:rPr>
              <a:t>e insecte </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cécyidomida</a:t>
            </a:r>
            <a:r>
              <a:rPr lang="fr-CA" sz="1200" kern="1200" dirty="0">
                <a:solidFill>
                  <a:schemeClr val="tx1"/>
                </a:solidFill>
                <a:effectLst/>
                <a:latin typeface="+mn-lt"/>
                <a:ea typeface="+mn-ea"/>
                <a:cs typeface="+mn-cs"/>
              </a:rPr>
              <a:t>) et montrer chaque espèce jusqu’au moustique </a:t>
            </a:r>
          </a:p>
          <a:p>
            <a:pPr marL="228600" lvl="0" indent="-228600">
              <a:buAutoNum type="arabicPeriod"/>
            </a:pPr>
            <a:r>
              <a:rPr lang="fr-CA" sz="1200" dirty="0"/>
              <a:t>Vivant naturellement dans les sols de plus de 15 pays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CA" sz="1200" dirty="0"/>
              <a:t>Non encore trouvée naturellement au Québec (Coalition Eau Secours, 2005)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CA" sz="1200" dirty="0"/>
              <a:t>Reproduite en labo pour détruire les moustiques et les mouches noires dans les plans d’eau</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CA" sz="1200" dirty="0"/>
              <a:t>(mares d'eau, fossés, étangs, marais, lacs, réservoirs, rivières)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CA" sz="1200" dirty="0"/>
              <a:t>Par voies aérienne (forme granulaire) terrestre (forme liquide)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CA" sz="1200" dirty="0"/>
              <a:t>Pulvérisé à répétition du printemps à l'automne selon l'évaluation des besoins des secteurs visés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CA" sz="1200" dirty="0"/>
              <a:t>Taux d’efficacité en conditions optimales= 90%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fr-CA" sz="1200" dirty="0"/>
          </a:p>
          <a:p>
            <a:pPr marL="228600" lvl="0" indent="-228600">
              <a:buAutoNum type="arabicPeriod"/>
            </a:pPr>
            <a:endParaRPr lang="fr-CA" sz="1200" dirty="0"/>
          </a:p>
          <a:p>
            <a:pPr marL="228600" lvl="0" indent="-228600">
              <a:buAutoNum type="arabicPeriod"/>
            </a:pP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2. Questions (Claire): </a:t>
            </a:r>
            <a:r>
              <a:rPr lang="fr-CA" dirty="0"/>
              <a:t>Puisqu’on n’a jamais trouvé de </a:t>
            </a:r>
            <a:r>
              <a:rPr lang="fr-CA" dirty="0" err="1"/>
              <a:t>Bti</a:t>
            </a:r>
            <a:r>
              <a:rPr lang="fr-CA" dirty="0"/>
              <a:t> dans le sol du Québec à l’état naturel, on ne peut exclure la possibilité que le </a:t>
            </a:r>
            <a:r>
              <a:rPr lang="fr-CA" dirty="0" err="1"/>
              <a:t>Bti</a:t>
            </a:r>
            <a:r>
              <a:rPr lang="fr-CA" dirty="0"/>
              <a:t> n’existait pas chez nous avant qu’on l’utilise; quels sont les impacts potentiels d’une nouvelle bactérie introduite dans un milieu et son interaction avec les divers organismes y vivant?</a:t>
            </a:r>
          </a:p>
          <a:p>
            <a:r>
              <a:rPr lang="fr-CA" dirty="0"/>
              <a:t>À quel rythme la bactérie se reproduit-elle et dans quelles conditions?</a:t>
            </a:r>
          </a:p>
          <a:p>
            <a:r>
              <a:rPr lang="fr-CA" dirty="0"/>
              <a:t>Quelle quantité de </a:t>
            </a:r>
            <a:r>
              <a:rPr lang="fr-CA" dirty="0" err="1"/>
              <a:t>Bti</a:t>
            </a:r>
            <a:r>
              <a:rPr lang="fr-CA" dirty="0"/>
              <a:t> est pulvérisée chaque année au Québec, depuis quand, où précisément et à quel intervalle durant une année complète?</a:t>
            </a:r>
          </a:p>
          <a:p>
            <a:r>
              <a:rPr lang="fr-CA" dirty="0"/>
              <a:t>Quel est l’impact de fortes pluies sur le taux d’efficacité du produit?</a:t>
            </a:r>
          </a:p>
          <a:p>
            <a:r>
              <a:rPr lang="fr-CA" dirty="0"/>
              <a:t>Quel est l’impact du </a:t>
            </a:r>
            <a:r>
              <a:rPr lang="fr-CA" dirty="0" err="1"/>
              <a:t>Bti</a:t>
            </a:r>
            <a:r>
              <a:rPr lang="fr-CA" dirty="0"/>
              <a:t> sur la terre ferme? (faune, sols, sources d’eau potable, etc.)?</a:t>
            </a:r>
          </a:p>
          <a:p>
            <a:r>
              <a:rPr lang="fr-CA" dirty="0"/>
              <a:t>Sachant que, dans les milieux aquatiques, le </a:t>
            </a:r>
            <a:r>
              <a:rPr lang="fr-CA" dirty="0" err="1"/>
              <a:t>Bti</a:t>
            </a:r>
            <a:r>
              <a:rPr lang="fr-CA" dirty="0"/>
              <a:t> peut persister dans les sédiments et demeure actif, quelle impact cela représente-il sur tout l’écosystème à long terme?</a:t>
            </a:r>
          </a:p>
          <a:p>
            <a:endParaRPr lang="fr-CA"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3</a:t>
            </a:fld>
            <a:endParaRPr lang="fr-FR"/>
          </a:p>
        </p:txBody>
      </p:sp>
    </p:spTree>
    <p:extLst>
      <p:ext uri="{BB962C8B-B14F-4D97-AF65-F5344CB8AC3E}">
        <p14:creationId xmlns:p14="http://schemas.microsoft.com/office/powerpoint/2010/main" val="905847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AutoNum type="arabicPeriod"/>
            </a:pPr>
            <a:r>
              <a:rPr lang="fr-FR" dirty="0"/>
              <a:t>Bactérie sécrète cristaux dans plans d’eau</a:t>
            </a:r>
          </a:p>
          <a:p>
            <a:pPr marL="228600" indent="-228600">
              <a:buAutoNum type="arabicPeriod"/>
            </a:pPr>
            <a:r>
              <a:rPr lang="fr-FR" dirty="0"/>
              <a:t>En s’alimentant, larves absorbent ces cristaux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err="1">
                <a:solidFill>
                  <a:schemeClr val="tx1">
                    <a:lumMod val="75000"/>
                    <a:lumOff val="25000"/>
                  </a:schemeClr>
                </a:solidFill>
              </a:rPr>
              <a:t>Perforent</a:t>
            </a:r>
            <a:r>
              <a:rPr lang="en-US" sz="1200" dirty="0">
                <a:solidFill>
                  <a:schemeClr val="tx1">
                    <a:lumMod val="75000"/>
                    <a:lumOff val="25000"/>
                  </a:schemeClr>
                </a:solidFill>
              </a:rPr>
              <a:t> le tube digestif et les </a:t>
            </a:r>
            <a:r>
              <a:rPr lang="en-US" sz="1200" dirty="0" err="1">
                <a:solidFill>
                  <a:schemeClr val="tx1">
                    <a:lumMod val="75000"/>
                    <a:lumOff val="25000"/>
                  </a:schemeClr>
                </a:solidFill>
              </a:rPr>
              <a:t>larves</a:t>
            </a:r>
            <a:r>
              <a:rPr lang="en-US" sz="1200" dirty="0">
                <a:solidFill>
                  <a:schemeClr val="tx1">
                    <a:lumMod val="75000"/>
                    <a:lumOff val="25000"/>
                  </a:schemeClr>
                </a:solidFill>
              </a:rPr>
              <a:t> </a:t>
            </a:r>
            <a:r>
              <a:rPr lang="en-US" sz="1200" dirty="0" err="1">
                <a:solidFill>
                  <a:schemeClr val="tx1">
                    <a:lumMod val="75000"/>
                    <a:lumOff val="25000"/>
                  </a:schemeClr>
                </a:solidFill>
              </a:rPr>
              <a:t>meurent</a:t>
            </a:r>
            <a:r>
              <a:rPr lang="en-US" sz="1200" dirty="0">
                <a:solidFill>
                  <a:schemeClr val="tx1">
                    <a:lumMod val="75000"/>
                    <a:lumOff val="25000"/>
                  </a:schemeClr>
                </a:solidFill>
              </a:rPr>
              <a:t> au bout de </a:t>
            </a:r>
            <a:r>
              <a:rPr lang="en-US" sz="1200" dirty="0" err="1">
                <a:solidFill>
                  <a:schemeClr val="tx1">
                    <a:lumMod val="75000"/>
                    <a:lumOff val="25000"/>
                  </a:schemeClr>
                </a:solidFill>
              </a:rPr>
              <a:t>quelques</a:t>
            </a:r>
            <a:r>
              <a:rPr lang="en-US" sz="1200" dirty="0">
                <a:solidFill>
                  <a:schemeClr val="tx1">
                    <a:lumMod val="75000"/>
                    <a:lumOff val="25000"/>
                  </a:schemeClr>
                </a:solidFill>
              </a:rPr>
              <a:t> </a:t>
            </a:r>
            <a:r>
              <a:rPr lang="en-US" sz="1200" dirty="0" err="1">
                <a:solidFill>
                  <a:schemeClr val="tx1">
                    <a:lumMod val="75000"/>
                    <a:lumOff val="25000"/>
                  </a:schemeClr>
                </a:solidFill>
              </a:rPr>
              <a:t>jours</a:t>
            </a:r>
            <a:r>
              <a:rPr lang="en-US" sz="1200" dirty="0">
                <a:solidFill>
                  <a:schemeClr val="tx1">
                    <a:lumMod val="75000"/>
                    <a:lumOff val="25000"/>
                  </a:schemeClr>
                </a:solidFill>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tx1">
                    <a:lumMod val="75000"/>
                    <a:lumOff val="25000"/>
                  </a:schemeClr>
                </a:solidFill>
              </a:rPr>
              <a:t>Après la mort des </a:t>
            </a:r>
            <a:r>
              <a:rPr lang="en-US" sz="1200" dirty="0" err="1">
                <a:solidFill>
                  <a:schemeClr val="tx1">
                    <a:lumMod val="75000"/>
                    <a:lumOff val="25000"/>
                  </a:schemeClr>
                </a:solidFill>
              </a:rPr>
              <a:t>larves</a:t>
            </a:r>
            <a:r>
              <a:rPr lang="en-US" sz="1200" dirty="0">
                <a:solidFill>
                  <a:schemeClr val="tx1">
                    <a:lumMod val="75000"/>
                    <a:lumOff val="25000"/>
                  </a:schemeClr>
                </a:solidFill>
              </a:rPr>
              <a:t>, les </a:t>
            </a:r>
            <a:r>
              <a:rPr lang="en-US" sz="1200" dirty="0" err="1">
                <a:solidFill>
                  <a:schemeClr val="tx1">
                    <a:lumMod val="75000"/>
                    <a:lumOff val="25000"/>
                  </a:schemeClr>
                </a:solidFill>
              </a:rPr>
              <a:t>bactéries</a:t>
            </a:r>
            <a:r>
              <a:rPr lang="en-US" sz="1200" dirty="0">
                <a:solidFill>
                  <a:schemeClr val="tx1">
                    <a:lumMod val="75000"/>
                    <a:lumOff val="25000"/>
                  </a:schemeClr>
                </a:solidFill>
              </a:rPr>
              <a:t> </a:t>
            </a:r>
            <a:r>
              <a:rPr lang="en-US" sz="1200" dirty="0" err="1">
                <a:solidFill>
                  <a:schemeClr val="tx1">
                    <a:lumMod val="75000"/>
                    <a:lumOff val="25000"/>
                  </a:schemeClr>
                </a:solidFill>
              </a:rPr>
              <a:t>sont</a:t>
            </a:r>
            <a:r>
              <a:rPr lang="en-US" sz="1200" dirty="0">
                <a:solidFill>
                  <a:schemeClr val="tx1">
                    <a:lumMod val="75000"/>
                    <a:lumOff val="25000"/>
                  </a:schemeClr>
                </a:solidFill>
              </a:rPr>
              <a:t> </a:t>
            </a:r>
            <a:r>
              <a:rPr lang="en-US" sz="1200" dirty="0" err="1">
                <a:solidFill>
                  <a:schemeClr val="tx1">
                    <a:lumMod val="75000"/>
                    <a:lumOff val="25000"/>
                  </a:schemeClr>
                </a:solidFill>
              </a:rPr>
              <a:t>libérées</a:t>
            </a:r>
            <a:r>
              <a:rPr lang="en-US" sz="1200" dirty="0">
                <a:solidFill>
                  <a:schemeClr val="tx1">
                    <a:lumMod val="75000"/>
                    <a:lumOff val="25000"/>
                  </a:schemeClr>
                </a:solidFill>
              </a:rPr>
              <a:t> dans </a:t>
            </a:r>
            <a:r>
              <a:rPr lang="en-US" sz="1200" dirty="0" err="1">
                <a:solidFill>
                  <a:schemeClr val="tx1">
                    <a:lumMod val="75000"/>
                    <a:lumOff val="25000"/>
                  </a:schemeClr>
                </a:solidFill>
              </a:rPr>
              <a:t>l’environnement</a:t>
            </a:r>
            <a:r>
              <a:rPr lang="en-US" sz="1200" dirty="0">
                <a:solidFill>
                  <a:schemeClr val="tx1">
                    <a:lumMod val="75000"/>
                    <a:lumOff val="25000"/>
                  </a:schemeClr>
                </a:solidFill>
              </a:rPr>
              <a:t> </a:t>
            </a:r>
            <a:r>
              <a:rPr lang="en-US" sz="1200" dirty="0" err="1">
                <a:solidFill>
                  <a:schemeClr val="tx1">
                    <a:lumMod val="75000"/>
                    <a:lumOff val="25000"/>
                  </a:schemeClr>
                </a:solidFill>
              </a:rPr>
              <a:t>aquatique</a:t>
            </a:r>
            <a:r>
              <a:rPr lang="en-US" sz="1200" dirty="0">
                <a:solidFill>
                  <a:schemeClr val="tx1">
                    <a:lumMod val="75000"/>
                    <a:lumOff val="25000"/>
                  </a:schemeClr>
                </a:solidFill>
              </a:rPr>
              <a:t> </a:t>
            </a:r>
          </a:p>
          <a:p>
            <a:pPr marL="228600" indent="-228600">
              <a:buAutoNum type="arabicPeriod"/>
            </a:pPr>
            <a:r>
              <a:rPr lang="en-US" sz="1200" dirty="0">
                <a:solidFill>
                  <a:schemeClr val="tx1">
                    <a:lumMod val="75000"/>
                    <a:lumOff val="25000"/>
                  </a:schemeClr>
                </a:solidFill>
              </a:rPr>
              <a:t>Nouvelles spores </a:t>
            </a:r>
            <a:r>
              <a:rPr lang="en-US" sz="1200" dirty="0" err="1">
                <a:solidFill>
                  <a:schemeClr val="tx1">
                    <a:lumMod val="75000"/>
                    <a:lumOff val="25000"/>
                  </a:schemeClr>
                </a:solidFill>
              </a:rPr>
              <a:t>jusqu’à</a:t>
            </a:r>
            <a:r>
              <a:rPr lang="en-US" sz="1200" dirty="0">
                <a:solidFill>
                  <a:schemeClr val="tx1">
                    <a:lumMod val="75000"/>
                    <a:lumOff val="25000"/>
                  </a:schemeClr>
                </a:solidFill>
              </a:rPr>
              <a:t> </a:t>
            </a:r>
            <a:r>
              <a:rPr lang="en-US" sz="1200" dirty="0" err="1">
                <a:solidFill>
                  <a:schemeClr val="tx1">
                    <a:lumMod val="75000"/>
                    <a:lumOff val="25000"/>
                  </a:schemeClr>
                </a:solidFill>
              </a:rPr>
              <a:t>ce</a:t>
            </a:r>
            <a:r>
              <a:rPr lang="en-US" sz="1200" dirty="0">
                <a:solidFill>
                  <a:schemeClr val="tx1">
                    <a:lumMod val="75000"/>
                    <a:lumOff val="25000"/>
                  </a:schemeClr>
                </a:solidFill>
              </a:rPr>
              <a:t> que </a:t>
            </a:r>
            <a:r>
              <a:rPr lang="en-US" sz="1200" dirty="0" err="1">
                <a:solidFill>
                  <a:schemeClr val="tx1">
                    <a:lumMod val="75000"/>
                    <a:lumOff val="25000"/>
                  </a:schemeClr>
                </a:solidFill>
              </a:rPr>
              <a:t>ces</a:t>
            </a:r>
            <a:r>
              <a:rPr lang="en-US" sz="1200" dirty="0">
                <a:solidFill>
                  <a:schemeClr val="tx1">
                    <a:lumMod val="75000"/>
                    <a:lumOff val="25000"/>
                  </a:schemeClr>
                </a:solidFill>
              </a:rPr>
              <a:t> </a:t>
            </a:r>
            <a:r>
              <a:rPr lang="en-US" sz="1200" dirty="0" err="1">
                <a:solidFill>
                  <a:schemeClr val="tx1">
                    <a:lumMod val="75000"/>
                    <a:lumOff val="25000"/>
                  </a:schemeClr>
                </a:solidFill>
              </a:rPr>
              <a:t>dernières</a:t>
            </a:r>
            <a:r>
              <a:rPr lang="en-US" sz="1200" dirty="0">
                <a:solidFill>
                  <a:schemeClr val="tx1">
                    <a:lumMod val="75000"/>
                    <a:lumOff val="25000"/>
                  </a:schemeClr>
                </a:solidFill>
              </a:rPr>
              <a:t>  </a:t>
            </a:r>
            <a:r>
              <a:rPr lang="en-US" sz="1200" dirty="0" err="1">
                <a:solidFill>
                  <a:schemeClr val="tx1">
                    <a:lumMod val="75000"/>
                    <a:lumOff val="25000"/>
                  </a:schemeClr>
                </a:solidFill>
              </a:rPr>
              <a:t>rencontrent</a:t>
            </a:r>
            <a:r>
              <a:rPr lang="en-US" sz="1200" dirty="0">
                <a:solidFill>
                  <a:schemeClr val="tx1">
                    <a:lumMod val="75000"/>
                    <a:lumOff val="25000"/>
                  </a:schemeClr>
                </a:solidFill>
              </a:rPr>
              <a:t> de nouveaux </a:t>
            </a:r>
            <a:r>
              <a:rPr lang="en-US" sz="1200" dirty="0" err="1">
                <a:solidFill>
                  <a:schemeClr val="tx1">
                    <a:lumMod val="75000"/>
                    <a:lumOff val="25000"/>
                  </a:schemeClr>
                </a:solidFill>
              </a:rPr>
              <a:t>hôtes</a:t>
            </a:r>
            <a:r>
              <a:rPr lang="en-US" sz="1200" dirty="0">
                <a:solidFill>
                  <a:schemeClr val="tx1">
                    <a:lumMod val="75000"/>
                    <a:lumOff val="25000"/>
                  </a:schemeClr>
                </a:solidFill>
              </a:rPr>
              <a:t> (</a:t>
            </a:r>
            <a:r>
              <a:rPr lang="en-US" sz="1200" dirty="0" err="1">
                <a:solidFill>
                  <a:schemeClr val="tx1">
                    <a:lumMod val="75000"/>
                    <a:lumOff val="25000"/>
                  </a:schemeClr>
                </a:solidFill>
              </a:rPr>
              <a:t>Adapté</a:t>
            </a:r>
            <a:r>
              <a:rPr lang="en-US" sz="1200" dirty="0">
                <a:solidFill>
                  <a:schemeClr val="tx1">
                    <a:lumMod val="75000"/>
                    <a:lumOff val="25000"/>
                  </a:schemeClr>
                </a:solidFill>
              </a:rPr>
              <a:t> de Bravo et al. 2007). </a:t>
            </a:r>
            <a:endParaRPr lang="fr-FR" dirty="0"/>
          </a:p>
          <a:p>
            <a:pPr marL="228600" indent="-228600">
              <a:buAutoNum type="arabicPeriod"/>
            </a:pPr>
            <a:endParaRPr lang="fr-FR" dirty="0"/>
          </a:p>
          <a:p>
            <a:pPr marL="228600" indent="-228600">
              <a:buAutoNum type="arabicPeriod"/>
            </a:pPr>
            <a:r>
              <a:rPr lang="fr-FR" dirty="0"/>
              <a:t>_______________________</a:t>
            </a:r>
          </a:p>
          <a:p>
            <a:pPr marL="228600" indent="-228600">
              <a:buAutoNum type="arabicPeriod"/>
            </a:pPr>
            <a:r>
              <a:rPr lang="fr-FR" dirty="0"/>
              <a:t>Questions de Claire: </a:t>
            </a:r>
            <a:r>
              <a:rPr lang="fr-CA" dirty="0"/>
              <a:t>En dehors des larves de moustiques et de mouches noires, combien d’autres espèces dans le milieu sont détruites par le </a:t>
            </a:r>
            <a:r>
              <a:rPr lang="fr-CA" dirty="0" err="1"/>
              <a:t>Bti</a:t>
            </a:r>
            <a:r>
              <a:rPr lang="fr-CA" dirty="0"/>
              <a:t>? </a:t>
            </a:r>
          </a:p>
          <a:p>
            <a:pPr marL="228600" indent="-228600">
              <a:buAutoNum type="arabicPeriod"/>
            </a:pPr>
            <a:r>
              <a:rPr lang="fr-CA" dirty="0"/>
              <a:t>Quel est l’effet domino dans le milieu de la sporulation du </a:t>
            </a:r>
            <a:r>
              <a:rPr lang="fr-CA" dirty="0" err="1"/>
              <a:t>Bti</a:t>
            </a:r>
            <a:r>
              <a:rPr lang="fr-CA" dirty="0"/>
              <a:t> et de la </a:t>
            </a:r>
            <a:r>
              <a:rPr lang="fr-CA" dirty="0" err="1"/>
              <a:t>resporulation</a:t>
            </a:r>
            <a:r>
              <a:rPr lang="fr-CA" dirty="0"/>
              <a:t> de la bactérie une fois que son hôte est mort? </a:t>
            </a:r>
          </a:p>
          <a:p>
            <a:pPr marL="228600" indent="-228600">
              <a:buAutoNum type="arabicPeriod"/>
            </a:pPr>
            <a:r>
              <a:rPr lang="fr-CA" dirty="0"/>
              <a:t>Quand cet effet domino se termine-t-il? </a:t>
            </a:r>
          </a:p>
          <a:p>
            <a:pPr marL="228600" indent="-228600">
              <a:buAutoNum type="arabicPeriod"/>
            </a:pPr>
            <a:r>
              <a:rPr lang="fr-CA" dirty="0"/>
              <a:t>Quelle quantité de </a:t>
            </a:r>
            <a:r>
              <a:rPr lang="fr-CA" dirty="0" err="1"/>
              <a:t>Bti</a:t>
            </a:r>
            <a:r>
              <a:rPr lang="fr-CA" dirty="0"/>
              <a:t> est pulvérisée </a:t>
            </a:r>
            <a:r>
              <a:rPr lang="fr-CA" b="1" dirty="0"/>
              <a:t>sur la terre ferme</a:t>
            </a:r>
            <a:r>
              <a:rPr lang="fr-CA" dirty="0"/>
              <a:t> au Québec et pour quelles raisons? Quel est l’impact du </a:t>
            </a:r>
            <a:r>
              <a:rPr lang="fr-CA" dirty="0" err="1"/>
              <a:t>Bti</a:t>
            </a:r>
            <a:r>
              <a:rPr lang="fr-CA" dirty="0"/>
              <a:t> sur la terre ferme? (insectes et les espèces qui s’en nourrissent, sols, sources d’eau potable, etc.)?</a:t>
            </a:r>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4</a:t>
            </a:fld>
            <a:endParaRPr lang="fr-FR"/>
          </a:p>
        </p:txBody>
      </p:sp>
    </p:spTree>
    <p:extLst>
      <p:ext uri="{BB962C8B-B14F-4D97-AF65-F5344CB8AC3E}">
        <p14:creationId xmlns:p14="http://schemas.microsoft.com/office/powerpoint/2010/main" val="327904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Claire: selon le MFFP-intolérance des citoyens face aux moustiques a augmenté</a:t>
            </a:r>
          </a:p>
          <a:p>
            <a:r>
              <a:rPr lang="fr-FR" dirty="0"/>
              <a:t>Intolérance </a:t>
            </a:r>
            <a:r>
              <a:rPr lang="fr-FR" dirty="0" err="1"/>
              <a:t>augmnete</a:t>
            </a:r>
            <a:r>
              <a:rPr lang="fr-FR" dirty="0"/>
              <a:t> par contre après les traitements le sentiment de nuisance demeure</a:t>
            </a:r>
          </a:p>
          <a:p>
            <a:pPr marL="171450" indent="-171450">
              <a:buFont typeface="Arial" panose="020B0604020202020204" pitchFamily="34" charset="0"/>
              <a:buChar char="•"/>
            </a:pPr>
            <a:r>
              <a:rPr lang="fr-CA" dirty="0"/>
              <a:t>Les libellules se nourrissent, elles aussi, de chironomes et de moustiques.</a:t>
            </a:r>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5</a:t>
            </a:fld>
            <a:endParaRPr lang="fr-FR"/>
          </a:p>
        </p:txBody>
      </p:sp>
    </p:spTree>
    <p:extLst>
      <p:ext uri="{BB962C8B-B14F-4D97-AF65-F5344CB8AC3E}">
        <p14:creationId xmlns:p14="http://schemas.microsoft.com/office/powerpoint/2010/main" val="4103303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Un bassin versant est une unité géographique naturelle :</a:t>
            </a:r>
            <a:endParaRPr lang="fr-CA" dirty="0">
              <a:effectLst/>
            </a:endParaRPr>
          </a:p>
          <a:p>
            <a:r>
              <a:rPr lang="fr-CA" sz="1200" kern="1200" dirty="0">
                <a:solidFill>
                  <a:schemeClr val="tx1"/>
                </a:solidFill>
                <a:effectLst/>
                <a:latin typeface="+mn-lt"/>
                <a:ea typeface="+mn-ea"/>
                <a:cs typeface="+mn-cs"/>
              </a:rPr>
              <a:t>qui désigne tout le </a:t>
            </a:r>
            <a:r>
              <a:rPr lang="fr-CA" sz="1200" b="1" kern="1200" dirty="0">
                <a:solidFill>
                  <a:schemeClr val="tx1"/>
                </a:solidFill>
                <a:effectLst/>
                <a:latin typeface="+mn-lt"/>
                <a:ea typeface="+mn-ea"/>
                <a:cs typeface="+mn-cs"/>
              </a:rPr>
              <a:t>territoire drainé par un cours d’eau principal</a:t>
            </a:r>
            <a:r>
              <a:rPr lang="fr-CA" sz="1200" kern="1200" dirty="0">
                <a:solidFill>
                  <a:schemeClr val="tx1"/>
                </a:solidFill>
                <a:effectLst/>
                <a:latin typeface="+mn-lt"/>
                <a:ea typeface="+mn-ea"/>
                <a:cs typeface="+mn-cs"/>
              </a:rPr>
              <a:t> prenant sa source dans les hauteurs et s’écoulant au fond de la vallée pour rejoindre le fleuve ou la mer (exutoire), rencontrant des affluents plus petits sur son chemin selon le principe de l’entonnoir;</a:t>
            </a:r>
            <a:endParaRPr lang="fr-CA" dirty="0">
              <a:effectLst/>
            </a:endParaRPr>
          </a:p>
          <a:p>
            <a:r>
              <a:rPr lang="fr-CA" sz="1200" kern="1200" dirty="0">
                <a:solidFill>
                  <a:schemeClr val="tx1"/>
                </a:solidFill>
                <a:effectLst/>
                <a:latin typeface="+mn-lt"/>
                <a:ea typeface="+mn-ea"/>
                <a:cs typeface="+mn-cs"/>
              </a:rPr>
              <a:t>dont les frontières qui forment les lignes de partage des eaux sont naturelles : elles suivent les crêtes des chaînes de montagnes avoisinantes et respectent les déplacements d’eau sur le territoire;</a:t>
            </a:r>
            <a:endParaRPr lang="fr-CA" dirty="0">
              <a:effectLst/>
            </a:endParaRPr>
          </a:p>
          <a:p>
            <a:r>
              <a:rPr lang="fr-CA" sz="1200" kern="1200" dirty="0">
                <a:solidFill>
                  <a:schemeClr val="tx1"/>
                </a:solidFill>
                <a:effectLst/>
                <a:latin typeface="+mn-lt"/>
                <a:ea typeface="+mn-ea"/>
                <a:cs typeface="+mn-cs"/>
              </a:rPr>
              <a:t>divisible en plus petites unités (sous-bassins);</a:t>
            </a:r>
            <a:endParaRPr lang="fr-CA" dirty="0">
              <a:effectLst/>
            </a:endParaRPr>
          </a:p>
          <a:p>
            <a:r>
              <a:rPr lang="fr-CA" sz="1200" kern="1200" dirty="0">
                <a:solidFill>
                  <a:schemeClr val="tx1"/>
                </a:solidFill>
                <a:effectLst/>
                <a:latin typeface="+mn-lt"/>
                <a:ea typeface="+mn-ea"/>
                <a:cs typeface="+mn-cs"/>
              </a:rPr>
              <a:t>qui comprend l’</a:t>
            </a:r>
            <a:r>
              <a:rPr lang="fr-CA" sz="1200" b="1" kern="1200" dirty="0">
                <a:solidFill>
                  <a:schemeClr val="tx1"/>
                </a:solidFill>
                <a:effectLst/>
                <a:latin typeface="+mn-lt"/>
                <a:ea typeface="+mn-ea"/>
                <a:cs typeface="+mn-cs"/>
              </a:rPr>
              <a:t>eau de surface</a:t>
            </a:r>
            <a:r>
              <a:rPr lang="fr-CA" sz="1200" kern="1200" dirty="0">
                <a:solidFill>
                  <a:schemeClr val="tx1"/>
                </a:solidFill>
                <a:effectLst/>
                <a:latin typeface="+mn-lt"/>
                <a:ea typeface="+mn-ea"/>
                <a:cs typeface="+mn-cs"/>
              </a:rPr>
              <a:t>, l’</a:t>
            </a:r>
            <a:r>
              <a:rPr lang="fr-CA" sz="1200" b="1" kern="1200" dirty="0">
                <a:solidFill>
                  <a:schemeClr val="tx1"/>
                </a:solidFill>
                <a:effectLst/>
                <a:latin typeface="+mn-lt"/>
                <a:ea typeface="+mn-ea"/>
                <a:cs typeface="+mn-cs"/>
              </a:rPr>
              <a:t>eau</a:t>
            </a:r>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souterraine</a:t>
            </a:r>
            <a:r>
              <a:rPr lang="fr-CA" sz="1200" kern="1200" dirty="0">
                <a:solidFill>
                  <a:schemeClr val="tx1"/>
                </a:solidFill>
                <a:effectLst/>
                <a:latin typeface="+mn-lt"/>
                <a:ea typeface="+mn-ea"/>
                <a:cs typeface="+mn-cs"/>
              </a:rPr>
              <a:t>, le </a:t>
            </a:r>
            <a:r>
              <a:rPr lang="fr-CA" sz="1200" b="1" kern="1200" dirty="0">
                <a:solidFill>
                  <a:schemeClr val="tx1"/>
                </a:solidFill>
                <a:effectLst/>
                <a:latin typeface="+mn-lt"/>
                <a:ea typeface="+mn-ea"/>
                <a:cs typeface="+mn-cs"/>
              </a:rPr>
              <a:t>sol</a:t>
            </a:r>
            <a:r>
              <a:rPr lang="fr-CA" sz="1200" kern="1200" dirty="0">
                <a:solidFill>
                  <a:schemeClr val="tx1"/>
                </a:solidFill>
                <a:effectLst/>
                <a:latin typeface="+mn-lt"/>
                <a:ea typeface="+mn-ea"/>
                <a:cs typeface="+mn-cs"/>
              </a:rPr>
              <a:t>, la </a:t>
            </a:r>
            <a:r>
              <a:rPr lang="fr-CA" sz="1200" b="1" kern="1200" dirty="0">
                <a:solidFill>
                  <a:schemeClr val="tx1"/>
                </a:solidFill>
                <a:effectLst/>
                <a:latin typeface="+mn-lt"/>
                <a:ea typeface="+mn-ea"/>
                <a:cs typeface="+mn-cs"/>
              </a:rPr>
              <a:t>végétation</a:t>
            </a:r>
            <a:r>
              <a:rPr lang="fr-CA" sz="1200" kern="1200" dirty="0">
                <a:solidFill>
                  <a:schemeClr val="tx1"/>
                </a:solidFill>
                <a:effectLst/>
                <a:latin typeface="+mn-lt"/>
                <a:ea typeface="+mn-ea"/>
                <a:cs typeface="+mn-cs"/>
              </a:rPr>
              <a:t>, les </a:t>
            </a:r>
            <a:r>
              <a:rPr lang="fr-CA" sz="1200" b="1" kern="1200" dirty="0">
                <a:solidFill>
                  <a:schemeClr val="tx1"/>
                </a:solidFill>
                <a:effectLst/>
                <a:latin typeface="+mn-lt"/>
                <a:ea typeface="+mn-ea"/>
                <a:cs typeface="+mn-cs"/>
              </a:rPr>
              <a:t>animaux</a:t>
            </a:r>
            <a:r>
              <a:rPr lang="fr-CA" sz="1200" kern="1200" dirty="0">
                <a:solidFill>
                  <a:schemeClr val="tx1"/>
                </a:solidFill>
                <a:effectLst/>
                <a:latin typeface="+mn-lt"/>
                <a:ea typeface="+mn-ea"/>
                <a:cs typeface="+mn-cs"/>
              </a:rPr>
              <a:t> et les </a:t>
            </a:r>
            <a:r>
              <a:rPr lang="fr-CA" sz="1200" b="1" kern="1200" dirty="0">
                <a:solidFill>
                  <a:schemeClr val="tx1"/>
                </a:solidFill>
                <a:effectLst/>
                <a:latin typeface="+mn-lt"/>
                <a:ea typeface="+mn-ea"/>
                <a:cs typeface="+mn-cs"/>
              </a:rPr>
              <a:t>humains</a:t>
            </a:r>
            <a:r>
              <a:rPr lang="fr-CA" sz="1200" kern="1200" dirty="0">
                <a:solidFill>
                  <a:schemeClr val="tx1"/>
                </a:solidFill>
                <a:effectLst/>
                <a:latin typeface="+mn-lt"/>
                <a:ea typeface="+mn-ea"/>
                <a:cs typeface="+mn-cs"/>
              </a:rPr>
              <a:t>.</a:t>
            </a:r>
            <a:endParaRPr lang="fr-CA" dirty="0">
              <a:effectLst/>
            </a:endParaRPr>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6</a:t>
            </a:fld>
            <a:endParaRPr lang="fr-FR"/>
          </a:p>
        </p:txBody>
      </p:sp>
    </p:spTree>
    <p:extLst>
      <p:ext uri="{BB962C8B-B14F-4D97-AF65-F5344CB8AC3E}">
        <p14:creationId xmlns:p14="http://schemas.microsoft.com/office/powerpoint/2010/main" val="2537091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Diane: </a:t>
            </a:r>
          </a:p>
          <a:p>
            <a:pPr marL="171450" indent="-171450">
              <a:buFont typeface="Arial" panose="020B0604020202020204" pitchFamily="34" charset="0"/>
              <a:buChar char="•"/>
            </a:pPr>
            <a:r>
              <a:rPr lang="fr-FR" dirty="0"/>
              <a:t>Cliquer sur Site Ville de Gatineau pour voir carte</a:t>
            </a:r>
          </a:p>
          <a:p>
            <a:pPr marL="171450" indent="-171450">
              <a:buFont typeface="Arial" panose="020B0604020202020204" pitchFamily="34" charset="0"/>
              <a:buChar char="•"/>
            </a:pPr>
            <a:r>
              <a:rPr lang="fr-FR" dirty="0"/>
              <a:t>un mot sur l’approche abordée par la Ville: notion de « service » - terme tendancieux – ex. Qui « bénéficie » de l’épandage…</a:t>
            </a:r>
          </a:p>
          <a:p>
            <a:pPr marL="171450" indent="-171450">
              <a:buFont typeface="Arial" panose="020B0604020202020204" pitchFamily="34" charset="0"/>
              <a:buChar char="•"/>
            </a:pPr>
            <a:r>
              <a:rPr lang="fr-FR" dirty="0"/>
              <a:t>Premiers épandages et districts couverts</a:t>
            </a:r>
          </a:p>
          <a:p>
            <a:endParaRPr lang="fr-FR" dirty="0"/>
          </a:p>
          <a:p>
            <a:r>
              <a:rPr lang="fr-FR" dirty="0"/>
              <a:t>Intérêt va croissant: </a:t>
            </a:r>
            <a:r>
              <a:rPr lang="fr-CA" dirty="0"/>
              <a:t>À Gatineau par exemple, en 2019, la Ville envisageait d’accroître le nombre de secteurs visés par la pulvérisation de </a:t>
            </a:r>
            <a:r>
              <a:rPr lang="fr-CA" dirty="0" err="1"/>
              <a:t>Bti</a:t>
            </a:r>
            <a:r>
              <a:rPr lang="fr-CA" dirty="0"/>
              <a:t> sur son territoire mais elle a fait face </a:t>
            </a:r>
            <a:r>
              <a:rPr lang="fr-CA" dirty="0">
                <a:hlinkClick r:id="rId3"/>
              </a:rPr>
              <a:t>à un refus de la part du ministère de l’environnement du Québec qui exige de nouvelles études sur le Bti</a:t>
            </a:r>
            <a:r>
              <a:rPr lang="fr-CA" dirty="0"/>
              <a:t>.  Bien que ce refus du ministère nous rassure, nous sommes particulièrement inquiets de cette approche expansive que prennent certaines villes face à un produit dont les impacts sont aussi obscurs.</a:t>
            </a:r>
            <a:endParaRPr lang="fr-FR" dirty="0"/>
          </a:p>
          <a:p>
            <a:r>
              <a:rPr lang="fr-CA" dirty="0"/>
              <a:t>Pulvérise-t-on dans votre secteur ou ailleurs dans votre votre municipalité?</a:t>
            </a:r>
          </a:p>
          <a:p>
            <a:r>
              <a:rPr lang="fr-CA" dirty="0"/>
              <a:t>De quels moyens disposons-nous pour assurer que la pulvérisation se fait exclusivement dans les sites autorisés et selon les doses prescrites?</a:t>
            </a:r>
          </a:p>
          <a:p>
            <a:r>
              <a:rPr lang="fr-CA" dirty="0"/>
              <a:t>Selon vous, pour quelles raisons le MELCC ne permet-il pas qu’on pulvérise dans les sites de reproduction de la Rainette faux-grillon de l’Ouest et du Petit </a:t>
            </a:r>
            <a:r>
              <a:rPr lang="fr-CA" dirty="0" err="1"/>
              <a:t>blongio</a:t>
            </a:r>
            <a:r>
              <a:rPr lang="fr-CA" dirty="0"/>
              <a:t>?</a:t>
            </a:r>
          </a:p>
          <a:p>
            <a:r>
              <a:rPr lang="fr-CA" dirty="0"/>
              <a:t>Sachant que </a:t>
            </a:r>
            <a:r>
              <a:rPr lang="fr-CA" dirty="0">
                <a:hlinkClick r:id="rId4"/>
              </a:rPr>
              <a:t>l’eau s’écoule depuis les hauteurs des versants montagneux,</a:t>
            </a:r>
            <a:r>
              <a:rPr lang="fr-CA" dirty="0"/>
              <a:t> que sur son chemin, elle recueille les eaux des autres cours d’eau pour se rendre jusque dans une vallée, vers un fleuve ou la mer, comment connaître l’impact du </a:t>
            </a:r>
            <a:r>
              <a:rPr lang="fr-CA" dirty="0" err="1"/>
              <a:t>Bti</a:t>
            </a:r>
            <a:r>
              <a:rPr lang="fr-CA" dirty="0"/>
              <a:t> et de ses adjuvants sur tous nos cours d’eau?</a:t>
            </a:r>
          </a:p>
          <a:p>
            <a:pPr marL="171450" indent="-171450">
              <a:buFont typeface="Arial" panose="020B0604020202020204" pitchFamily="34" charset="0"/>
              <a:buChar char="•"/>
            </a:pPr>
            <a:endParaRPr lang="fr-FR" dirty="0"/>
          </a:p>
          <a:p>
            <a:pPr marL="171450" indent="-171450">
              <a:buFont typeface="Arial" panose="020B0604020202020204" pitchFamily="34" charset="0"/>
              <a:buChar char="•"/>
            </a:pPr>
            <a:r>
              <a:rPr lang="fr-FR" dirty="0"/>
              <a:t>Cliquer dans page Ville pour voir carte PDF</a:t>
            </a:r>
          </a:p>
          <a:p>
            <a:pPr marL="171450" indent="-171450">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7</a:t>
            </a:fld>
            <a:endParaRPr lang="fr-FR"/>
          </a:p>
        </p:txBody>
      </p:sp>
    </p:spTree>
    <p:extLst>
      <p:ext uri="{BB962C8B-B14F-4D97-AF65-F5344CB8AC3E}">
        <p14:creationId xmlns:p14="http://schemas.microsoft.com/office/powerpoint/2010/main" val="1602392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dirty="0">
                <a:solidFill>
                  <a:schemeClr val="accent1"/>
                </a:solidFill>
                <a:hlinkClick r:id="rId3">
                  <a:extLst>
                    <a:ext uri="{A12FA001-AC4F-418D-AE19-62706E023703}">
                      <ahyp:hlinkClr xmlns:ahyp="http://schemas.microsoft.com/office/drawing/2018/hyperlinkcolor" val="tx"/>
                    </a:ext>
                  </a:extLst>
                </a:hlinkClick>
              </a:rPr>
              <a:t>Nématocères</a:t>
            </a:r>
            <a:endParaRPr lang="fr-CA" sz="1200" b="1" dirty="0">
              <a:solidFill>
                <a:schemeClr val="accent1"/>
              </a:solidFill>
            </a:endParaRPr>
          </a:p>
          <a:p>
            <a:endParaRPr lang="fr-CA" sz="1200" b="1" dirty="0">
              <a:solidFill>
                <a:schemeClr val="accent1"/>
              </a:solidFill>
            </a:endParaRPr>
          </a:p>
          <a:p>
            <a:r>
              <a:rPr lang="fr-CA" sz="1200" b="1" dirty="0">
                <a:solidFill>
                  <a:schemeClr val="accent1"/>
                </a:solidFill>
              </a:rPr>
              <a:t>https://</a:t>
            </a:r>
            <a:r>
              <a:rPr lang="fr-CA" sz="1200" b="1" dirty="0" err="1">
                <a:solidFill>
                  <a:schemeClr val="accent1"/>
                </a:solidFill>
              </a:rPr>
              <a:t>www.thecanadianencyclopedia.ca</a:t>
            </a:r>
            <a:r>
              <a:rPr lang="fr-CA" sz="1200" b="1" dirty="0">
                <a:solidFill>
                  <a:schemeClr val="accent1"/>
                </a:solidFill>
              </a:rPr>
              <a:t>/</a:t>
            </a:r>
            <a:r>
              <a:rPr lang="fr-CA" sz="1200" b="1" dirty="0" err="1">
                <a:solidFill>
                  <a:schemeClr val="accent1"/>
                </a:solidFill>
              </a:rPr>
              <a:t>fr</a:t>
            </a:r>
            <a:r>
              <a:rPr lang="fr-CA" sz="1200" b="1" dirty="0">
                <a:solidFill>
                  <a:schemeClr val="accent1"/>
                </a:solidFill>
              </a:rPr>
              <a:t>/article/moucheron#</a:t>
            </a:r>
          </a:p>
          <a:p>
            <a:r>
              <a:rPr lang="fr-CA" dirty="0"/>
              <a:t>Les moucherons sont de petites </a:t>
            </a:r>
            <a:r>
              <a:rPr lang="fr-CA" dirty="0">
                <a:hlinkClick r:id="rId4"/>
              </a:rPr>
              <a:t>mouches</a:t>
            </a:r>
            <a:r>
              <a:rPr lang="fr-CA" dirty="0"/>
              <a:t> au corps mince et aux longues antennes, qui appartiennent à différentes familles. Trois familles sont particulièrement importantes : les moucherons non piqueurs (</a:t>
            </a:r>
            <a:r>
              <a:rPr lang="fr-CA" i="1" dirty="0" err="1"/>
              <a:t>Chironomidae</a:t>
            </a:r>
            <a:r>
              <a:rPr lang="fr-CA" dirty="0"/>
              <a:t>), les moucherons piqueurs (</a:t>
            </a:r>
            <a:r>
              <a:rPr lang="fr-CA" i="1" dirty="0" err="1"/>
              <a:t>Ceratopogonidae</a:t>
            </a:r>
            <a:r>
              <a:rPr lang="fr-CA" dirty="0"/>
              <a:t>, </a:t>
            </a:r>
            <a:r>
              <a:rPr lang="fr-CA" i="1" dirty="0"/>
              <a:t>no-</a:t>
            </a:r>
            <a:r>
              <a:rPr lang="fr-CA" i="1" dirty="0" err="1"/>
              <a:t>see</a:t>
            </a:r>
            <a:r>
              <a:rPr lang="fr-CA" i="1" dirty="0"/>
              <a:t>-</a:t>
            </a:r>
            <a:r>
              <a:rPr lang="fr-CA" i="1" dirty="0" err="1"/>
              <a:t>ums</a:t>
            </a:r>
            <a:r>
              <a:rPr lang="fr-CA" dirty="0"/>
              <a:t> en anglais) et les cécidomyies (</a:t>
            </a:r>
            <a:r>
              <a:rPr lang="fr-CA" i="1" dirty="0" err="1"/>
              <a:t>Cecidomyiidae</a:t>
            </a:r>
            <a:r>
              <a:rPr lang="fr-CA" dirty="0"/>
              <a:t>). Au Canada, on répertorie plus de 1 300 espèces de moucherons nommées appartenant à ces groupes, bien que les scientifiques estiment au double de ce nombre au moins les espèces qui vivent ici. Les larves de la plupart des moucherons non piqueurs et piqueurs sont aquatiques, tandis que la plupart des larves de cécidomyies vivent et se nourrissent à l’intérieur des pousses sur les tissus végétaux. Les moucherons sont présents partout au Canada et dans une variété d’habitats. </a:t>
            </a:r>
          </a:p>
          <a:p>
            <a:r>
              <a:rPr lang="fr-CA" dirty="0"/>
              <a:t>Près de 800 espèces de </a:t>
            </a:r>
            <a:r>
              <a:rPr lang="fr-CA" i="1" dirty="0" err="1"/>
              <a:t>Chironomidae</a:t>
            </a:r>
            <a:r>
              <a:rPr lang="fr-CA" dirty="0"/>
              <a:t> vivent au Canada, ce qui en fait la famille de </a:t>
            </a:r>
            <a:r>
              <a:rPr lang="fr-CA" dirty="0">
                <a:hlinkClick r:id="rId4"/>
              </a:rPr>
              <a:t>mouches</a:t>
            </a:r>
            <a:r>
              <a:rPr lang="fr-CA" dirty="0"/>
              <a:t> la plus riche en espèces du pays. En outre, les scientifiques estiment qu’au moins 1 000 autres espèces vivent ici. On trouve des moucherons non piqueurs presque partout au Canada, jusqu’à la limite nord des terres de </a:t>
            </a:r>
            <a:r>
              <a:rPr lang="fr-CA" dirty="0">
                <a:hlinkClick r:id="rId5"/>
              </a:rPr>
              <a:t>l’archipel arctique</a:t>
            </a:r>
            <a:r>
              <a:rPr lang="fr-CA" dirty="0"/>
              <a:t>. Aux hautes latitudes nordiques, ils représentent jusqu’à la moitié de la faune d’insectes. Les stades larvaires sont principalement aquatiques, bien que certaines larves vivent dans la matière en décomposition, le sol et d’autres habitats humides. Les moucherons larvaires sont une source de nourriture importante pour les poissons et autres animaux aquatiques.</a:t>
            </a:r>
            <a:endParaRPr lang="fr-CA" sz="1200" b="1" dirty="0">
              <a:solidFill>
                <a:schemeClr val="accent1"/>
              </a:solidFill>
            </a:endParaRPr>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8</a:t>
            </a:fld>
            <a:endParaRPr lang="fr-FR"/>
          </a:p>
        </p:txBody>
      </p:sp>
    </p:spTree>
    <p:extLst>
      <p:ext uri="{BB962C8B-B14F-4D97-AF65-F5344CB8AC3E}">
        <p14:creationId xmlns:p14="http://schemas.microsoft.com/office/powerpoint/2010/main" val="281531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Non identifié: lié aux taux de nouvelles espèces qu’on découvre à chaque année.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Sélectif terme non adapté au vivant: </a:t>
            </a:r>
            <a:r>
              <a:rPr lang="fr-CA" sz="1200" dirty="0"/>
              <a:t>sans en cerner les innombrables interactions directes et indirectes dans les milieux, c’est faire preuve d’une méconnaissance du complexe monde du vivant  ou pire, c’est en faire fi.</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Dans ce qu’on trouve sur internet, et un peu partout = </a:t>
            </a:r>
            <a:r>
              <a:rPr lang="fr-CA" sz="1200" dirty="0" err="1"/>
              <a:t>Bti</a:t>
            </a:r>
            <a:r>
              <a:rPr lang="fr-CA" sz="1200" dirty="0"/>
              <a:t> </a:t>
            </a:r>
            <a:r>
              <a:rPr lang="fr-CA" sz="1200" dirty="0" err="1"/>
              <a:t>n,affecte</a:t>
            </a:r>
            <a:r>
              <a:rPr lang="fr-CA" sz="1200" dirty="0"/>
              <a:t> que les moustiques et les mouches noires, faux puisqu’il est toxique pour tout le sous-ordre de ces espèces qu’on appelle les Nématocères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Sélectif, on ne parle jamais de l’impact de plus de 80% du produit sur les écosystèmes (adjuvants)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chemeClr val="tx2"/>
                </a:solidFill>
              </a:rPr>
              <a:t>ampleur de l’impact du </a:t>
            </a:r>
            <a:r>
              <a:rPr lang="fr-CA" sz="1200" dirty="0" err="1">
                <a:solidFill>
                  <a:schemeClr val="tx2"/>
                </a:solidFill>
              </a:rPr>
              <a:t>Bti</a:t>
            </a:r>
            <a:r>
              <a:rPr lang="fr-CA" sz="1200" dirty="0">
                <a:solidFill>
                  <a:schemeClr val="tx2"/>
                </a:solidFill>
              </a:rPr>
              <a:t> et adjuvants sur les écosystèmes – inconnue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chemeClr val="tx2"/>
                </a:solidFill>
              </a:rPr>
              <a:t>Une </a:t>
            </a:r>
            <a:r>
              <a:rPr lang="fr-CA" dirty="0">
                <a:solidFill>
                  <a:schemeClr val="tx2"/>
                </a:solidFill>
                <a:hlinkClick r:id="rId3"/>
              </a:rPr>
              <a:t>cinquantaine d’espèces de moustiques</a:t>
            </a:r>
            <a:r>
              <a:rPr lang="fr-CA" dirty="0">
                <a:solidFill>
                  <a:schemeClr val="tx2"/>
                </a:solidFill>
              </a:rPr>
              <a:t> </a:t>
            </a:r>
            <a:r>
              <a:rPr lang="fr-CA" b="1" dirty="0">
                <a:solidFill>
                  <a:schemeClr val="tx2"/>
                </a:solidFill>
              </a:rPr>
              <a:t>non piqueurs sont sensibles au </a:t>
            </a:r>
            <a:r>
              <a:rPr lang="fr-CA" b="1" dirty="0" err="1">
                <a:solidFill>
                  <a:schemeClr val="tx2"/>
                </a:solidFill>
              </a:rPr>
              <a:t>Bti</a:t>
            </a:r>
            <a:endParaRPr lang="fr-CA" b="1"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chemeClr val="tx2"/>
                </a:solidFill>
              </a:rPr>
              <a:t>(</a:t>
            </a:r>
            <a:r>
              <a:rPr lang="fr-CA" i="1" dirty="0" err="1">
                <a:solidFill>
                  <a:schemeClr val="tx2"/>
                </a:solidFill>
              </a:rPr>
              <a:t>midges</a:t>
            </a:r>
            <a:r>
              <a:rPr lang="fr-CA" dirty="0">
                <a:solidFill>
                  <a:schemeClr val="tx2"/>
                </a:solidFill>
              </a:rPr>
              <a:t> en anglais), cousins des moustiques, à la base de la chaîne alimentaires dans les plans d’eau et également </a:t>
            </a:r>
            <a:r>
              <a:rPr lang="fr-CA" b="1" dirty="0">
                <a:solidFill>
                  <a:schemeClr val="tx2"/>
                </a:solidFill>
              </a:rPr>
              <a:t>non piqueurs:</a:t>
            </a:r>
            <a:r>
              <a:rPr lang="fr-CA" dirty="0">
                <a:solidFill>
                  <a:schemeClr val="tx2"/>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en plus des chironomes, sont affectés par le </a:t>
            </a:r>
            <a:r>
              <a:rPr lang="fr-CA" dirty="0" err="1"/>
              <a:t>Bti</a:t>
            </a:r>
            <a:r>
              <a:rPr lang="fr-CA" dirty="0"/>
              <a:t>: des espèces de 7 autres familles de Nématocères, 9 autres ordres d’invertébrés, 4 familles de poissons et 2 espèces d’algues  (Boisvert et Boisvert 2000)</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Vidéo 2 min. ANGLAIS sur chironomes – leur rôle essentiel </a:t>
            </a:r>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9</a:t>
            </a:fld>
            <a:endParaRPr lang="fr-FR"/>
          </a:p>
        </p:txBody>
      </p:sp>
    </p:spTree>
    <p:extLst>
      <p:ext uri="{BB962C8B-B14F-4D97-AF65-F5344CB8AC3E}">
        <p14:creationId xmlns:p14="http://schemas.microsoft.com/office/powerpoint/2010/main" val="366994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prstGeom prst="rect">
            <a:avLst/>
          </a:prstGeo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r>
              <a:rPr lang="fr-CA"/>
              <a:t>Automne 2020</a:t>
            </a:r>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a:xfrm>
            <a:off x="581192" y="6423914"/>
            <a:ext cx="6917210" cy="365125"/>
          </a:xfrm>
          <a:prstGeom prst="rect">
            <a:avLst/>
          </a:prstGeom>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644499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fr-CA"/>
              <a:t>Automne 2020</a:t>
            </a:r>
            <a:endParaRPr lang="en-US" dirty="0"/>
          </a:p>
        </p:txBody>
      </p:sp>
      <p:sp>
        <p:nvSpPr>
          <p:cNvPr id="5" name="Footer Placeholder 4"/>
          <p:cNvSpPr>
            <a:spLocks noGrp="1"/>
          </p:cNvSpPr>
          <p:nvPr>
            <p:ph type="ftr" sz="quarter" idx="11"/>
          </p:nvPr>
        </p:nvSpPr>
        <p:spPr>
          <a:xfrm>
            <a:off x="581192" y="6423914"/>
            <a:ext cx="691721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4075716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a:prstGeom prst="rect">
            <a:avLst/>
          </a:prstGeo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r>
              <a:rPr lang="fr-CA"/>
              <a:t>Automne 2020</a:t>
            </a:r>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a:xfrm>
            <a:off x="581192" y="6423914"/>
            <a:ext cx="6917210" cy="365125"/>
          </a:xfrm>
          <a:prstGeom prst="rect">
            <a:avLst/>
          </a:prstGeom>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824936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fr-CA"/>
              <a:t>Automne 2020</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a:xfrm>
            <a:off x="581192" y="6423914"/>
            <a:ext cx="6917210" cy="365125"/>
          </a:xfrm>
          <a:prstGeom prst="rect">
            <a:avLst/>
          </a:prstGeom>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794408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a:prstGeom prst="rect">
            <a:avLst/>
          </a:prstGeo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r>
              <a:rPr lang="fr-CA"/>
              <a:t>Automne 2020</a:t>
            </a:r>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a:xfrm>
            <a:off x="581192" y="6423914"/>
            <a:ext cx="6917210" cy="365125"/>
          </a:xfrm>
          <a:prstGeom prst="rect">
            <a:avLst/>
          </a:prstGeom>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59044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fr-CA"/>
              <a:t>Automne 2020</a:t>
            </a:r>
            <a:endParaRPr lang="en-US" dirty="0"/>
          </a:p>
        </p:txBody>
      </p:sp>
      <p:sp>
        <p:nvSpPr>
          <p:cNvPr id="6" name="Footer Placeholder 5"/>
          <p:cNvSpPr>
            <a:spLocks noGrp="1"/>
          </p:cNvSpPr>
          <p:nvPr>
            <p:ph type="ftr" sz="quarter" idx="11"/>
          </p:nvPr>
        </p:nvSpPr>
        <p:spPr>
          <a:xfrm>
            <a:off x="581192" y="6423914"/>
            <a:ext cx="691721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192933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fr-CA"/>
              <a:t>Automne 2020</a:t>
            </a:r>
            <a:endParaRPr lang="en-US" dirty="0"/>
          </a:p>
        </p:txBody>
      </p:sp>
      <p:sp>
        <p:nvSpPr>
          <p:cNvPr id="8" name="Footer Placeholder 7"/>
          <p:cNvSpPr>
            <a:spLocks noGrp="1"/>
          </p:cNvSpPr>
          <p:nvPr>
            <p:ph type="ftr" sz="quarter" idx="11"/>
          </p:nvPr>
        </p:nvSpPr>
        <p:spPr>
          <a:xfrm>
            <a:off x="581192" y="6423914"/>
            <a:ext cx="691721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952364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fr-CA"/>
              <a:t>Automne 2020</a:t>
            </a:r>
            <a:endParaRPr lang="en-US" dirty="0"/>
          </a:p>
        </p:txBody>
      </p:sp>
      <p:sp>
        <p:nvSpPr>
          <p:cNvPr id="4" name="Footer Placeholder 3"/>
          <p:cNvSpPr>
            <a:spLocks noGrp="1"/>
          </p:cNvSpPr>
          <p:nvPr>
            <p:ph type="ftr" sz="quarter" idx="11"/>
          </p:nvPr>
        </p:nvSpPr>
        <p:spPr>
          <a:xfrm>
            <a:off x="581192" y="6423914"/>
            <a:ext cx="691721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932609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CA"/>
              <a:t>Automne 2020</a:t>
            </a:r>
            <a:endParaRPr lang="en-US" dirty="0"/>
          </a:p>
        </p:txBody>
      </p:sp>
      <p:sp>
        <p:nvSpPr>
          <p:cNvPr id="3" name="Footer Placeholder 2"/>
          <p:cNvSpPr>
            <a:spLocks noGrp="1"/>
          </p:cNvSpPr>
          <p:nvPr>
            <p:ph type="ftr" sz="quarter" idx="11"/>
          </p:nvPr>
        </p:nvSpPr>
        <p:spPr>
          <a:xfrm>
            <a:off x="581192" y="6423914"/>
            <a:ext cx="691721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895732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a:prstGeom prst="rect">
            <a:avLst/>
          </a:prstGeo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r>
              <a:rPr lang="fr-CA"/>
              <a:t>Automne 2020</a:t>
            </a:r>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a:prstGeom prst="rect">
            <a:avLst/>
          </a:prstGeo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1954647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a:prstGeom prst="rect">
            <a:avLst/>
          </a:prstGeo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fr-CA"/>
              <a:t>Automne 2020</a:t>
            </a:r>
            <a:endParaRPr lang="en-US" dirty="0"/>
          </a:p>
        </p:txBody>
      </p:sp>
      <p:sp>
        <p:nvSpPr>
          <p:cNvPr id="6" name="Footer Placeholder 5"/>
          <p:cNvSpPr>
            <a:spLocks noGrp="1"/>
          </p:cNvSpPr>
          <p:nvPr>
            <p:ph type="ftr" sz="quarter" idx="11"/>
          </p:nvPr>
        </p:nvSpPr>
        <p:spPr>
          <a:xfrm>
            <a:off x="581192" y="6423914"/>
            <a:ext cx="6917210" cy="365125"/>
          </a:xfrm>
          <a:prstGeom prst="rect">
            <a:avLst/>
          </a:prstGeo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405460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fr-CA"/>
              <a:t>Automne 2020</a:t>
            </a:r>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en-US" dirty="0"/>
              <a:t>1</a:t>
            </a:r>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Espace réservé du titre 6">
            <a:extLst>
              <a:ext uri="{FF2B5EF4-FFF2-40B4-BE49-F238E27FC236}">
                <a16:creationId xmlns:a16="http://schemas.microsoft.com/office/drawing/2014/main" id="{8F6AD084-8134-784C-9177-2EB7B39F85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fr-FR"/>
          </a:p>
        </p:txBody>
      </p:sp>
      <p:sp>
        <p:nvSpPr>
          <p:cNvPr id="13" name="Espace réservé du pied de page 12">
            <a:extLst>
              <a:ext uri="{FF2B5EF4-FFF2-40B4-BE49-F238E27FC236}">
                <a16:creationId xmlns:a16="http://schemas.microsoft.com/office/drawing/2014/main" id="{B668BDC0-69AA-7841-8EEB-A9F73A8D0A92}"/>
              </a:ext>
            </a:extLst>
          </p:cNvPr>
          <p:cNvSpPr>
            <a:spLocks noGrp="1"/>
          </p:cNvSpPr>
          <p:nvPr>
            <p:ph type="ftr" sz="quarter" idx="3"/>
          </p:nvPr>
        </p:nvSpPr>
        <p:spPr>
          <a:xfrm>
            <a:off x="581190" y="6423914"/>
            <a:ext cx="702476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endParaRPr lang="fr-FR" dirty="0"/>
          </a:p>
        </p:txBody>
      </p:sp>
    </p:spTree>
    <p:extLst>
      <p:ext uri="{BB962C8B-B14F-4D97-AF65-F5344CB8AC3E}">
        <p14:creationId xmlns:p14="http://schemas.microsoft.com/office/powerpoint/2010/main" val="271065804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7" r:id="rId6"/>
    <p:sldLayoutId id="2147483752" r:id="rId7"/>
    <p:sldLayoutId id="2147483753" r:id="rId8"/>
    <p:sldLayoutId id="2147483754" r:id="rId9"/>
    <p:sldLayoutId id="2147483756" r:id="rId10"/>
    <p:sldLayoutId id="214748375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docplayer.net/35047901-Safety-data-sheet-1-of-10-vectobac-1200l-biological-larvicide-aqueous-suspension-sds-vbc-0081-revision-0-issued-06-10-15.html" TargetMode="External"/><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valentbiosciences.com/publichealth/wp-content/uploads/sites/4/2019/05/SDS-VBC-0117R2-VectoLex-CG-CANADA-FR-08-05-19.pdf" TargetMode="External"/><Relationship Id="rId5" Type="http://schemas.openxmlformats.org/officeDocument/2006/relationships/hyperlink" Target="https://www.valentbiosciences.com/publichealth/wp-content/uploads/sites/4/2017/02/SDS-VBC-0034R2-VectoBac-200G-Canada-FR-08-05-19.pdf" TargetMode="External"/><Relationship Id="rId4" Type="http://schemas.openxmlformats.org/officeDocument/2006/relationships/hyperlink" Target="https://fr.wikipedia.org/wiki/Isothiazolinon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fieldandstream.com/chironomid-midge-catching-big-trout/" TargetMode="External"/><Relationship Id="rId5" Type="http://schemas.openxmlformats.org/officeDocument/2006/relationships/hyperlink" Target="https://landwithoutlimits.com/" TargetMode="External"/><Relationship Id="rId4" Type="http://schemas.openxmlformats.org/officeDocument/2006/relationships/hyperlink" Target="http://dansmacour.quebec/wp/wp-content/uploads/2020/03/Truite_-p&#234;che_chironomes280317.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lesechos.fr/pme-regions/innovateurs/qista-diffuse-ses-pieges-a-moustique-revolutionnaires-dans-le-monde-118557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dansmacour.quebec/?attachment_id=3920" TargetMode="External"/><Relationship Id="rId13" Type="http://schemas.openxmlformats.org/officeDocument/2006/relationships/hyperlink" Target="http://dansmacour.quebec/wp/wp-content/uploads/2020/06/3.-Allgeier-et-al-2019-Bti-interrupts.pdf" TargetMode="External"/><Relationship Id="rId3" Type="http://schemas.openxmlformats.org/officeDocument/2006/relationships/image" Target="../media/image19.png"/><Relationship Id="rId7" Type="http://schemas.openxmlformats.org/officeDocument/2006/relationships/hyperlink" Target="http://dansmacour.quebec/wp/wp-content/uploads/2020/06/170-Muni_re%CC%81gion-2020-CB.pdf" TargetMode="External"/><Relationship Id="rId12" Type="http://schemas.openxmlformats.org/officeDocument/2006/relationships/hyperlink" Target="http://dansmacour.quebec/wp/wp-content/uploads/2020/06/2.-K&#228;stel-2017-Bti-Chironomus-Sci-Rep-2017-surlign&#233;.p-df.pdf" TargetMode="External"/><Relationship Id="rId2" Type="http://schemas.openxmlformats.org/officeDocument/2006/relationships/notesSlide" Target="../notesSlides/notesSlide19.xml"/><Relationship Id="rId16" Type="http://schemas.openxmlformats.org/officeDocument/2006/relationships/hyperlink" Target="http://dansmacour.quebec/wp/wp-content/uploads/2020/06/6.-Effects-of-Bacillus-thuringiensis-var.-israelensis-surli-gne.pdf" TargetMode="External"/><Relationship Id="rId1" Type="http://schemas.openxmlformats.org/officeDocument/2006/relationships/slideLayout" Target="../slideLayouts/slideLayout2.xml"/><Relationship Id="rId6" Type="http://schemas.openxmlformats.org/officeDocument/2006/relationships/hyperlink" Target="http://dansmacour.quebec/wp/wp-content/uploads/2020/06/MFFP_Principe-de-pre%CC%81caution_202004-25_DO.pdf" TargetMode="External"/><Relationship Id="rId11" Type="http://schemas.openxmlformats.org/officeDocument/2006/relationships/hyperlink" Target="http://dansmacour.quebec/wp/wp-content/uploads/2020/06/1.-Poulin-2016-rapport-final-2015-.pdf" TargetMode="External"/><Relationship Id="rId5" Type="http://schemas.openxmlformats.org/officeDocument/2006/relationships/hyperlink" Target="https://ici.radio-canada.ca/nouvelle/1695019/bti-insecticide-larvicide-etude-danger-ecosystemes" TargetMode="External"/><Relationship Id="rId15" Type="http://schemas.openxmlformats.org/officeDocument/2006/relationships/hyperlink" Target="http://dansmacour.quebec/wp/wp-content/uploads/2020/06/5.-Poulin_Lefebvre_2018.pdf" TargetMode="External"/><Relationship Id="rId10" Type="http://schemas.openxmlformats.org/officeDocument/2006/relationships/hyperlink" Target="https://www.youtube.com/watch?v=IP5II_nAaOY" TargetMode="External"/><Relationship Id="rId4" Type="http://schemas.openxmlformats.org/officeDocument/2006/relationships/hyperlink" Target="https://www.youtube.com/watch?time_continue=125&amp;v=W4lK8ZARetU&amp;feature=emb_title" TargetMode="External"/><Relationship Id="rId9" Type="http://schemas.openxmlformats.org/officeDocument/2006/relationships/hyperlink" Target="http://dansmacour.quebec/depliant-non-au-bti/depliant-bti/" TargetMode="External"/><Relationship Id="rId14" Type="http://schemas.openxmlformats.org/officeDocument/2006/relationships/hyperlink" Target="http://dansmacour.quebec/wp/wp-content/uploads/2020/06/4.-theissinger2019.pdf"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dansmacour.quebec/16-references/" TargetMode="External"/><Relationship Id="rId3" Type="http://schemas.openxmlformats.org/officeDocument/2006/relationships/image" Target="../media/image20.jpg"/><Relationship Id="rId7" Type="http://schemas.openxmlformats.org/officeDocument/2006/relationships/hyperlink" Target="https://ici.radio-canada.ca/nouvelle/1049788/piege-moustique-saint-andre-kamouraska"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hudsonia.org/wp-content/uploads/2008/04/Persuasive-Facts-2009.pdf" TargetMode="External"/><Relationship Id="rId5" Type="http://schemas.openxmlformats.org/officeDocument/2006/relationships/hyperlink" Target="http://www.wetlandrestorationandtraining.com/wp-content/uploads/2014/07/Ecologically-Sound-Mosquito-Management-Summary.pdf" TargetMode="External"/><Relationship Id="rId10" Type="http://schemas.openxmlformats.org/officeDocument/2006/relationships/hyperlink" Target="https://www.nonaubti.org/" TargetMode="External"/><Relationship Id="rId4" Type="http://schemas.openxmlformats.org/officeDocument/2006/relationships/hyperlink" Target="https://bayviewparkresort.ca/eco-beauty" TargetMode="External"/><Relationship Id="rId9" Type="http://schemas.openxmlformats.org/officeDocument/2006/relationships/hyperlink" Target="http://www.assnat.qc.ca/fr/recherche/recherche-avancee.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quebec.ca/sante/conseils-et-prevention/sante-et-environnement/se-proteger-des-piqures-de-moustiques-et-de-tiques/" TargetMode="External"/><Relationship Id="rId4" Type="http://schemas.openxmlformats.org/officeDocument/2006/relationships/hyperlink" Target="https://www.quebec.ca/habitation-et-logement/milieu-de-vie-sain/reduire-le-nombre-de-moustiques-dans-son-environnement/?fbclid=IwAR0TPegV3uJHX8gK3_YqLX3W_-csroE7LQO7tkhtlaVFqZrxVlh1WVPiO6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gatineau.ca/portail/default.aspx?p=guichet_municipal/insectes_nuisibles/moustiques"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package" Target="../embeddings/Document_Microsoft_Word.docx"/><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hyperlink" Target="http://dansmacour.quebec/wp/wp-content/uploads/2019/10/chironome-larves.jpe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7" name="Rectangle 116">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B0F3FFDC-83DD-074F-9995-CD0E0538CDAB}"/>
              </a:ext>
            </a:extLst>
          </p:cNvPr>
          <p:cNvPicPr>
            <a:picLocks noChangeAspect="1"/>
          </p:cNvPicPr>
          <p:nvPr/>
        </p:nvPicPr>
        <p:blipFill rotWithShape="1">
          <a:blip r:embed="rId3"/>
          <a:srcRect l="444"/>
          <a:stretch/>
        </p:blipFill>
        <p:spPr>
          <a:xfrm>
            <a:off x="-2" y="10"/>
            <a:ext cx="12192002" cy="6857990"/>
          </a:xfrm>
          <a:prstGeom prst="rect">
            <a:avLst/>
          </a:prstGeom>
        </p:spPr>
      </p:pic>
      <p:sp>
        <p:nvSpPr>
          <p:cNvPr id="119" name="Rectangle 118">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alpha val="30000"/>
                </a:schemeClr>
              </a:gs>
              <a:gs pos="30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E43A8785-7CD8-B545-8E04-046CF8CE07C3}"/>
              </a:ext>
            </a:extLst>
          </p:cNvPr>
          <p:cNvSpPr>
            <a:spLocks noGrp="1"/>
          </p:cNvSpPr>
          <p:nvPr>
            <p:ph type="ctrTitle"/>
          </p:nvPr>
        </p:nvSpPr>
        <p:spPr>
          <a:xfrm>
            <a:off x="7848600" y="1122363"/>
            <a:ext cx="4023360" cy="2807208"/>
          </a:xfrm>
        </p:spPr>
        <p:txBody>
          <a:bodyPr anchor="b">
            <a:normAutofit/>
          </a:bodyPr>
          <a:lstStyle/>
          <a:p>
            <a:r>
              <a:rPr lang="fr-FR" sz="3200" dirty="0">
                <a:solidFill>
                  <a:schemeClr val="bg1"/>
                </a:solidFill>
              </a:rPr>
              <a:t>Le </a:t>
            </a:r>
            <a:r>
              <a:rPr lang="fr-FR" sz="3200" dirty="0" err="1">
                <a:solidFill>
                  <a:schemeClr val="bg1"/>
                </a:solidFill>
              </a:rPr>
              <a:t>Bti</a:t>
            </a:r>
            <a:r>
              <a:rPr lang="fr-FR" sz="3200" dirty="0">
                <a:solidFill>
                  <a:schemeClr val="bg1"/>
                </a:solidFill>
              </a:rPr>
              <a:t> et ses menaces pour la faune  </a:t>
            </a:r>
          </a:p>
        </p:txBody>
      </p:sp>
      <p:sp>
        <p:nvSpPr>
          <p:cNvPr id="3" name="Sous-titre 2">
            <a:extLst>
              <a:ext uri="{FF2B5EF4-FFF2-40B4-BE49-F238E27FC236}">
                <a16:creationId xmlns:a16="http://schemas.microsoft.com/office/drawing/2014/main" id="{956EE9F3-EA0D-0447-B0AE-00B811C7F9F5}"/>
              </a:ext>
            </a:extLst>
          </p:cNvPr>
          <p:cNvSpPr>
            <a:spLocks noGrp="1"/>
          </p:cNvSpPr>
          <p:nvPr>
            <p:ph type="subTitle" idx="1"/>
          </p:nvPr>
        </p:nvSpPr>
        <p:spPr>
          <a:xfrm>
            <a:off x="7848600" y="3968496"/>
            <a:ext cx="4023360" cy="1208141"/>
          </a:xfrm>
        </p:spPr>
        <p:txBody>
          <a:bodyPr>
            <a:normAutofit fontScale="62500" lnSpcReduction="20000"/>
          </a:bodyPr>
          <a:lstStyle/>
          <a:p>
            <a:r>
              <a:rPr lang="fr-FR" sz="1500" dirty="0">
                <a:solidFill>
                  <a:schemeClr val="bg1"/>
                </a:solidFill>
              </a:rPr>
              <a:t>Webinaire  – printemps 2021 </a:t>
            </a:r>
          </a:p>
          <a:p>
            <a:r>
              <a:rPr lang="fr-FR" sz="1500" dirty="0">
                <a:solidFill>
                  <a:schemeClr val="bg1"/>
                </a:solidFill>
              </a:rPr>
              <a:t>Présenté par  2 membres du club des ornithologues de l’Outaouais</a:t>
            </a:r>
          </a:p>
          <a:p>
            <a:r>
              <a:rPr lang="fr-FR" sz="1500" dirty="0">
                <a:solidFill>
                  <a:schemeClr val="bg1"/>
                </a:solidFill>
              </a:rPr>
              <a:t>Diane Paré : Technicienne de la faune retraitée </a:t>
            </a:r>
          </a:p>
          <a:p>
            <a:r>
              <a:rPr lang="fr-FR" sz="1500" dirty="0">
                <a:solidFill>
                  <a:schemeClr val="bg1"/>
                </a:solidFill>
              </a:rPr>
              <a:t>Claire Charron : Enseignante aux adultes, M. Env. </a:t>
            </a:r>
            <a:r>
              <a:rPr lang="fr-FR" sz="1500" dirty="0" err="1">
                <a:solidFill>
                  <a:schemeClr val="bg1"/>
                </a:solidFill>
              </a:rPr>
              <a:t>Usherb</a:t>
            </a:r>
            <a:endParaRPr lang="fr-FR" sz="1500" dirty="0">
              <a:solidFill>
                <a:schemeClr val="bg1"/>
              </a:solidFill>
            </a:endParaRPr>
          </a:p>
          <a:p>
            <a:r>
              <a:rPr lang="fr-FR" sz="1500" dirty="0">
                <a:solidFill>
                  <a:schemeClr val="bg1"/>
                </a:solidFill>
              </a:rPr>
              <a:t>Gatineau, </a:t>
            </a:r>
            <a:r>
              <a:rPr lang="fr-FR" sz="1500" dirty="0" err="1">
                <a:solidFill>
                  <a:schemeClr val="bg1"/>
                </a:solidFill>
              </a:rPr>
              <a:t>Qc</a:t>
            </a:r>
            <a:endParaRPr lang="fr-FR" sz="1500" dirty="0">
              <a:solidFill>
                <a:schemeClr val="bg1"/>
              </a:solidFill>
            </a:endParaRPr>
          </a:p>
        </p:txBody>
      </p:sp>
      <p:sp>
        <p:nvSpPr>
          <p:cNvPr id="9" name="ZoneTexte 8">
            <a:extLst>
              <a:ext uri="{FF2B5EF4-FFF2-40B4-BE49-F238E27FC236}">
                <a16:creationId xmlns:a16="http://schemas.microsoft.com/office/drawing/2014/main" id="{B0E30D9E-469D-3B42-8B99-C0E83B87D56D}"/>
              </a:ext>
            </a:extLst>
          </p:cNvPr>
          <p:cNvSpPr txBox="1"/>
          <p:nvPr/>
        </p:nvSpPr>
        <p:spPr>
          <a:xfrm>
            <a:off x="8495980" y="6420678"/>
            <a:ext cx="3636383" cy="261610"/>
          </a:xfrm>
          <a:prstGeom prst="rect">
            <a:avLst/>
          </a:prstGeom>
          <a:noFill/>
        </p:spPr>
        <p:txBody>
          <a:bodyPr wrap="square" rtlCol="0">
            <a:spAutoFit/>
          </a:bodyPr>
          <a:lstStyle/>
          <a:p>
            <a:r>
              <a:rPr lang="fr-CA" sz="1100" dirty="0">
                <a:solidFill>
                  <a:schemeClr val="bg1"/>
                </a:solidFill>
              </a:rPr>
              <a:t>Lac </a:t>
            </a:r>
            <a:r>
              <a:rPr lang="fr-CA" sz="1100" dirty="0" err="1">
                <a:solidFill>
                  <a:schemeClr val="bg1"/>
                </a:solidFill>
              </a:rPr>
              <a:t>Kiwapa</a:t>
            </a:r>
            <a:r>
              <a:rPr lang="fr-CA" sz="1100" dirty="0">
                <a:solidFill>
                  <a:schemeClr val="bg1"/>
                </a:solidFill>
              </a:rPr>
              <a:t> - Abitibi-Témiscamingue © Mathieu Dupuis</a:t>
            </a:r>
            <a:endParaRPr lang="fr-FR" sz="1100" dirty="0">
              <a:solidFill>
                <a:schemeClr val="bg1"/>
              </a:solidFill>
            </a:endParaRPr>
          </a:p>
        </p:txBody>
      </p:sp>
    </p:spTree>
    <p:extLst>
      <p:ext uri="{BB962C8B-B14F-4D97-AF65-F5344CB8AC3E}">
        <p14:creationId xmlns:p14="http://schemas.microsoft.com/office/powerpoint/2010/main" val="3047147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44">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46">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48">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936985C8-6CA3-AD42-A0F5-4E406CE539A4}"/>
              </a:ext>
            </a:extLst>
          </p:cNvPr>
          <p:cNvSpPr>
            <a:spLocks noGrp="1"/>
          </p:cNvSpPr>
          <p:nvPr>
            <p:ph type="title"/>
          </p:nvPr>
        </p:nvSpPr>
        <p:spPr>
          <a:xfrm>
            <a:off x="601255" y="702155"/>
            <a:ext cx="3409783" cy="1300365"/>
          </a:xfrm>
        </p:spPr>
        <p:txBody>
          <a:bodyPr>
            <a:normAutofit/>
          </a:bodyPr>
          <a:lstStyle/>
          <a:p>
            <a:r>
              <a:rPr lang="fr-FR" dirty="0">
                <a:solidFill>
                  <a:srgbClr val="FFFFFF"/>
                </a:solidFill>
              </a:rPr>
              <a:t>8. Info-chironomes</a:t>
            </a:r>
          </a:p>
        </p:txBody>
      </p:sp>
      <p:sp>
        <p:nvSpPr>
          <p:cNvPr id="3" name="Espace réservé du contenu 2">
            <a:extLst>
              <a:ext uri="{FF2B5EF4-FFF2-40B4-BE49-F238E27FC236}">
                <a16:creationId xmlns:a16="http://schemas.microsoft.com/office/drawing/2014/main" id="{FB0FA924-4C06-0E47-AEDB-EE88ECB0CF61}"/>
              </a:ext>
            </a:extLst>
          </p:cNvPr>
          <p:cNvSpPr>
            <a:spLocks noGrp="1"/>
          </p:cNvSpPr>
          <p:nvPr>
            <p:ph idx="1"/>
          </p:nvPr>
        </p:nvSpPr>
        <p:spPr>
          <a:xfrm>
            <a:off x="601255" y="2177142"/>
            <a:ext cx="3409782" cy="3823607"/>
          </a:xfrm>
        </p:spPr>
        <p:txBody>
          <a:bodyPr>
            <a:normAutofit/>
          </a:bodyPr>
          <a:lstStyle/>
          <a:p>
            <a:r>
              <a:rPr lang="fr-FR" dirty="0">
                <a:solidFill>
                  <a:srgbClr val="FFFFFF"/>
                </a:solidFill>
              </a:rPr>
              <a:t>Estomac Grand corégone – larves chironomes</a:t>
            </a:r>
          </a:p>
          <a:p>
            <a:r>
              <a:rPr lang="fr-FR" dirty="0">
                <a:solidFill>
                  <a:srgbClr val="FFFFFF"/>
                </a:solidFill>
              </a:rPr>
              <a:t>Estomacs Truite mouchées-  nymphe de larves de chironomes </a:t>
            </a:r>
          </a:p>
          <a:p>
            <a:r>
              <a:rPr lang="fr-FR" dirty="0">
                <a:solidFill>
                  <a:srgbClr val="FFFFFF"/>
                </a:solidFill>
              </a:rPr>
              <a:t> « </a:t>
            </a:r>
            <a:r>
              <a:rPr lang="fr-CA" dirty="0">
                <a:solidFill>
                  <a:srgbClr val="FFFFFF"/>
                </a:solidFill>
              </a:rPr>
              <a:t>À une étape ou l’autre de leur cycle de vie, la plupart des prédateurs aquatiques se nourrissent exclusivement de chironomes. » (ARLA 1999)</a:t>
            </a:r>
            <a:endParaRPr lang="fr-FR" dirty="0">
              <a:solidFill>
                <a:srgbClr val="FFFFFF"/>
              </a:solidFill>
            </a:endParaRPr>
          </a:p>
        </p:txBody>
      </p:sp>
      <p:pic>
        <p:nvPicPr>
          <p:cNvPr id="8" name="Image 7">
            <a:extLst>
              <a:ext uri="{FF2B5EF4-FFF2-40B4-BE49-F238E27FC236}">
                <a16:creationId xmlns:a16="http://schemas.microsoft.com/office/drawing/2014/main" id="{A367E73F-DDDB-7044-940C-B3CFFBAA63E0}"/>
              </a:ext>
            </a:extLst>
          </p:cNvPr>
          <p:cNvPicPr>
            <a:picLocks noChangeAspect="1"/>
          </p:cNvPicPr>
          <p:nvPr/>
        </p:nvPicPr>
        <p:blipFill>
          <a:blip r:embed="rId3"/>
          <a:stretch>
            <a:fillRect/>
          </a:stretch>
        </p:blipFill>
        <p:spPr>
          <a:xfrm>
            <a:off x="4149854" y="1536281"/>
            <a:ext cx="7427600" cy="4215162"/>
          </a:xfrm>
          <a:prstGeom prst="rect">
            <a:avLst/>
          </a:prstGeom>
        </p:spPr>
      </p:pic>
      <p:sp>
        <p:nvSpPr>
          <p:cNvPr id="4" name="Espace réservé de la date 3">
            <a:extLst>
              <a:ext uri="{FF2B5EF4-FFF2-40B4-BE49-F238E27FC236}">
                <a16:creationId xmlns:a16="http://schemas.microsoft.com/office/drawing/2014/main" id="{C0788103-A789-7240-AEFF-7035B3EA810C}"/>
              </a:ext>
            </a:extLst>
          </p:cNvPr>
          <p:cNvSpPr>
            <a:spLocks noGrp="1"/>
          </p:cNvSpPr>
          <p:nvPr>
            <p:ph type="dt" sz="half" idx="10"/>
          </p:nvPr>
        </p:nvSpPr>
        <p:spPr>
          <a:xfrm>
            <a:off x="7605951" y="6400800"/>
            <a:ext cx="2844799" cy="365125"/>
          </a:xfrm>
        </p:spPr>
        <p:txBody>
          <a:bodyPr>
            <a:normAutofit/>
          </a:bodyPr>
          <a:lstStyle/>
          <a:p>
            <a:pPr>
              <a:spcAft>
                <a:spcPts val="600"/>
              </a:spcAft>
            </a:pPr>
            <a:r>
              <a:rPr lang="fr-CA" dirty="0">
                <a:solidFill>
                  <a:srgbClr val="8238DE"/>
                </a:solidFill>
              </a:rPr>
              <a:t>Printemps 2021</a:t>
            </a:r>
            <a:endParaRPr lang="en-US" dirty="0">
              <a:solidFill>
                <a:srgbClr val="8238DE"/>
              </a:solidFill>
            </a:endParaRPr>
          </a:p>
        </p:txBody>
      </p:sp>
    </p:spTree>
    <p:extLst>
      <p:ext uri="{BB962C8B-B14F-4D97-AF65-F5344CB8AC3E}">
        <p14:creationId xmlns:p14="http://schemas.microsoft.com/office/powerpoint/2010/main" val="35415300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1554E3C-19CB-AB48-96AB-306F994C2D1D}"/>
              </a:ext>
            </a:extLst>
          </p:cNvPr>
          <p:cNvPicPr>
            <a:picLocks noChangeAspect="1"/>
          </p:cNvPicPr>
          <p:nvPr/>
        </p:nvPicPr>
        <p:blipFill rotWithShape="1">
          <a:blip r:embed="rId3"/>
          <a:srcRect b="16045"/>
          <a:stretch/>
        </p:blipFill>
        <p:spPr>
          <a:xfrm>
            <a:off x="20" y="10"/>
            <a:ext cx="12191980" cy="6857990"/>
          </a:xfrm>
          <a:prstGeom prst="rect">
            <a:avLst/>
          </a:prstGeom>
        </p:spPr>
      </p:pic>
      <p:sp>
        <p:nvSpPr>
          <p:cNvPr id="41" name="Rectangle 40">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883" y="849057"/>
            <a:ext cx="3703320" cy="94997"/>
          </a:xfrm>
          <a:prstGeom prst="rect">
            <a:avLst/>
          </a:prstGeom>
          <a:solidFill>
            <a:schemeClr val="bg1">
              <a:alpha val="9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42">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883" y="1012371"/>
            <a:ext cx="3702134" cy="4202862"/>
          </a:xfrm>
          <a:prstGeom prst="rect">
            <a:avLst/>
          </a:prstGeom>
          <a:solidFill>
            <a:schemeClr val="bg1">
              <a:alpha val="95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0A71E015-D03C-3943-BA31-515ED5A844C2}"/>
              </a:ext>
            </a:extLst>
          </p:cNvPr>
          <p:cNvSpPr>
            <a:spLocks noGrp="1"/>
          </p:cNvSpPr>
          <p:nvPr>
            <p:ph type="title"/>
          </p:nvPr>
        </p:nvSpPr>
        <p:spPr>
          <a:xfrm>
            <a:off x="897227" y="1153886"/>
            <a:ext cx="3374265" cy="971306"/>
          </a:xfrm>
        </p:spPr>
        <p:txBody>
          <a:bodyPr>
            <a:normAutofit/>
          </a:bodyPr>
          <a:lstStyle/>
          <a:p>
            <a:r>
              <a:rPr lang="fr-FR" sz="2400" dirty="0">
                <a:solidFill>
                  <a:schemeClr val="tx1"/>
                </a:solidFill>
              </a:rPr>
              <a:t>9. Effets indirects connus du </a:t>
            </a:r>
            <a:r>
              <a:rPr lang="fr-FR" sz="2400" dirty="0" err="1">
                <a:solidFill>
                  <a:schemeClr val="tx1"/>
                </a:solidFill>
              </a:rPr>
              <a:t>Bti</a:t>
            </a:r>
            <a:endParaRPr lang="fr-FR" sz="2400" dirty="0">
              <a:solidFill>
                <a:schemeClr val="tx1"/>
              </a:solidFill>
            </a:endParaRPr>
          </a:p>
        </p:txBody>
      </p:sp>
      <p:sp>
        <p:nvSpPr>
          <p:cNvPr id="3" name="Espace réservé du contenu 2">
            <a:extLst>
              <a:ext uri="{FF2B5EF4-FFF2-40B4-BE49-F238E27FC236}">
                <a16:creationId xmlns:a16="http://schemas.microsoft.com/office/drawing/2014/main" id="{E99F0376-18EA-524A-9A03-2D3203CD2D74}"/>
              </a:ext>
            </a:extLst>
          </p:cNvPr>
          <p:cNvSpPr>
            <a:spLocks noGrp="1"/>
          </p:cNvSpPr>
          <p:nvPr>
            <p:ph idx="1"/>
          </p:nvPr>
        </p:nvSpPr>
        <p:spPr>
          <a:xfrm>
            <a:off x="897226" y="2266683"/>
            <a:ext cx="3374265" cy="2704562"/>
          </a:xfrm>
        </p:spPr>
        <p:txBody>
          <a:bodyPr>
            <a:normAutofit/>
          </a:bodyPr>
          <a:lstStyle/>
          <a:p>
            <a:r>
              <a:rPr lang="fr-CA" sz="1600" b="1" dirty="0"/>
              <a:t>Déclin de 34% des invertébrés </a:t>
            </a:r>
          </a:p>
          <a:p>
            <a:r>
              <a:rPr lang="fr-CA" sz="1600" b="1" dirty="0"/>
              <a:t>Déclin de 50% des libellules</a:t>
            </a:r>
          </a:p>
          <a:p>
            <a:r>
              <a:rPr lang="fr-CA" sz="1600" b="1" dirty="0"/>
              <a:t>Perte du 1/3 des nichées d’hirondelles</a:t>
            </a:r>
          </a:p>
          <a:p>
            <a:r>
              <a:rPr lang="fr-CA" sz="1600" b="1" dirty="0"/>
              <a:t>Déclin de 52% des oiseaux d’eau</a:t>
            </a:r>
            <a:endParaRPr lang="fr-FR" sz="1600" b="1" dirty="0"/>
          </a:p>
        </p:txBody>
      </p:sp>
      <p:sp>
        <p:nvSpPr>
          <p:cNvPr id="6" name="Espace réservé de la date 5">
            <a:extLst>
              <a:ext uri="{FF2B5EF4-FFF2-40B4-BE49-F238E27FC236}">
                <a16:creationId xmlns:a16="http://schemas.microsoft.com/office/drawing/2014/main" id="{A490F164-9D58-4C4E-B2D7-51B87FCFE10A}"/>
              </a:ext>
            </a:extLst>
          </p:cNvPr>
          <p:cNvSpPr>
            <a:spLocks noGrp="1"/>
          </p:cNvSpPr>
          <p:nvPr>
            <p:ph type="dt" sz="half" idx="10"/>
          </p:nvPr>
        </p:nvSpPr>
        <p:spPr>
          <a:xfrm>
            <a:off x="7605951" y="6423914"/>
            <a:ext cx="2844799" cy="365125"/>
          </a:xfrm>
        </p:spPr>
        <p:txBody>
          <a:bodyPr>
            <a:normAutofit/>
          </a:bodyPr>
          <a:lstStyle/>
          <a:p>
            <a:pPr>
              <a:spcAft>
                <a:spcPts val="600"/>
              </a:spcAft>
            </a:pPr>
            <a:r>
              <a:rPr lang="fr-CA" dirty="0">
                <a:solidFill>
                  <a:srgbClr val="FFFFFF"/>
                </a:solidFill>
              </a:rPr>
              <a:t>Printemps 2021</a:t>
            </a:r>
            <a:endParaRPr lang="en-US" dirty="0">
              <a:solidFill>
                <a:srgbClr val="FFFFFF"/>
              </a:solidFill>
            </a:endParaRPr>
          </a:p>
        </p:txBody>
      </p:sp>
    </p:spTree>
    <p:extLst>
      <p:ext uri="{BB962C8B-B14F-4D97-AF65-F5344CB8AC3E}">
        <p14:creationId xmlns:p14="http://schemas.microsoft.com/office/powerpoint/2010/main" val="36381515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2" name="Rectangle 26">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8">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6D6EE8CF-6C90-234D-BCCC-6727DF6D23BB}"/>
              </a:ext>
            </a:extLst>
          </p:cNvPr>
          <p:cNvSpPr>
            <a:spLocks noGrp="1"/>
          </p:cNvSpPr>
          <p:nvPr>
            <p:ph type="title"/>
          </p:nvPr>
        </p:nvSpPr>
        <p:spPr>
          <a:xfrm>
            <a:off x="737594" y="1337403"/>
            <a:ext cx="3259016" cy="1014858"/>
          </a:xfrm>
        </p:spPr>
        <p:txBody>
          <a:bodyPr>
            <a:normAutofit/>
          </a:bodyPr>
          <a:lstStyle/>
          <a:p>
            <a:r>
              <a:rPr lang="fr-FR" sz="2400" dirty="0">
                <a:solidFill>
                  <a:srgbClr val="FFFFFF"/>
                </a:solidFill>
              </a:rPr>
              <a:t>10. Effets sur toute la chaîne alimentaire</a:t>
            </a:r>
          </a:p>
        </p:txBody>
      </p:sp>
      <p:sp>
        <p:nvSpPr>
          <p:cNvPr id="31" name="Rectangle 30">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5" name="Rectangle 34">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09AC8ABC-6843-894E-BE9C-01644CCD49D1}"/>
              </a:ext>
            </a:extLst>
          </p:cNvPr>
          <p:cNvSpPr>
            <a:spLocks noGrp="1"/>
          </p:cNvSpPr>
          <p:nvPr>
            <p:ph idx="1"/>
          </p:nvPr>
        </p:nvSpPr>
        <p:spPr>
          <a:xfrm>
            <a:off x="671513" y="2536031"/>
            <a:ext cx="3123783" cy="2444183"/>
          </a:xfrm>
        </p:spPr>
        <p:txBody>
          <a:bodyPr anchor="t">
            <a:normAutofit fontScale="77500" lnSpcReduction="20000"/>
          </a:bodyPr>
          <a:lstStyle/>
          <a:p>
            <a:pPr>
              <a:lnSpc>
                <a:spcPct val="100000"/>
              </a:lnSpc>
            </a:pPr>
            <a:r>
              <a:rPr lang="fr-CA" sz="1800" dirty="0">
                <a:solidFill>
                  <a:srgbClr val="FFFFFF"/>
                </a:solidFill>
              </a:rPr>
              <a:t>Tous les stades de développement des chironomes (larves- nymphes et moucherons volants) nourrissent la faune</a:t>
            </a:r>
          </a:p>
          <a:p>
            <a:pPr>
              <a:lnSpc>
                <a:spcPct val="100000"/>
              </a:lnSpc>
            </a:pPr>
            <a:r>
              <a:rPr lang="fr-CA" sz="1800" dirty="0">
                <a:solidFill>
                  <a:srgbClr val="FFFFFF"/>
                </a:solidFill>
              </a:rPr>
              <a:t>Toile alimentaire affectée par le </a:t>
            </a:r>
            <a:r>
              <a:rPr lang="fr-CA" sz="1800" dirty="0" err="1">
                <a:solidFill>
                  <a:srgbClr val="FFFFFF"/>
                </a:solidFill>
              </a:rPr>
              <a:t>Bti</a:t>
            </a:r>
            <a:endParaRPr lang="fr-CA" sz="1800" dirty="0">
              <a:solidFill>
                <a:srgbClr val="FFFFFF"/>
              </a:solidFill>
            </a:endParaRPr>
          </a:p>
          <a:p>
            <a:pPr>
              <a:lnSpc>
                <a:spcPct val="100000"/>
              </a:lnSpc>
            </a:pPr>
            <a:r>
              <a:rPr lang="fr-CA" sz="1800" dirty="0">
                <a:solidFill>
                  <a:srgbClr val="FFFFFF"/>
                </a:solidFill>
              </a:rPr>
              <a:t>Chironomes: élément clé dans nos fossés,  ruisseaux, rivières, milieux humides et lacs</a:t>
            </a:r>
          </a:p>
          <a:p>
            <a:pPr>
              <a:lnSpc>
                <a:spcPct val="100000"/>
              </a:lnSpc>
            </a:pPr>
            <a:r>
              <a:rPr lang="fr-CA" sz="1800" dirty="0">
                <a:solidFill>
                  <a:srgbClr val="FFFFFF"/>
                </a:solidFill>
              </a:rPr>
              <a:t>Nourrit la faune en eau douce et en milieu terrestre</a:t>
            </a:r>
          </a:p>
          <a:p>
            <a:pPr>
              <a:lnSpc>
                <a:spcPct val="100000"/>
              </a:lnSpc>
            </a:pPr>
            <a:endParaRPr lang="fr-CA" dirty="0">
              <a:solidFill>
                <a:srgbClr val="FFFFFF"/>
              </a:solidFill>
            </a:endParaRPr>
          </a:p>
          <a:p>
            <a:pPr>
              <a:lnSpc>
                <a:spcPct val="100000"/>
              </a:lnSpc>
            </a:pPr>
            <a:endParaRPr lang="fr-FR" dirty="0">
              <a:solidFill>
                <a:srgbClr val="FFFFFF"/>
              </a:solidFill>
            </a:endParaRPr>
          </a:p>
        </p:txBody>
      </p:sp>
      <p:pic>
        <p:nvPicPr>
          <p:cNvPr id="9" name="Image 8">
            <a:extLst>
              <a:ext uri="{FF2B5EF4-FFF2-40B4-BE49-F238E27FC236}">
                <a16:creationId xmlns:a16="http://schemas.microsoft.com/office/drawing/2014/main" id="{6EAAB2D0-B079-D243-8021-978855B517F2}"/>
              </a:ext>
            </a:extLst>
          </p:cNvPr>
          <p:cNvPicPr>
            <a:picLocks noChangeAspect="1"/>
          </p:cNvPicPr>
          <p:nvPr/>
        </p:nvPicPr>
        <p:blipFill rotWithShape="1">
          <a:blip r:embed="rId3"/>
          <a:srcRect r="202" b="2"/>
          <a:stretch/>
        </p:blipFill>
        <p:spPr>
          <a:xfrm>
            <a:off x="4241830" y="601200"/>
            <a:ext cx="7503636" cy="5789365"/>
          </a:xfrm>
          <a:prstGeom prst="rect">
            <a:avLst/>
          </a:prstGeom>
        </p:spPr>
      </p:pic>
      <p:sp>
        <p:nvSpPr>
          <p:cNvPr id="10" name="ZoneTexte 9">
            <a:extLst>
              <a:ext uri="{FF2B5EF4-FFF2-40B4-BE49-F238E27FC236}">
                <a16:creationId xmlns:a16="http://schemas.microsoft.com/office/drawing/2014/main" id="{36DA48CE-E57A-C54B-A6D8-84E7AAA9D9A9}"/>
              </a:ext>
            </a:extLst>
          </p:cNvPr>
          <p:cNvSpPr txBox="1"/>
          <p:nvPr/>
        </p:nvSpPr>
        <p:spPr>
          <a:xfrm>
            <a:off x="4775074" y="5539084"/>
            <a:ext cx="1472453" cy="461665"/>
          </a:xfrm>
          <a:prstGeom prst="rect">
            <a:avLst/>
          </a:prstGeom>
          <a:noFill/>
        </p:spPr>
        <p:txBody>
          <a:bodyPr wrap="square" rtlCol="0">
            <a:spAutoFit/>
          </a:bodyPr>
          <a:lstStyle/>
          <a:p>
            <a:pPr>
              <a:spcAft>
                <a:spcPts val="600"/>
              </a:spcAft>
            </a:pPr>
            <a:r>
              <a:rPr lang="fr-CA" sz="800"/>
              <a:t>Impacts du Bti sur la biodiversité - Tour du Valat, France - Brigitte Poulin, 2019</a:t>
            </a:r>
            <a:endParaRPr lang="fr-FR" sz="800"/>
          </a:p>
        </p:txBody>
      </p:sp>
      <p:sp>
        <p:nvSpPr>
          <p:cNvPr id="6" name="Espace réservé de la date 5">
            <a:extLst>
              <a:ext uri="{FF2B5EF4-FFF2-40B4-BE49-F238E27FC236}">
                <a16:creationId xmlns:a16="http://schemas.microsoft.com/office/drawing/2014/main" id="{E762E3E6-A71F-FA45-A5D7-17DBF2E9FCE8}"/>
              </a:ext>
            </a:extLst>
          </p:cNvPr>
          <p:cNvSpPr>
            <a:spLocks noGrp="1"/>
          </p:cNvSpPr>
          <p:nvPr>
            <p:ph type="dt" sz="half" idx="10"/>
          </p:nvPr>
        </p:nvSpPr>
        <p:spPr/>
        <p:txBody>
          <a:bodyPr/>
          <a:lstStyle/>
          <a:p>
            <a:r>
              <a:rPr lang="fr-CA"/>
              <a:t>Automne 2020</a:t>
            </a:r>
            <a:endParaRPr lang="en-US" dirty="0"/>
          </a:p>
        </p:txBody>
      </p:sp>
    </p:spTree>
    <p:extLst>
      <p:ext uri="{BB962C8B-B14F-4D97-AF65-F5344CB8AC3E}">
        <p14:creationId xmlns:p14="http://schemas.microsoft.com/office/powerpoint/2010/main" val="17185364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DDFA86F9-5C4E-844D-A4D2-19E0686C9CC6}"/>
              </a:ext>
            </a:extLst>
          </p:cNvPr>
          <p:cNvSpPr>
            <a:spLocks noGrp="1"/>
          </p:cNvSpPr>
          <p:nvPr>
            <p:ph type="title"/>
          </p:nvPr>
        </p:nvSpPr>
        <p:spPr>
          <a:xfrm>
            <a:off x="601255" y="702155"/>
            <a:ext cx="3409783" cy="1300365"/>
          </a:xfrm>
        </p:spPr>
        <p:txBody>
          <a:bodyPr vert="horz" lIns="91440" tIns="45720" rIns="91440" bIns="45720" rtlCol="0" anchor="b">
            <a:normAutofit fontScale="90000"/>
          </a:bodyPr>
          <a:lstStyle/>
          <a:p>
            <a:pPr>
              <a:lnSpc>
                <a:spcPct val="90000"/>
              </a:lnSpc>
            </a:pP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r>
              <a:rPr lang="en-US" sz="2200" dirty="0">
                <a:solidFill>
                  <a:srgbClr val="FFFFFF"/>
                </a:solidFill>
              </a:rPr>
              <a:t>11. Composition du </a:t>
            </a:r>
            <a:r>
              <a:rPr lang="en-US" sz="2200" dirty="0" err="1">
                <a:solidFill>
                  <a:srgbClr val="FFFFFF"/>
                </a:solidFill>
              </a:rPr>
              <a:t>produit</a:t>
            </a:r>
            <a:br>
              <a:rPr lang="en-US" sz="2200" dirty="0">
                <a:solidFill>
                  <a:srgbClr val="FFFFFF"/>
                </a:solidFill>
              </a:rPr>
            </a:br>
            <a:endParaRPr lang="en-US" sz="2200" dirty="0">
              <a:solidFill>
                <a:srgbClr val="FFFFFF"/>
              </a:solidFill>
            </a:endParaRPr>
          </a:p>
        </p:txBody>
      </p:sp>
      <p:graphicFrame>
        <p:nvGraphicFramePr>
          <p:cNvPr id="4" name="Tableau 3">
            <a:extLst>
              <a:ext uri="{FF2B5EF4-FFF2-40B4-BE49-F238E27FC236}">
                <a16:creationId xmlns:a16="http://schemas.microsoft.com/office/drawing/2014/main" id="{C8B4AF4F-FA36-1147-BE05-36D3D0534EA6}"/>
              </a:ext>
            </a:extLst>
          </p:cNvPr>
          <p:cNvGraphicFramePr>
            <a:graphicFrameLocks noGrp="1"/>
          </p:cNvGraphicFramePr>
          <p:nvPr>
            <p:extLst>
              <p:ext uri="{D42A27DB-BD31-4B8C-83A1-F6EECF244321}">
                <p14:modId xmlns:p14="http://schemas.microsoft.com/office/powerpoint/2010/main" val="2340724001"/>
              </p:ext>
            </p:extLst>
          </p:nvPr>
        </p:nvGraphicFramePr>
        <p:xfrm>
          <a:off x="4592231" y="1610798"/>
          <a:ext cx="6831504" cy="3618993"/>
        </p:xfrm>
        <a:graphic>
          <a:graphicData uri="http://schemas.openxmlformats.org/drawingml/2006/table">
            <a:tbl>
              <a:tblPr firstRow="1" bandRow="1">
                <a:tableStyleId>{8EC20E35-A176-4012-BC5E-935CFFF8708E}</a:tableStyleId>
              </a:tblPr>
              <a:tblGrid>
                <a:gridCol w="1779200">
                  <a:extLst>
                    <a:ext uri="{9D8B030D-6E8A-4147-A177-3AD203B41FA5}">
                      <a16:colId xmlns:a16="http://schemas.microsoft.com/office/drawing/2014/main" val="968546112"/>
                    </a:ext>
                  </a:extLst>
                </a:gridCol>
                <a:gridCol w="1649520">
                  <a:extLst>
                    <a:ext uri="{9D8B030D-6E8A-4147-A177-3AD203B41FA5}">
                      <a16:colId xmlns:a16="http://schemas.microsoft.com/office/drawing/2014/main" val="1046419191"/>
                    </a:ext>
                  </a:extLst>
                </a:gridCol>
                <a:gridCol w="1649520">
                  <a:extLst>
                    <a:ext uri="{9D8B030D-6E8A-4147-A177-3AD203B41FA5}">
                      <a16:colId xmlns:a16="http://schemas.microsoft.com/office/drawing/2014/main" val="1219997496"/>
                    </a:ext>
                  </a:extLst>
                </a:gridCol>
                <a:gridCol w="1753264">
                  <a:extLst>
                    <a:ext uri="{9D8B030D-6E8A-4147-A177-3AD203B41FA5}">
                      <a16:colId xmlns:a16="http://schemas.microsoft.com/office/drawing/2014/main" val="1554658528"/>
                    </a:ext>
                  </a:extLst>
                </a:gridCol>
              </a:tblGrid>
              <a:tr h="699336">
                <a:tc>
                  <a:txBody>
                    <a:bodyPr/>
                    <a:lstStyle/>
                    <a:p>
                      <a:pPr algn="ctr"/>
                      <a:r>
                        <a:rPr lang="fr-CA" sz="1800" b="1">
                          <a:effectLst/>
                        </a:rPr>
                        <a:t>Nom commercial</a:t>
                      </a:r>
                      <a:endParaRPr lang="fr-CA" sz="1800">
                        <a:effectLst/>
                      </a:endParaRPr>
                    </a:p>
                  </a:txBody>
                  <a:tcPr marL="91812" marR="91812" marT="45907" marB="45907" anchor="ctr"/>
                </a:tc>
                <a:tc>
                  <a:txBody>
                    <a:bodyPr/>
                    <a:lstStyle/>
                    <a:p>
                      <a:pPr algn="ctr"/>
                      <a:r>
                        <a:rPr lang="fr-CA" sz="1800" b="1">
                          <a:effectLst/>
                        </a:rPr>
                        <a:t>Ingrédient 1</a:t>
                      </a:r>
                      <a:endParaRPr lang="fr-CA" sz="1800">
                        <a:effectLst/>
                      </a:endParaRPr>
                    </a:p>
                  </a:txBody>
                  <a:tcPr marL="91812" marR="91812" marT="45907" marB="45907" anchor="ctr"/>
                </a:tc>
                <a:tc>
                  <a:txBody>
                    <a:bodyPr/>
                    <a:lstStyle/>
                    <a:p>
                      <a:pPr algn="ctr"/>
                      <a:r>
                        <a:rPr lang="fr-CA" sz="1800" b="1">
                          <a:effectLst/>
                        </a:rPr>
                        <a:t>Ingrédient 2</a:t>
                      </a:r>
                      <a:endParaRPr lang="fr-CA" sz="1800">
                        <a:effectLst/>
                      </a:endParaRPr>
                    </a:p>
                  </a:txBody>
                  <a:tcPr marL="91812" marR="91812" marT="45907" marB="45907" anchor="ctr"/>
                </a:tc>
                <a:tc>
                  <a:txBody>
                    <a:bodyPr/>
                    <a:lstStyle/>
                    <a:p>
                      <a:pPr algn="ctr"/>
                      <a:r>
                        <a:rPr lang="fr-CA" sz="1800" b="1">
                          <a:effectLst/>
                        </a:rPr>
                        <a:t>Ingrédient 3</a:t>
                      </a:r>
                      <a:endParaRPr lang="fr-CA" sz="1800">
                        <a:effectLst/>
                      </a:endParaRPr>
                    </a:p>
                  </a:txBody>
                  <a:tcPr marL="91812" marR="91812" marT="45907" marB="45907" anchor="ctr"/>
                </a:tc>
                <a:extLst>
                  <a:ext uri="{0D108BD9-81ED-4DB2-BD59-A6C34878D82A}">
                    <a16:rowId xmlns:a16="http://schemas.microsoft.com/office/drawing/2014/main" val="3644202379"/>
                  </a:ext>
                </a:extLst>
              </a:tr>
              <a:tr h="973219">
                <a:tc>
                  <a:txBody>
                    <a:bodyPr/>
                    <a:lstStyle/>
                    <a:p>
                      <a:pPr algn="ctr"/>
                      <a:r>
                        <a:rPr lang="fr-CA" sz="1800">
                          <a:effectLst/>
                          <a:hlinkClick r:id="rId3"/>
                        </a:rPr>
                        <a:t>VectoBac 1200 Liquide</a:t>
                      </a:r>
                      <a:endParaRPr lang="fr-CA" sz="1800">
                        <a:effectLst/>
                      </a:endParaRPr>
                    </a:p>
                  </a:txBody>
                  <a:tcPr marL="91812" marR="91812" marT="45907" marB="45907" anchor="ctr"/>
                </a:tc>
                <a:tc>
                  <a:txBody>
                    <a:bodyPr/>
                    <a:lstStyle/>
                    <a:p>
                      <a:pPr algn="ctr"/>
                      <a:r>
                        <a:rPr lang="fr-CA" sz="1800" err="1">
                          <a:effectLst/>
                        </a:rPr>
                        <a:t>Bti</a:t>
                      </a:r>
                      <a:r>
                        <a:rPr lang="fr-CA" sz="1800">
                          <a:effectLst/>
                        </a:rPr>
                        <a:t> : 11,61 %</a:t>
                      </a:r>
                    </a:p>
                  </a:txBody>
                  <a:tcPr marL="91812" marR="91812" marT="45907" marB="45907" anchor="ctr"/>
                </a:tc>
                <a:tc>
                  <a:txBody>
                    <a:bodyPr/>
                    <a:lstStyle/>
                    <a:p>
                      <a:r>
                        <a:rPr lang="fr-CA" sz="1800"/>
                        <a:t>Autres ingrédients : 88,29 %</a:t>
                      </a:r>
                    </a:p>
                  </a:txBody>
                  <a:tcPr marL="91812" marR="91812" marT="45907" marB="45907" anchor="ctr"/>
                </a:tc>
                <a:tc>
                  <a:txBody>
                    <a:bodyPr/>
                    <a:lstStyle/>
                    <a:p>
                      <a:pPr algn="ctr"/>
                      <a:r>
                        <a:rPr lang="fr-CA" sz="1800" dirty="0">
                          <a:effectLst/>
                          <a:hlinkClick r:id="rId4"/>
                        </a:rPr>
                        <a:t>Isothiazoline</a:t>
                      </a:r>
                      <a:r>
                        <a:rPr lang="fr-CA" sz="1800" dirty="0">
                          <a:effectLst/>
                        </a:rPr>
                        <a:t> : 0,10%</a:t>
                      </a:r>
                    </a:p>
                  </a:txBody>
                  <a:tcPr marL="91812" marR="91812" marT="45907" marB="45907" anchor="ctr"/>
                </a:tc>
                <a:extLst>
                  <a:ext uri="{0D108BD9-81ED-4DB2-BD59-A6C34878D82A}">
                    <a16:rowId xmlns:a16="http://schemas.microsoft.com/office/drawing/2014/main" val="1252148373"/>
                  </a:ext>
                </a:extLst>
              </a:tr>
              <a:tr h="973219">
                <a:tc>
                  <a:txBody>
                    <a:bodyPr/>
                    <a:lstStyle/>
                    <a:p>
                      <a:pPr algn="ctr"/>
                      <a:r>
                        <a:rPr lang="fr-CA" sz="1800" dirty="0">
                          <a:effectLst/>
                          <a:hlinkClick r:id="rId5"/>
                        </a:rPr>
                        <a:t>VectoBac 200 Granules</a:t>
                      </a:r>
                      <a:endParaRPr lang="fr-CA" sz="1800" dirty="0">
                        <a:effectLst/>
                      </a:endParaRPr>
                    </a:p>
                  </a:txBody>
                  <a:tcPr marL="91812" marR="91812" marT="45907" marB="45907" anchor="ctr"/>
                </a:tc>
                <a:tc>
                  <a:txBody>
                    <a:bodyPr/>
                    <a:lstStyle/>
                    <a:p>
                      <a:pPr algn="ctr"/>
                      <a:r>
                        <a:rPr lang="fr-CA" sz="1800" dirty="0" err="1">
                          <a:effectLst/>
                        </a:rPr>
                        <a:t>Bti</a:t>
                      </a:r>
                      <a:r>
                        <a:rPr lang="fr-CA" sz="1800" dirty="0">
                          <a:effectLst/>
                        </a:rPr>
                        <a:t> : 2,8 %</a:t>
                      </a:r>
                    </a:p>
                  </a:txBody>
                  <a:tcPr marL="91812" marR="91812" marT="45907" marB="45907" anchor="ctr"/>
                </a:tc>
                <a:tc>
                  <a:txBody>
                    <a:bodyPr/>
                    <a:lstStyle/>
                    <a:p>
                      <a:r>
                        <a:rPr lang="fr-CA" sz="1800"/>
                        <a:t>Autres ingrédients : 97,2 %</a:t>
                      </a:r>
                    </a:p>
                  </a:txBody>
                  <a:tcPr marL="91812" marR="91812" marT="45907" marB="45907" anchor="ctr"/>
                </a:tc>
                <a:tc>
                  <a:txBody>
                    <a:bodyPr/>
                    <a:lstStyle/>
                    <a:p>
                      <a:endParaRPr lang="fr-CA" sz="1800"/>
                    </a:p>
                  </a:txBody>
                  <a:tcPr marL="91812" marR="91812" marT="45907" marB="45907" anchor="ctr"/>
                </a:tc>
                <a:extLst>
                  <a:ext uri="{0D108BD9-81ED-4DB2-BD59-A6C34878D82A}">
                    <a16:rowId xmlns:a16="http://schemas.microsoft.com/office/drawing/2014/main" val="939362239"/>
                  </a:ext>
                </a:extLst>
              </a:tr>
              <a:tr h="973219">
                <a:tc>
                  <a:txBody>
                    <a:bodyPr/>
                    <a:lstStyle/>
                    <a:p>
                      <a:pPr algn="ctr"/>
                      <a:r>
                        <a:rPr lang="fr-CA" sz="1800">
                          <a:effectLst/>
                          <a:hlinkClick r:id="rId6" tooltip="VectoLex CG"/>
                        </a:rPr>
                        <a:t>VectoLex CG</a:t>
                      </a:r>
                      <a:endParaRPr lang="fr-CA" sz="1800">
                        <a:effectLst/>
                      </a:endParaRPr>
                    </a:p>
                  </a:txBody>
                  <a:tcPr marL="91812" marR="91812" marT="45907" marB="45907" anchor="ctr"/>
                </a:tc>
                <a:tc>
                  <a:txBody>
                    <a:bodyPr/>
                    <a:lstStyle/>
                    <a:p>
                      <a:pPr algn="ctr"/>
                      <a:r>
                        <a:rPr lang="fr-CA" sz="1800" err="1">
                          <a:effectLst/>
                        </a:rPr>
                        <a:t>Bti</a:t>
                      </a:r>
                      <a:r>
                        <a:rPr lang="fr-CA" sz="1800">
                          <a:effectLst/>
                        </a:rPr>
                        <a:t> : 7,5 %</a:t>
                      </a:r>
                    </a:p>
                  </a:txBody>
                  <a:tcPr marL="91812" marR="91812" marT="45907" marB="45907" anchor="ctr"/>
                </a:tc>
                <a:tc>
                  <a:txBody>
                    <a:bodyPr/>
                    <a:lstStyle/>
                    <a:p>
                      <a:r>
                        <a:rPr lang="fr-CA" sz="1800" dirty="0"/>
                        <a:t>Autres ingrédients : 82,5 %</a:t>
                      </a:r>
                    </a:p>
                  </a:txBody>
                  <a:tcPr marL="91812" marR="91812" marT="45907" marB="45907" anchor="ctr"/>
                </a:tc>
                <a:tc>
                  <a:txBody>
                    <a:bodyPr/>
                    <a:lstStyle/>
                    <a:p>
                      <a:endParaRPr lang="fr-CA" sz="1800" dirty="0"/>
                    </a:p>
                  </a:txBody>
                  <a:tcPr marL="91812" marR="91812" marT="45907" marB="45907" anchor="ctr"/>
                </a:tc>
                <a:extLst>
                  <a:ext uri="{0D108BD9-81ED-4DB2-BD59-A6C34878D82A}">
                    <a16:rowId xmlns:a16="http://schemas.microsoft.com/office/drawing/2014/main" val="3236438284"/>
                  </a:ext>
                </a:extLst>
              </a:tr>
            </a:tbl>
          </a:graphicData>
        </a:graphic>
      </p:graphicFrame>
      <p:pic>
        <p:nvPicPr>
          <p:cNvPr id="9" name="Image 8">
            <a:extLst>
              <a:ext uri="{FF2B5EF4-FFF2-40B4-BE49-F238E27FC236}">
                <a16:creationId xmlns:a16="http://schemas.microsoft.com/office/drawing/2014/main" id="{5CFEB5FE-1639-6D4D-949A-64C67EC8E727}"/>
              </a:ext>
            </a:extLst>
          </p:cNvPr>
          <p:cNvPicPr>
            <a:picLocks noChangeAspect="1"/>
          </p:cNvPicPr>
          <p:nvPr/>
        </p:nvPicPr>
        <p:blipFill>
          <a:blip r:embed="rId7"/>
          <a:stretch>
            <a:fillRect/>
          </a:stretch>
        </p:blipFill>
        <p:spPr>
          <a:xfrm>
            <a:off x="591224" y="1845001"/>
            <a:ext cx="3409782" cy="2269348"/>
          </a:xfrm>
          <a:prstGeom prst="rect">
            <a:avLst/>
          </a:prstGeom>
        </p:spPr>
      </p:pic>
      <p:sp>
        <p:nvSpPr>
          <p:cNvPr id="10" name="Rectangle 9">
            <a:extLst>
              <a:ext uri="{FF2B5EF4-FFF2-40B4-BE49-F238E27FC236}">
                <a16:creationId xmlns:a16="http://schemas.microsoft.com/office/drawing/2014/main" id="{CB53ACDC-7E68-6945-A46C-40B74C3F9DA3}"/>
              </a:ext>
            </a:extLst>
          </p:cNvPr>
          <p:cNvSpPr/>
          <p:nvPr/>
        </p:nvSpPr>
        <p:spPr>
          <a:xfrm>
            <a:off x="591225" y="4255994"/>
            <a:ext cx="3409782" cy="1899851"/>
          </a:xfrm>
          <a:prstGeom prst="rect">
            <a:avLst/>
          </a:prstGeom>
        </p:spPr>
        <p:txBody>
          <a:bodyPr wrap="square">
            <a:noAutofit/>
          </a:bodyPr>
          <a:lstStyle/>
          <a:p>
            <a:pPr algn="just">
              <a:spcBef>
                <a:spcPct val="20000"/>
              </a:spcBef>
              <a:spcAft>
                <a:spcPts val="600"/>
              </a:spcAft>
              <a:buClr>
                <a:schemeClr val="accent1"/>
              </a:buClr>
              <a:buSzPct val="92000"/>
              <a:buFont typeface="Wingdings 2" panose="05020102010507070707" pitchFamily="18" charset="2"/>
              <a:buChar char=""/>
            </a:pPr>
            <a:r>
              <a:rPr lang="en-US" sz="1200" dirty="0">
                <a:solidFill>
                  <a:srgbClr val="FFFFFF"/>
                </a:solidFill>
              </a:rPr>
              <a:t>  </a:t>
            </a:r>
            <a:r>
              <a:rPr lang="en-US" sz="1400" dirty="0" err="1">
                <a:solidFill>
                  <a:srgbClr val="FFFFFF"/>
                </a:solidFill>
              </a:rPr>
              <a:t>jusqu’à</a:t>
            </a:r>
            <a:r>
              <a:rPr lang="en-US" sz="1400" dirty="0">
                <a:solidFill>
                  <a:srgbClr val="FFFFFF"/>
                </a:solidFill>
              </a:rPr>
              <a:t> 97% = </a:t>
            </a:r>
            <a:r>
              <a:rPr lang="en-US" sz="1400" dirty="0" err="1">
                <a:solidFill>
                  <a:srgbClr val="FFFFFF"/>
                </a:solidFill>
              </a:rPr>
              <a:t>Autres</a:t>
            </a:r>
            <a:r>
              <a:rPr lang="en-US" sz="1400" dirty="0">
                <a:solidFill>
                  <a:srgbClr val="FFFFFF"/>
                </a:solidFill>
              </a:rPr>
              <a:t> </a:t>
            </a:r>
            <a:r>
              <a:rPr lang="en-US" sz="1400" dirty="0" err="1">
                <a:solidFill>
                  <a:srgbClr val="FFFFFF"/>
                </a:solidFill>
              </a:rPr>
              <a:t>ingrédients</a:t>
            </a:r>
            <a:r>
              <a:rPr lang="en-US" sz="1400" dirty="0">
                <a:solidFill>
                  <a:srgbClr val="FFFFFF"/>
                </a:solidFill>
              </a:rPr>
              <a:t> </a:t>
            </a:r>
          </a:p>
          <a:p>
            <a:pPr algn="just">
              <a:spcBef>
                <a:spcPct val="20000"/>
              </a:spcBef>
              <a:spcAft>
                <a:spcPts val="600"/>
              </a:spcAft>
              <a:buClr>
                <a:schemeClr val="accent1"/>
              </a:buClr>
              <a:buSzPct val="92000"/>
              <a:buFont typeface="Wingdings 2" panose="05020102010507070707" pitchFamily="18" charset="2"/>
              <a:buChar char=""/>
            </a:pPr>
            <a:r>
              <a:rPr lang="en-US" sz="1400" dirty="0">
                <a:solidFill>
                  <a:srgbClr val="FFFFFF"/>
                </a:solidFill>
              </a:rPr>
              <a:t>  Protégé par le secret commercial</a:t>
            </a:r>
          </a:p>
        </p:txBody>
      </p:sp>
      <p:sp>
        <p:nvSpPr>
          <p:cNvPr id="11" name="ZoneTexte 10">
            <a:extLst>
              <a:ext uri="{FF2B5EF4-FFF2-40B4-BE49-F238E27FC236}">
                <a16:creationId xmlns:a16="http://schemas.microsoft.com/office/drawing/2014/main" id="{F7F3D8BD-B173-4E4F-88AD-57BAC6374602}"/>
              </a:ext>
            </a:extLst>
          </p:cNvPr>
          <p:cNvSpPr txBox="1"/>
          <p:nvPr/>
        </p:nvSpPr>
        <p:spPr>
          <a:xfrm>
            <a:off x="581192" y="3933265"/>
            <a:ext cx="1045902" cy="169277"/>
          </a:xfrm>
          <a:prstGeom prst="rect">
            <a:avLst/>
          </a:prstGeom>
          <a:noFill/>
        </p:spPr>
        <p:txBody>
          <a:bodyPr wrap="square" rtlCol="0">
            <a:spAutoFit/>
          </a:bodyPr>
          <a:lstStyle/>
          <a:p>
            <a:r>
              <a:rPr lang="fr-CA" sz="500" dirty="0"/>
              <a:t>Photo Ruby Lake </a:t>
            </a:r>
            <a:r>
              <a:rPr lang="fr-CA" sz="500" dirty="0" err="1"/>
              <a:t>Resort</a:t>
            </a:r>
            <a:endParaRPr lang="fr-FR" sz="500" dirty="0"/>
          </a:p>
        </p:txBody>
      </p:sp>
      <p:sp>
        <p:nvSpPr>
          <p:cNvPr id="6" name="Espace réservé de la date 5">
            <a:extLst>
              <a:ext uri="{FF2B5EF4-FFF2-40B4-BE49-F238E27FC236}">
                <a16:creationId xmlns:a16="http://schemas.microsoft.com/office/drawing/2014/main" id="{918AE2FE-622B-B941-BBBC-2E6190E13226}"/>
              </a:ext>
            </a:extLst>
          </p:cNvPr>
          <p:cNvSpPr>
            <a:spLocks noGrp="1"/>
          </p:cNvSpPr>
          <p:nvPr>
            <p:ph type="dt" sz="half" idx="10"/>
          </p:nvPr>
        </p:nvSpPr>
        <p:spPr>
          <a:xfrm>
            <a:off x="7605951" y="6423914"/>
            <a:ext cx="3573678" cy="365125"/>
          </a:xfrm>
        </p:spPr>
        <p:txBody>
          <a:bodyPr/>
          <a:lstStyle/>
          <a:p>
            <a:r>
              <a:rPr lang="fr-CA"/>
              <a:t>Automne 2020</a:t>
            </a:r>
            <a:endParaRPr lang="en-US" dirty="0"/>
          </a:p>
        </p:txBody>
      </p:sp>
    </p:spTree>
    <p:extLst>
      <p:ext uri="{BB962C8B-B14F-4D97-AF65-F5344CB8AC3E}">
        <p14:creationId xmlns:p14="http://schemas.microsoft.com/office/powerpoint/2010/main" val="29598811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EB763148-59F5-8247-9FB4-A37A3B6BDDD7}"/>
              </a:ext>
            </a:extLst>
          </p:cNvPr>
          <p:cNvPicPr>
            <a:picLocks noChangeAspect="1"/>
          </p:cNvPicPr>
          <p:nvPr/>
        </p:nvPicPr>
        <p:blipFill rotWithShape="1">
          <a:blip r:embed="rId3"/>
          <a:srcRect b="10714"/>
          <a:stretch/>
        </p:blipFill>
        <p:spPr>
          <a:xfrm>
            <a:off x="20" y="10"/>
            <a:ext cx="12191980" cy="6857990"/>
          </a:xfrm>
          <a:prstGeom prst="rect">
            <a:avLst/>
          </a:prstGeom>
        </p:spPr>
      </p:pic>
      <p:sp>
        <p:nvSpPr>
          <p:cNvPr id="74" name="Rectangle 73">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883" y="849057"/>
            <a:ext cx="3703320" cy="94997"/>
          </a:xfrm>
          <a:prstGeom prst="rect">
            <a:avLst/>
          </a:prstGeom>
          <a:solidFill>
            <a:schemeClr val="bg1">
              <a:alpha val="9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883" y="1012371"/>
            <a:ext cx="3702134" cy="4202862"/>
          </a:xfrm>
          <a:prstGeom prst="rect">
            <a:avLst/>
          </a:prstGeom>
          <a:solidFill>
            <a:schemeClr val="bg1">
              <a:alpha val="95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14DDC134-D7D5-0146-814D-FA52F115093E}"/>
              </a:ext>
            </a:extLst>
          </p:cNvPr>
          <p:cNvSpPr>
            <a:spLocks noGrp="1"/>
          </p:cNvSpPr>
          <p:nvPr>
            <p:ph type="title"/>
          </p:nvPr>
        </p:nvSpPr>
        <p:spPr>
          <a:xfrm>
            <a:off x="897227" y="1153886"/>
            <a:ext cx="3374265" cy="971306"/>
          </a:xfrm>
        </p:spPr>
        <p:txBody>
          <a:bodyPr>
            <a:normAutofit/>
          </a:bodyPr>
          <a:lstStyle/>
          <a:p>
            <a:r>
              <a:rPr lang="fr-FR" sz="2400" dirty="0">
                <a:solidFill>
                  <a:schemeClr val="tx1"/>
                </a:solidFill>
              </a:rPr>
              <a:t>12. </a:t>
            </a:r>
            <a:r>
              <a:rPr lang="fr-FR" sz="2000" dirty="0">
                <a:solidFill>
                  <a:schemeClr val="tx1"/>
                </a:solidFill>
              </a:rPr>
              <a:t>Permis pour traiter</a:t>
            </a:r>
          </a:p>
        </p:txBody>
      </p:sp>
      <p:sp>
        <p:nvSpPr>
          <p:cNvPr id="3" name="Espace réservé du contenu 2">
            <a:extLst>
              <a:ext uri="{FF2B5EF4-FFF2-40B4-BE49-F238E27FC236}">
                <a16:creationId xmlns:a16="http://schemas.microsoft.com/office/drawing/2014/main" id="{309B4EC8-11B9-7F46-A9AA-ADD99CCE492D}"/>
              </a:ext>
            </a:extLst>
          </p:cNvPr>
          <p:cNvSpPr>
            <a:spLocks noGrp="1"/>
          </p:cNvSpPr>
          <p:nvPr>
            <p:ph idx="1"/>
          </p:nvPr>
        </p:nvSpPr>
        <p:spPr>
          <a:xfrm>
            <a:off x="897226" y="2266683"/>
            <a:ext cx="3374265" cy="2704562"/>
          </a:xfrm>
        </p:spPr>
        <p:txBody>
          <a:bodyPr>
            <a:normAutofit/>
          </a:bodyPr>
          <a:lstStyle/>
          <a:p>
            <a:r>
              <a:rPr lang="fr-CA" sz="1600"/>
              <a:t>Sur demande et à géométrie variable</a:t>
            </a:r>
          </a:p>
          <a:p>
            <a:r>
              <a:rPr lang="fr-CA" sz="1600"/>
              <a:t>Appel d’offres </a:t>
            </a:r>
          </a:p>
          <a:p>
            <a:r>
              <a:rPr lang="fr-CA" sz="1600"/>
              <a:t>Consultant mandaté par la Ville</a:t>
            </a:r>
          </a:p>
          <a:p>
            <a:r>
              <a:rPr lang="fr-CA" sz="1600"/>
              <a:t>Certificat d’autorisation du MELCC</a:t>
            </a:r>
          </a:p>
          <a:p>
            <a:r>
              <a:rPr lang="fr-CA" sz="1600"/>
              <a:t>MFFP conseille le MELCC et restrictions </a:t>
            </a:r>
          </a:p>
        </p:txBody>
      </p:sp>
      <p:sp>
        <p:nvSpPr>
          <p:cNvPr id="7" name="Espace réservé de la date 6">
            <a:extLst>
              <a:ext uri="{FF2B5EF4-FFF2-40B4-BE49-F238E27FC236}">
                <a16:creationId xmlns:a16="http://schemas.microsoft.com/office/drawing/2014/main" id="{021BF40C-876D-8147-926C-0701642D98D5}"/>
              </a:ext>
            </a:extLst>
          </p:cNvPr>
          <p:cNvSpPr>
            <a:spLocks noGrp="1"/>
          </p:cNvSpPr>
          <p:nvPr>
            <p:ph type="dt" sz="half" idx="10"/>
          </p:nvPr>
        </p:nvSpPr>
        <p:spPr>
          <a:xfrm>
            <a:off x="7605951" y="6423914"/>
            <a:ext cx="2844799" cy="365125"/>
          </a:xfrm>
        </p:spPr>
        <p:txBody>
          <a:bodyPr>
            <a:normAutofit/>
          </a:bodyPr>
          <a:lstStyle/>
          <a:p>
            <a:pPr>
              <a:spcAft>
                <a:spcPts val="600"/>
              </a:spcAft>
            </a:pPr>
            <a:r>
              <a:rPr lang="fr-CA" dirty="0">
                <a:solidFill>
                  <a:srgbClr val="FFFFFF"/>
                </a:solidFill>
              </a:rPr>
              <a:t>Printemps 2021</a:t>
            </a:r>
            <a:endParaRPr lang="en-US" dirty="0">
              <a:solidFill>
                <a:srgbClr val="FFFFFF"/>
              </a:solidFill>
            </a:endParaRPr>
          </a:p>
        </p:txBody>
      </p:sp>
      <p:sp>
        <p:nvSpPr>
          <p:cNvPr id="8" name="ZoneTexte 7">
            <a:extLst>
              <a:ext uri="{FF2B5EF4-FFF2-40B4-BE49-F238E27FC236}">
                <a16:creationId xmlns:a16="http://schemas.microsoft.com/office/drawing/2014/main" id="{D24C6D4C-BFD6-8846-95E9-82D11CEF2681}"/>
              </a:ext>
            </a:extLst>
          </p:cNvPr>
          <p:cNvSpPr txBox="1"/>
          <p:nvPr/>
        </p:nvSpPr>
        <p:spPr>
          <a:xfrm>
            <a:off x="881267" y="6559826"/>
            <a:ext cx="2994991" cy="261610"/>
          </a:xfrm>
          <a:prstGeom prst="rect">
            <a:avLst/>
          </a:prstGeom>
          <a:noFill/>
        </p:spPr>
        <p:txBody>
          <a:bodyPr wrap="square" rtlCol="0">
            <a:spAutoFit/>
          </a:bodyPr>
          <a:lstStyle/>
          <a:p>
            <a:r>
              <a:rPr lang="fr-CA" sz="1100" dirty="0"/>
              <a:t>Photo d'archives Martin Chamberland, La Presse</a:t>
            </a:r>
            <a:endParaRPr lang="fr-FR" sz="1100" dirty="0"/>
          </a:p>
        </p:txBody>
      </p:sp>
    </p:spTree>
    <p:extLst>
      <p:ext uri="{BB962C8B-B14F-4D97-AF65-F5344CB8AC3E}">
        <p14:creationId xmlns:p14="http://schemas.microsoft.com/office/powerpoint/2010/main" val="21288708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14107A-54E0-D24F-9253-18DD1AF40BE4}"/>
              </a:ext>
            </a:extLst>
          </p:cNvPr>
          <p:cNvSpPr>
            <a:spLocks noGrp="1"/>
          </p:cNvSpPr>
          <p:nvPr>
            <p:ph type="title"/>
          </p:nvPr>
        </p:nvSpPr>
        <p:spPr/>
        <p:txBody>
          <a:bodyPr/>
          <a:lstStyle/>
          <a:p>
            <a:r>
              <a:rPr lang="fr-FR" dirty="0"/>
              <a:t>13. États des espèces en Outaouais</a:t>
            </a:r>
          </a:p>
        </p:txBody>
      </p:sp>
      <p:sp>
        <p:nvSpPr>
          <p:cNvPr id="3" name="Espace réservé du contenu 2">
            <a:extLst>
              <a:ext uri="{FF2B5EF4-FFF2-40B4-BE49-F238E27FC236}">
                <a16:creationId xmlns:a16="http://schemas.microsoft.com/office/drawing/2014/main" id="{275C8232-7D77-2240-903F-DBEBFB8E85FD}"/>
              </a:ext>
            </a:extLst>
          </p:cNvPr>
          <p:cNvSpPr>
            <a:spLocks noGrp="1"/>
          </p:cNvSpPr>
          <p:nvPr>
            <p:ph idx="1"/>
          </p:nvPr>
        </p:nvSpPr>
        <p:spPr/>
        <p:txBody>
          <a:bodyPr/>
          <a:lstStyle/>
          <a:p>
            <a:endParaRPr lang="fr-FR"/>
          </a:p>
        </p:txBody>
      </p:sp>
      <p:sp>
        <p:nvSpPr>
          <p:cNvPr id="4" name="Espace réservé de la date 3">
            <a:extLst>
              <a:ext uri="{FF2B5EF4-FFF2-40B4-BE49-F238E27FC236}">
                <a16:creationId xmlns:a16="http://schemas.microsoft.com/office/drawing/2014/main" id="{4A1722F3-5E12-D847-A73A-400A393A7EB3}"/>
              </a:ext>
            </a:extLst>
          </p:cNvPr>
          <p:cNvSpPr>
            <a:spLocks noGrp="1"/>
          </p:cNvSpPr>
          <p:nvPr>
            <p:ph type="dt" sz="half" idx="10"/>
          </p:nvPr>
        </p:nvSpPr>
        <p:spPr/>
        <p:txBody>
          <a:bodyPr/>
          <a:lstStyle/>
          <a:p>
            <a:r>
              <a:rPr lang="fr-CA" dirty="0"/>
              <a:t>Printemps 2021</a:t>
            </a:r>
            <a:endParaRPr lang="en-US" dirty="0"/>
          </a:p>
        </p:txBody>
      </p:sp>
    </p:spTree>
    <p:extLst>
      <p:ext uri="{BB962C8B-B14F-4D97-AF65-F5344CB8AC3E}">
        <p14:creationId xmlns:p14="http://schemas.microsoft.com/office/powerpoint/2010/main" val="3872962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7158CA02-1F37-F74F-BC02-EA74A4CAFC53}"/>
              </a:ext>
            </a:extLst>
          </p:cNvPr>
          <p:cNvSpPr>
            <a:spLocks noGrp="1"/>
          </p:cNvSpPr>
          <p:nvPr>
            <p:ph type="title"/>
          </p:nvPr>
        </p:nvSpPr>
        <p:spPr>
          <a:xfrm>
            <a:off x="583003" y="637839"/>
            <a:ext cx="3568661" cy="1188720"/>
          </a:xfrm>
        </p:spPr>
        <p:txBody>
          <a:bodyPr>
            <a:normAutofit/>
          </a:bodyPr>
          <a:lstStyle/>
          <a:p>
            <a:r>
              <a:rPr lang="fr-FR" dirty="0"/>
              <a:t>14. Les coûts du </a:t>
            </a:r>
            <a:r>
              <a:rPr lang="fr-FR" dirty="0" err="1"/>
              <a:t>Bti</a:t>
            </a:r>
            <a:endParaRPr lang="fr-FR" dirty="0"/>
          </a:p>
        </p:txBody>
      </p:sp>
      <p:sp>
        <p:nvSpPr>
          <p:cNvPr id="21" name="Rectangle 20">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EEEFFD3E-54F7-6E40-9994-3A972DA66336}"/>
              </a:ext>
            </a:extLst>
          </p:cNvPr>
          <p:cNvSpPr>
            <a:spLocks noGrp="1"/>
          </p:cNvSpPr>
          <p:nvPr>
            <p:ph idx="1"/>
          </p:nvPr>
        </p:nvSpPr>
        <p:spPr>
          <a:xfrm>
            <a:off x="609905" y="2325323"/>
            <a:ext cx="3568661" cy="3490740"/>
          </a:xfrm>
        </p:spPr>
        <p:txBody>
          <a:bodyPr>
            <a:noAutofit/>
          </a:bodyPr>
          <a:lstStyle/>
          <a:p>
            <a:pPr>
              <a:lnSpc>
                <a:spcPct val="90000"/>
              </a:lnSpc>
            </a:pPr>
            <a:r>
              <a:rPr lang="fr-CA" sz="1800" b="1" dirty="0"/>
              <a:t>Dépense  par les propriétaires </a:t>
            </a:r>
          </a:p>
          <a:p>
            <a:pPr>
              <a:lnSpc>
                <a:spcPct val="90000"/>
              </a:lnSpc>
            </a:pPr>
            <a:r>
              <a:rPr lang="fr-CA" sz="1800" b="1" dirty="0"/>
              <a:t>Compte de taxes  </a:t>
            </a:r>
          </a:p>
          <a:p>
            <a:pPr>
              <a:lnSpc>
                <a:spcPct val="90000"/>
              </a:lnSpc>
            </a:pPr>
            <a:r>
              <a:rPr lang="fr-CA" sz="1800" b="1" dirty="0"/>
              <a:t>Frais individuels annuels</a:t>
            </a:r>
          </a:p>
          <a:p>
            <a:pPr>
              <a:lnSpc>
                <a:spcPct val="90000"/>
              </a:lnSpc>
            </a:pPr>
            <a:r>
              <a:rPr lang="fr-CA" sz="1800" b="1" dirty="0"/>
              <a:t>2019 : contrat de 286 862 $ </a:t>
            </a:r>
          </a:p>
          <a:p>
            <a:pPr>
              <a:lnSpc>
                <a:spcPct val="90000"/>
              </a:lnSpc>
            </a:pPr>
            <a:r>
              <a:rPr lang="fr-CA" sz="1800" b="1" dirty="0"/>
              <a:t>Exonération impossible pour le moment</a:t>
            </a:r>
          </a:p>
          <a:p>
            <a:pPr>
              <a:lnSpc>
                <a:spcPct val="90000"/>
              </a:lnSpc>
            </a:pPr>
            <a:r>
              <a:rPr lang="fr-CA" sz="1800" b="1" dirty="0"/>
              <a:t>Coûts cachés du </a:t>
            </a:r>
            <a:r>
              <a:rPr lang="fr-CA" sz="1800" b="1" dirty="0" err="1"/>
              <a:t>Bti</a:t>
            </a:r>
            <a:r>
              <a:rPr lang="fr-CA" sz="1800" b="1" dirty="0"/>
              <a:t>: liens étroit entre écosystèmes sains et économie: peu d’études</a:t>
            </a:r>
          </a:p>
          <a:p>
            <a:pPr>
              <a:lnSpc>
                <a:spcPct val="90000"/>
              </a:lnSpc>
            </a:pPr>
            <a:r>
              <a:rPr lang="fr-FR" sz="1800" b="1" dirty="0"/>
              <a:t>P</a:t>
            </a:r>
            <a:r>
              <a:rPr lang="fr-CA" sz="1800" b="1" dirty="0" err="1"/>
              <a:t>êche</a:t>
            </a:r>
            <a:r>
              <a:rPr lang="fr-CA" sz="1800" b="1" dirty="0"/>
              <a:t> à l’omble de fontaine : 340 M $ par an </a:t>
            </a:r>
          </a:p>
          <a:p>
            <a:pPr>
              <a:lnSpc>
                <a:spcPct val="90000"/>
              </a:lnSpc>
            </a:pPr>
            <a:r>
              <a:rPr lang="fr-CA" sz="1800" b="1" dirty="0"/>
              <a:t>Ornithologie : 195,5 M $ par an </a:t>
            </a:r>
            <a:endParaRPr lang="fr-FR" sz="1800" b="1" dirty="0"/>
          </a:p>
        </p:txBody>
      </p:sp>
      <p:pic>
        <p:nvPicPr>
          <p:cNvPr id="9" name="Image 8">
            <a:extLst>
              <a:ext uri="{FF2B5EF4-FFF2-40B4-BE49-F238E27FC236}">
                <a16:creationId xmlns:a16="http://schemas.microsoft.com/office/drawing/2014/main" id="{556F848F-741A-8D44-995D-250E22E97913}"/>
              </a:ext>
            </a:extLst>
          </p:cNvPr>
          <p:cNvPicPr>
            <a:picLocks noChangeAspect="1"/>
          </p:cNvPicPr>
          <p:nvPr/>
        </p:nvPicPr>
        <p:blipFill rotWithShape="1">
          <a:blip r:embed="rId3"/>
          <a:srcRect l="14828" r="14828"/>
          <a:stretch/>
        </p:blipFill>
        <p:spPr>
          <a:xfrm>
            <a:off x="4605447" y="0"/>
            <a:ext cx="7537705" cy="6857990"/>
          </a:xfrm>
          <a:prstGeom prst="rect">
            <a:avLst/>
          </a:prstGeom>
        </p:spPr>
      </p:pic>
      <p:sp>
        <p:nvSpPr>
          <p:cNvPr id="7" name="AutoShape 4" descr="Truite_ pêche_chironomes280317">
            <a:hlinkClick r:id="rId4"/>
            <a:extLst>
              <a:ext uri="{FF2B5EF4-FFF2-40B4-BE49-F238E27FC236}">
                <a16:creationId xmlns:a16="http://schemas.microsoft.com/office/drawing/2014/main" id="{F13A1CD4-6C1F-A741-B19F-5F747956B8A7}"/>
              </a:ext>
            </a:extLst>
          </p:cNvPr>
          <p:cNvSpPr>
            <a:spLocks noChangeAspect="1" noChangeArrowheads="1"/>
          </p:cNvSpPr>
          <p:nvPr/>
        </p:nvSpPr>
        <p:spPr bwMode="auto">
          <a:xfrm>
            <a:off x="7502031" y="2484610"/>
            <a:ext cx="4428700" cy="28326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ZoneTexte 9">
            <a:extLst>
              <a:ext uri="{FF2B5EF4-FFF2-40B4-BE49-F238E27FC236}">
                <a16:creationId xmlns:a16="http://schemas.microsoft.com/office/drawing/2014/main" id="{158773E4-94EA-7947-997B-5CA3C4BE4EF9}"/>
              </a:ext>
            </a:extLst>
          </p:cNvPr>
          <p:cNvSpPr txBox="1"/>
          <p:nvPr/>
        </p:nvSpPr>
        <p:spPr>
          <a:xfrm>
            <a:off x="4633910" y="6655149"/>
            <a:ext cx="5515201" cy="215444"/>
          </a:xfrm>
          <a:prstGeom prst="rect">
            <a:avLst/>
          </a:prstGeom>
          <a:noFill/>
        </p:spPr>
        <p:txBody>
          <a:bodyPr wrap="square" rtlCol="0">
            <a:spAutoFit/>
          </a:bodyPr>
          <a:lstStyle/>
          <a:p>
            <a:pPr>
              <a:spcAft>
                <a:spcPts val="600"/>
              </a:spcAft>
            </a:pPr>
            <a:r>
              <a:rPr lang="fr-CA" sz="800" dirty="0">
                <a:solidFill>
                  <a:schemeClr val="bg1"/>
                </a:solidFill>
              </a:rPr>
              <a:t>Truite capturée avec mouche imitant un chironome en C.-B. Crédit photo </a:t>
            </a:r>
            <a:r>
              <a:rPr lang="fr-CA" sz="800" dirty="0">
                <a:solidFill>
                  <a:schemeClr val="bg1"/>
                </a:solidFill>
                <a:hlinkClick r:id="rId5">
                  <a:extLst>
                    <a:ext uri="{A12FA001-AC4F-418D-AE19-62706E023703}">
                      <ahyp:hlinkClr xmlns:ahyp="http://schemas.microsoft.com/office/drawing/2018/hyperlinkcolor" val="tx"/>
                    </a:ext>
                  </a:extLst>
                </a:hlinkClick>
              </a:rPr>
              <a:t>Geoff Moore</a:t>
            </a:r>
            <a:r>
              <a:rPr lang="fr-CA" sz="800" dirty="0">
                <a:solidFill>
                  <a:schemeClr val="bg1"/>
                </a:solidFill>
              </a:rPr>
              <a:t> Via </a:t>
            </a:r>
            <a:r>
              <a:rPr lang="fr-CA" sz="800" dirty="0">
                <a:solidFill>
                  <a:schemeClr val="bg1"/>
                </a:solidFill>
                <a:hlinkClick r:id="rId6">
                  <a:extLst>
                    <a:ext uri="{A12FA001-AC4F-418D-AE19-62706E023703}">
                      <ahyp:hlinkClr xmlns:ahyp="http://schemas.microsoft.com/office/drawing/2018/hyperlinkcolor" val="tx"/>
                    </a:ext>
                  </a:extLst>
                </a:hlinkClick>
              </a:rPr>
              <a:t>BC Field &amp; Stream,</a:t>
            </a:r>
            <a:r>
              <a:rPr lang="fr-CA" sz="800" dirty="0">
                <a:solidFill>
                  <a:schemeClr val="bg1"/>
                </a:solidFill>
              </a:rPr>
              <a:t> 28 mars 2017</a:t>
            </a:r>
            <a:endParaRPr lang="fr-FR" sz="800" dirty="0">
              <a:solidFill>
                <a:schemeClr val="bg1"/>
              </a:solidFill>
            </a:endParaRPr>
          </a:p>
        </p:txBody>
      </p:sp>
      <p:sp>
        <p:nvSpPr>
          <p:cNvPr id="6" name="Espace réservé de la date 5">
            <a:extLst>
              <a:ext uri="{FF2B5EF4-FFF2-40B4-BE49-F238E27FC236}">
                <a16:creationId xmlns:a16="http://schemas.microsoft.com/office/drawing/2014/main" id="{057428E3-787A-9443-9510-78D0773AFF6E}"/>
              </a:ext>
            </a:extLst>
          </p:cNvPr>
          <p:cNvSpPr>
            <a:spLocks noGrp="1"/>
          </p:cNvSpPr>
          <p:nvPr>
            <p:ph type="dt" sz="half" idx="10"/>
          </p:nvPr>
        </p:nvSpPr>
        <p:spPr/>
        <p:txBody>
          <a:bodyPr/>
          <a:lstStyle/>
          <a:p>
            <a:r>
              <a:rPr lang="fr-CA"/>
              <a:t>Automne 2020</a:t>
            </a:r>
            <a:endParaRPr lang="en-US" dirty="0"/>
          </a:p>
        </p:txBody>
      </p:sp>
    </p:spTree>
    <p:extLst>
      <p:ext uri="{BB962C8B-B14F-4D97-AF65-F5344CB8AC3E}">
        <p14:creationId xmlns:p14="http://schemas.microsoft.com/office/powerpoint/2010/main" val="36335232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A196203-B2F6-5E48-8A1B-D2C73D19172A}"/>
              </a:ext>
            </a:extLst>
          </p:cNvPr>
          <p:cNvSpPr>
            <a:spLocks noGrp="1"/>
          </p:cNvSpPr>
          <p:nvPr>
            <p:ph type="title"/>
          </p:nvPr>
        </p:nvSpPr>
        <p:spPr>
          <a:xfrm>
            <a:off x="584201" y="702156"/>
            <a:ext cx="7011413" cy="1013800"/>
          </a:xfrm>
        </p:spPr>
        <p:txBody>
          <a:bodyPr>
            <a:normAutofit/>
          </a:bodyPr>
          <a:lstStyle/>
          <a:p>
            <a:r>
              <a:rPr lang="fr-FR" dirty="0">
                <a:solidFill>
                  <a:schemeClr val="tx2"/>
                </a:solidFill>
              </a:rPr>
              <a:t>15. Alternatives</a:t>
            </a:r>
          </a:p>
        </p:txBody>
      </p:sp>
      <p:sp>
        <p:nvSpPr>
          <p:cNvPr id="26" name="Rectangle 25">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8B622137-0206-1742-B982-50FCC54F2ACD}"/>
              </a:ext>
            </a:extLst>
          </p:cNvPr>
          <p:cNvSpPr>
            <a:spLocks noGrp="1"/>
          </p:cNvSpPr>
          <p:nvPr>
            <p:ph idx="1"/>
          </p:nvPr>
        </p:nvSpPr>
        <p:spPr>
          <a:xfrm>
            <a:off x="584200" y="1660187"/>
            <a:ext cx="7011413" cy="4198612"/>
          </a:xfrm>
        </p:spPr>
        <p:txBody>
          <a:bodyPr>
            <a:normAutofit/>
          </a:bodyPr>
          <a:lstStyle/>
          <a:p>
            <a:r>
              <a:rPr lang="fr-CA" b="1" dirty="0"/>
              <a:t>Restauration des milieux humides</a:t>
            </a:r>
          </a:p>
          <a:p>
            <a:r>
              <a:rPr lang="fr-CA" b="1" dirty="0"/>
              <a:t>Protections personnelles </a:t>
            </a:r>
          </a:p>
          <a:p>
            <a:r>
              <a:rPr lang="fr-CA" b="1" dirty="0"/>
              <a:t>Retrait des contenants d’eau stagnante chez soi</a:t>
            </a:r>
          </a:p>
          <a:p>
            <a:r>
              <a:rPr lang="fr-CA" b="1" dirty="0"/>
              <a:t>Nichoirs à insectivores</a:t>
            </a:r>
          </a:p>
          <a:p>
            <a:r>
              <a:rPr lang="fr-CA" b="1" dirty="0"/>
              <a:t>Pièges à moustiques</a:t>
            </a:r>
          </a:p>
          <a:p>
            <a:pPr lvl="1"/>
            <a:r>
              <a:rPr lang="fr-CA" b="1" dirty="0"/>
              <a:t>Importance éducation/sensibilisation</a:t>
            </a:r>
          </a:p>
          <a:p>
            <a:pPr lvl="1"/>
            <a:r>
              <a:rPr lang="fr-CA" b="1" dirty="0"/>
              <a:t>Collaboration avec les résidents pour trouver des solutions  respectueuses de la nature  </a:t>
            </a:r>
          </a:p>
          <a:p>
            <a:pPr lvl="1"/>
            <a:r>
              <a:rPr lang="fr-CA" b="1" dirty="0"/>
              <a:t>Réflexion sur nos modèles de développement au bord des cours d’eau</a:t>
            </a:r>
          </a:p>
          <a:p>
            <a:pPr lvl="1"/>
            <a:r>
              <a:rPr lang="fr-CA" b="1" dirty="0"/>
              <a:t>Recherche</a:t>
            </a:r>
          </a:p>
          <a:p>
            <a:pPr marL="0" indent="0">
              <a:buNone/>
            </a:pPr>
            <a:endParaRPr lang="fr-CA" b="1" dirty="0"/>
          </a:p>
          <a:p>
            <a:endParaRPr lang="fr-FR" dirty="0"/>
          </a:p>
        </p:txBody>
      </p:sp>
      <p:sp>
        <p:nvSpPr>
          <p:cNvPr id="7" name="Espace réservé de la date 6">
            <a:extLst>
              <a:ext uri="{FF2B5EF4-FFF2-40B4-BE49-F238E27FC236}">
                <a16:creationId xmlns:a16="http://schemas.microsoft.com/office/drawing/2014/main" id="{CBEC819C-137D-2B42-A2CD-F4944DBA87F9}"/>
              </a:ext>
            </a:extLst>
          </p:cNvPr>
          <p:cNvSpPr>
            <a:spLocks noGrp="1"/>
          </p:cNvSpPr>
          <p:nvPr>
            <p:ph type="dt" sz="half" idx="10"/>
          </p:nvPr>
        </p:nvSpPr>
        <p:spPr>
          <a:xfrm>
            <a:off x="5713620" y="5956137"/>
            <a:ext cx="1425283" cy="365125"/>
          </a:xfrm>
        </p:spPr>
        <p:txBody>
          <a:bodyPr>
            <a:normAutofit/>
          </a:bodyPr>
          <a:lstStyle/>
          <a:p>
            <a:pPr>
              <a:spcAft>
                <a:spcPts val="600"/>
              </a:spcAft>
            </a:pPr>
            <a:r>
              <a:rPr lang="fr-CA" dirty="0">
                <a:solidFill>
                  <a:srgbClr val="8238DE"/>
                </a:solidFill>
              </a:rPr>
              <a:t>Printemps 2021</a:t>
            </a:r>
            <a:endParaRPr lang="en-US" dirty="0">
              <a:solidFill>
                <a:srgbClr val="8238DE"/>
              </a:solidFill>
            </a:endParaRPr>
          </a:p>
        </p:txBody>
      </p:sp>
      <p:pic>
        <p:nvPicPr>
          <p:cNvPr id="13" name="Image 12">
            <a:extLst>
              <a:ext uri="{FF2B5EF4-FFF2-40B4-BE49-F238E27FC236}">
                <a16:creationId xmlns:a16="http://schemas.microsoft.com/office/drawing/2014/main" id="{66A363AA-86EE-7E45-A1E6-8A7A1CDB884D}"/>
              </a:ext>
            </a:extLst>
          </p:cNvPr>
          <p:cNvPicPr>
            <a:picLocks noChangeAspect="1"/>
          </p:cNvPicPr>
          <p:nvPr/>
        </p:nvPicPr>
        <p:blipFill rotWithShape="1">
          <a:blip r:embed="rId3"/>
          <a:srcRect l="6960" r="6955" b="3"/>
          <a:stretch/>
        </p:blipFill>
        <p:spPr>
          <a:xfrm>
            <a:off x="8042147" y="601201"/>
            <a:ext cx="3703320" cy="5774200"/>
          </a:xfrm>
          <a:prstGeom prst="rect">
            <a:avLst/>
          </a:prstGeom>
        </p:spPr>
      </p:pic>
      <p:sp>
        <p:nvSpPr>
          <p:cNvPr id="14" name="ZoneTexte 13">
            <a:extLst>
              <a:ext uri="{FF2B5EF4-FFF2-40B4-BE49-F238E27FC236}">
                <a16:creationId xmlns:a16="http://schemas.microsoft.com/office/drawing/2014/main" id="{637AA861-C028-504E-B004-1452A59ACF46}"/>
              </a:ext>
            </a:extLst>
          </p:cNvPr>
          <p:cNvSpPr txBox="1"/>
          <p:nvPr/>
        </p:nvSpPr>
        <p:spPr>
          <a:xfrm>
            <a:off x="8176591" y="6321262"/>
            <a:ext cx="3458818" cy="276999"/>
          </a:xfrm>
          <a:prstGeom prst="rect">
            <a:avLst/>
          </a:prstGeom>
          <a:noFill/>
        </p:spPr>
        <p:txBody>
          <a:bodyPr wrap="square" rtlCol="0">
            <a:spAutoFit/>
          </a:bodyPr>
          <a:lstStyle/>
          <a:p>
            <a:r>
              <a:rPr lang="fr-CA" sz="1200" dirty="0"/>
              <a:t>La borne </a:t>
            </a:r>
            <a:r>
              <a:rPr lang="fr-CA" sz="1200" dirty="0" err="1"/>
              <a:t>antimoustique</a:t>
            </a:r>
            <a:r>
              <a:rPr lang="fr-CA" sz="1200" dirty="0"/>
              <a:t> de </a:t>
            </a:r>
            <a:r>
              <a:rPr lang="fr-CA" sz="1200" dirty="0" err="1"/>
              <a:t>Qista</a:t>
            </a:r>
            <a:r>
              <a:rPr lang="fr-CA" sz="1200" dirty="0"/>
              <a:t> – Source: </a:t>
            </a:r>
            <a:r>
              <a:rPr lang="fr-CA" sz="1200" dirty="0">
                <a:hlinkClick r:id="rId4"/>
              </a:rPr>
              <a:t>Les Échos</a:t>
            </a:r>
            <a:endParaRPr lang="fr-FR" sz="1200" dirty="0"/>
          </a:p>
        </p:txBody>
      </p:sp>
    </p:spTree>
    <p:extLst>
      <p:ext uri="{BB962C8B-B14F-4D97-AF65-F5344CB8AC3E}">
        <p14:creationId xmlns:p14="http://schemas.microsoft.com/office/powerpoint/2010/main" val="2012810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826A1BB8-369B-D048-8200-E0BDD9D68A85}"/>
              </a:ext>
            </a:extLst>
          </p:cNvPr>
          <p:cNvSpPr>
            <a:spLocks noGrp="1"/>
          </p:cNvSpPr>
          <p:nvPr>
            <p:ph type="title"/>
          </p:nvPr>
        </p:nvSpPr>
        <p:spPr>
          <a:xfrm>
            <a:off x="8013433" y="702156"/>
            <a:ext cx="3568661" cy="1188720"/>
          </a:xfrm>
        </p:spPr>
        <p:txBody>
          <a:bodyPr>
            <a:normAutofit/>
          </a:bodyPr>
          <a:lstStyle/>
          <a:p>
            <a:r>
              <a:rPr lang="fr-FR" sz="2600" dirty="0"/>
              <a:t>16. constats</a:t>
            </a:r>
          </a:p>
        </p:txBody>
      </p:sp>
      <p:sp>
        <p:nvSpPr>
          <p:cNvPr id="73" name="Rectangle 72">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925F2693-AC29-F541-981E-4E49E386386A}"/>
              </a:ext>
            </a:extLst>
          </p:cNvPr>
          <p:cNvSpPr>
            <a:spLocks noGrp="1"/>
          </p:cNvSpPr>
          <p:nvPr>
            <p:ph idx="1"/>
          </p:nvPr>
        </p:nvSpPr>
        <p:spPr>
          <a:xfrm>
            <a:off x="8013433" y="1513728"/>
            <a:ext cx="3568661" cy="3830544"/>
          </a:xfrm>
        </p:spPr>
        <p:txBody>
          <a:bodyPr>
            <a:normAutofit/>
          </a:bodyPr>
          <a:lstStyle/>
          <a:p>
            <a:pPr>
              <a:lnSpc>
                <a:spcPct val="100000"/>
              </a:lnSpc>
            </a:pPr>
            <a:r>
              <a:rPr lang="fr-CA" sz="1800" b="1" dirty="0">
                <a:solidFill>
                  <a:schemeClr val="tx1"/>
                </a:solidFill>
              </a:rPr>
              <a:t>Déclin préoccupant des insectes dans le monde et déclin des insectivores</a:t>
            </a:r>
          </a:p>
          <a:p>
            <a:pPr>
              <a:lnSpc>
                <a:spcPct val="100000"/>
              </a:lnSpc>
            </a:pPr>
            <a:r>
              <a:rPr lang="fr-CA" sz="1800" b="1" dirty="0">
                <a:solidFill>
                  <a:schemeClr val="tx1"/>
                </a:solidFill>
              </a:rPr>
              <a:t>Depuis 40 ans, données </a:t>
            </a:r>
            <a:r>
              <a:rPr lang="fr-CA" sz="1800" b="1" dirty="0" err="1">
                <a:solidFill>
                  <a:schemeClr val="tx1"/>
                </a:solidFill>
              </a:rPr>
              <a:t>Bti</a:t>
            </a:r>
            <a:r>
              <a:rPr lang="fr-CA" sz="1800" b="1" dirty="0">
                <a:solidFill>
                  <a:schemeClr val="tx1"/>
                </a:solidFill>
              </a:rPr>
              <a:t> partiales</a:t>
            </a:r>
          </a:p>
          <a:p>
            <a:pPr>
              <a:lnSpc>
                <a:spcPct val="100000"/>
              </a:lnSpc>
            </a:pPr>
            <a:r>
              <a:rPr lang="fr-CA" sz="1800" b="1" dirty="0">
                <a:solidFill>
                  <a:schemeClr val="tx1"/>
                </a:solidFill>
              </a:rPr>
              <a:t>Études indépendantes sur le </a:t>
            </a:r>
            <a:r>
              <a:rPr lang="fr-CA" sz="1800" b="1" dirty="0" err="1">
                <a:solidFill>
                  <a:schemeClr val="tx1"/>
                </a:solidFill>
              </a:rPr>
              <a:t>Bti</a:t>
            </a:r>
            <a:r>
              <a:rPr lang="fr-CA" sz="1800" b="1" dirty="0">
                <a:solidFill>
                  <a:schemeClr val="tx1"/>
                </a:solidFill>
              </a:rPr>
              <a:t> commencent  à montrer impacts directs et indirects  clairs sur la faune aquatique et terrestre</a:t>
            </a:r>
          </a:p>
          <a:p>
            <a:pPr>
              <a:lnSpc>
                <a:spcPct val="100000"/>
              </a:lnSpc>
            </a:pPr>
            <a:r>
              <a:rPr lang="fr-CA" sz="1800" b="1" dirty="0">
                <a:solidFill>
                  <a:schemeClr val="tx1"/>
                </a:solidFill>
              </a:rPr>
              <a:t>Principe de précaution (MFFP)</a:t>
            </a:r>
          </a:p>
        </p:txBody>
      </p:sp>
      <p:pic>
        <p:nvPicPr>
          <p:cNvPr id="9" name="Image 8">
            <a:extLst>
              <a:ext uri="{FF2B5EF4-FFF2-40B4-BE49-F238E27FC236}">
                <a16:creationId xmlns:a16="http://schemas.microsoft.com/office/drawing/2014/main" id="{03980983-D490-074A-9EDE-42A4B1373120}"/>
              </a:ext>
            </a:extLst>
          </p:cNvPr>
          <p:cNvPicPr>
            <a:picLocks noChangeAspect="1"/>
          </p:cNvPicPr>
          <p:nvPr/>
        </p:nvPicPr>
        <p:blipFill rotWithShape="1">
          <a:blip r:embed="rId3"/>
          <a:srcRect l="15655" r="30763" b="-1"/>
          <a:stretch/>
        </p:blipFill>
        <p:spPr>
          <a:xfrm>
            <a:off x="20" y="7694"/>
            <a:ext cx="7537685" cy="6857990"/>
          </a:xfrm>
          <a:prstGeom prst="rect">
            <a:avLst/>
          </a:prstGeom>
        </p:spPr>
      </p:pic>
      <p:sp>
        <p:nvSpPr>
          <p:cNvPr id="6" name="Espace réservé de la date 5">
            <a:extLst>
              <a:ext uri="{FF2B5EF4-FFF2-40B4-BE49-F238E27FC236}">
                <a16:creationId xmlns:a16="http://schemas.microsoft.com/office/drawing/2014/main" id="{5CB43FA7-6740-5049-A768-EFE76FF59EA5}"/>
              </a:ext>
            </a:extLst>
          </p:cNvPr>
          <p:cNvSpPr>
            <a:spLocks noGrp="1"/>
          </p:cNvSpPr>
          <p:nvPr>
            <p:ph type="dt" sz="half" idx="10"/>
          </p:nvPr>
        </p:nvSpPr>
        <p:spPr/>
        <p:txBody>
          <a:bodyPr/>
          <a:lstStyle/>
          <a:p>
            <a:r>
              <a:rPr lang="fr-CA" dirty="0"/>
              <a:t>Printemps 2021</a:t>
            </a:r>
            <a:endParaRPr lang="en-US" dirty="0"/>
          </a:p>
        </p:txBody>
      </p:sp>
    </p:spTree>
    <p:extLst>
      <p:ext uri="{BB962C8B-B14F-4D97-AF65-F5344CB8AC3E}">
        <p14:creationId xmlns:p14="http://schemas.microsoft.com/office/powerpoint/2010/main" val="3067869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48" name="Rectangle 47">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FE8A1251-CE0A-604E-8B4C-62FC248EB450}"/>
              </a:ext>
            </a:extLst>
          </p:cNvPr>
          <p:cNvPicPr>
            <a:picLocks noChangeAspect="1"/>
          </p:cNvPicPr>
          <p:nvPr/>
        </p:nvPicPr>
        <p:blipFill rotWithShape="1">
          <a:blip r:embed="rId3"/>
          <a:srcRect l="11111" t="9091"/>
          <a:stretch/>
        </p:blipFill>
        <p:spPr>
          <a:xfrm>
            <a:off x="0" y="0"/>
            <a:ext cx="12192002" cy="6857990"/>
          </a:xfrm>
          <a:prstGeom prst="rect">
            <a:avLst/>
          </a:prstGeom>
        </p:spPr>
      </p:pic>
      <p:sp>
        <p:nvSpPr>
          <p:cNvPr id="50" name="Rectangle 49">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alpha val="30000"/>
                </a:schemeClr>
              </a:gs>
              <a:gs pos="30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B3A6C748-ABEE-2E44-9A3D-26E2F331CC0C}"/>
              </a:ext>
            </a:extLst>
          </p:cNvPr>
          <p:cNvSpPr>
            <a:spLocks noGrp="1"/>
          </p:cNvSpPr>
          <p:nvPr>
            <p:ph type="title"/>
          </p:nvPr>
        </p:nvSpPr>
        <p:spPr>
          <a:xfrm>
            <a:off x="320039" y="238483"/>
            <a:ext cx="5970513" cy="2181583"/>
          </a:xfrm>
        </p:spPr>
        <p:txBody>
          <a:bodyPr vert="horz" lIns="91440" tIns="45720" rIns="91440" bIns="45720" rtlCol="0" anchor="b">
            <a:normAutofit/>
          </a:bodyPr>
          <a:lstStyle/>
          <a:p>
            <a:r>
              <a:rPr lang="en-US" sz="3200" dirty="0">
                <a:solidFill>
                  <a:schemeClr val="bg1"/>
                </a:solidFill>
              </a:rPr>
              <a:t>17. </a:t>
            </a:r>
            <a:r>
              <a:rPr lang="en-US" sz="3200" dirty="0" err="1">
                <a:solidFill>
                  <a:schemeClr val="bg1"/>
                </a:solidFill>
              </a:rPr>
              <a:t>Lettre</a:t>
            </a:r>
            <a:r>
              <a:rPr lang="en-US" sz="3200" dirty="0">
                <a:solidFill>
                  <a:schemeClr val="bg1"/>
                </a:solidFill>
              </a:rPr>
              <a:t> </a:t>
            </a:r>
            <a:r>
              <a:rPr lang="en-US" sz="3200" dirty="0" err="1">
                <a:solidFill>
                  <a:schemeClr val="bg1"/>
                </a:solidFill>
              </a:rPr>
              <a:t>moratoire</a:t>
            </a:r>
            <a:r>
              <a:rPr lang="en-US" sz="3200" dirty="0">
                <a:solidFill>
                  <a:schemeClr val="bg1"/>
                </a:solidFill>
              </a:rPr>
              <a:t> au MELCC</a:t>
            </a:r>
          </a:p>
        </p:txBody>
      </p:sp>
      <p:sp>
        <p:nvSpPr>
          <p:cNvPr id="7" name="ZoneTexte 6">
            <a:extLst>
              <a:ext uri="{FF2B5EF4-FFF2-40B4-BE49-F238E27FC236}">
                <a16:creationId xmlns:a16="http://schemas.microsoft.com/office/drawing/2014/main" id="{9A09F616-B78F-5242-A690-3886D883B011}"/>
              </a:ext>
            </a:extLst>
          </p:cNvPr>
          <p:cNvSpPr txBox="1"/>
          <p:nvPr/>
        </p:nvSpPr>
        <p:spPr>
          <a:xfrm>
            <a:off x="342589" y="2658549"/>
            <a:ext cx="3807265" cy="1277273"/>
          </a:xfrm>
          <a:prstGeom prst="rect">
            <a:avLst/>
          </a:prstGeom>
          <a:noFill/>
        </p:spPr>
        <p:txBody>
          <a:bodyPr wrap="square" rtlCol="0">
            <a:spAutoFit/>
          </a:bodyPr>
          <a:lstStyle/>
          <a:p>
            <a:pPr marL="285750" indent="-285750">
              <a:spcAft>
                <a:spcPts val="600"/>
              </a:spcAft>
              <a:buFont typeface="Wingdings" pitchFamily="2" charset="2"/>
              <a:buChar char="§"/>
            </a:pPr>
            <a:r>
              <a:rPr lang="fr-FR" dirty="0">
                <a:solidFill>
                  <a:schemeClr val="bg1"/>
                </a:solidFill>
              </a:rPr>
              <a:t>Appui actuel de plus de 20 organismes au Québec </a:t>
            </a:r>
          </a:p>
          <a:p>
            <a:pPr marL="285750" indent="-285750">
              <a:spcAft>
                <a:spcPts val="600"/>
              </a:spcAft>
              <a:buFont typeface="Wingdings" pitchFamily="2" charset="2"/>
              <a:buChar char="§"/>
            </a:pPr>
            <a:r>
              <a:rPr lang="fr-FR" dirty="0">
                <a:solidFill>
                  <a:schemeClr val="bg1"/>
                </a:solidFill>
              </a:rPr>
              <a:t>Demande d’appui des pêcheurs de la province</a:t>
            </a:r>
          </a:p>
        </p:txBody>
      </p:sp>
      <p:sp>
        <p:nvSpPr>
          <p:cNvPr id="6" name="Espace réservé de la date 5">
            <a:extLst>
              <a:ext uri="{FF2B5EF4-FFF2-40B4-BE49-F238E27FC236}">
                <a16:creationId xmlns:a16="http://schemas.microsoft.com/office/drawing/2014/main" id="{C566DE6B-131B-154C-94E4-52D2F6F5A975}"/>
              </a:ext>
            </a:extLst>
          </p:cNvPr>
          <p:cNvSpPr>
            <a:spLocks noGrp="1"/>
          </p:cNvSpPr>
          <p:nvPr>
            <p:ph type="dt" sz="half" idx="10"/>
          </p:nvPr>
        </p:nvSpPr>
        <p:spPr/>
        <p:txBody>
          <a:bodyPr/>
          <a:lstStyle/>
          <a:p>
            <a:r>
              <a:rPr lang="fr-CA"/>
              <a:t>Automne 2020</a:t>
            </a:r>
            <a:endParaRPr lang="en-US" dirty="0"/>
          </a:p>
        </p:txBody>
      </p:sp>
    </p:spTree>
    <p:extLst>
      <p:ext uri="{BB962C8B-B14F-4D97-AF65-F5344CB8AC3E}">
        <p14:creationId xmlns:p14="http://schemas.microsoft.com/office/powerpoint/2010/main" val="3898375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7B055CAA-2668-4929-8202-DBD35A78E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A1F772C-DE7F-144C-8B49-C323959473D8}"/>
              </a:ext>
            </a:extLst>
          </p:cNvPr>
          <p:cNvSpPr>
            <a:spLocks noGrp="1"/>
          </p:cNvSpPr>
          <p:nvPr>
            <p:ph type="title"/>
          </p:nvPr>
        </p:nvSpPr>
        <p:spPr>
          <a:xfrm>
            <a:off x="5478376" y="830517"/>
            <a:ext cx="4545910" cy="1188720"/>
          </a:xfrm>
        </p:spPr>
        <p:txBody>
          <a:bodyPr>
            <a:normAutofit/>
          </a:bodyPr>
          <a:lstStyle/>
          <a:p>
            <a:r>
              <a:rPr lang="fr-FR" dirty="0"/>
              <a:t>Plan de la présentation</a:t>
            </a:r>
          </a:p>
        </p:txBody>
      </p:sp>
      <p:sp>
        <p:nvSpPr>
          <p:cNvPr id="48" name="Rectangle 47">
            <a:extLst>
              <a:ext uri="{FF2B5EF4-FFF2-40B4-BE49-F238E27FC236}">
                <a16:creationId xmlns:a16="http://schemas.microsoft.com/office/drawing/2014/main" id="{38F88ED4-721F-4A25-9A68-66C57B1F8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49">
            <a:extLst>
              <a:ext uri="{FF2B5EF4-FFF2-40B4-BE49-F238E27FC236}">
                <a16:creationId xmlns:a16="http://schemas.microsoft.com/office/drawing/2014/main" id="{3A5A85F2-11BA-4322-9355-08C0DEC78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51">
            <a:extLst>
              <a:ext uri="{FF2B5EF4-FFF2-40B4-BE49-F238E27FC236}">
                <a16:creationId xmlns:a16="http://schemas.microsoft.com/office/drawing/2014/main" id="{1A88A0CA-0BDB-4A19-A648-638BE196B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Espace réservé du contenu 2">
            <a:extLst>
              <a:ext uri="{FF2B5EF4-FFF2-40B4-BE49-F238E27FC236}">
                <a16:creationId xmlns:a16="http://schemas.microsoft.com/office/drawing/2014/main" id="{E0060848-71F1-4210-8D8C-5AF79BD7A9D9}"/>
              </a:ext>
            </a:extLst>
          </p:cNvPr>
          <p:cNvGraphicFramePr>
            <a:graphicFrameLocks noGrp="1"/>
          </p:cNvGraphicFramePr>
          <p:nvPr>
            <p:ph idx="1"/>
            <p:extLst>
              <p:ext uri="{D42A27DB-BD31-4B8C-83A1-F6EECF244321}">
                <p14:modId xmlns:p14="http://schemas.microsoft.com/office/powerpoint/2010/main" val="307054626"/>
              </p:ext>
            </p:extLst>
          </p:nvPr>
        </p:nvGraphicFramePr>
        <p:xfrm>
          <a:off x="4241829" y="2340864"/>
          <a:ext cx="7019005" cy="3634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Espace réservé de la date 5">
            <a:extLst>
              <a:ext uri="{FF2B5EF4-FFF2-40B4-BE49-F238E27FC236}">
                <a16:creationId xmlns:a16="http://schemas.microsoft.com/office/drawing/2014/main" id="{46F21FC4-568E-C544-92A2-E8CDC0CD7F17}"/>
              </a:ext>
            </a:extLst>
          </p:cNvPr>
          <p:cNvSpPr>
            <a:spLocks noGrp="1"/>
          </p:cNvSpPr>
          <p:nvPr>
            <p:ph type="dt" sz="half" idx="10"/>
          </p:nvPr>
        </p:nvSpPr>
        <p:spPr/>
        <p:txBody>
          <a:bodyPr/>
          <a:lstStyle/>
          <a:p>
            <a:r>
              <a:rPr lang="fr-CA" dirty="0"/>
              <a:t>Printemps 2021</a:t>
            </a:r>
            <a:endParaRPr lang="en-US" dirty="0"/>
          </a:p>
        </p:txBody>
      </p:sp>
    </p:spTree>
    <p:extLst>
      <p:ext uri="{BB962C8B-B14F-4D97-AF65-F5344CB8AC3E}">
        <p14:creationId xmlns:p14="http://schemas.microsoft.com/office/powerpoint/2010/main" val="3045528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423B4-B8B2-7C44-A81A-E3D4518BFD60}"/>
              </a:ext>
            </a:extLst>
          </p:cNvPr>
          <p:cNvSpPr>
            <a:spLocks noGrp="1"/>
          </p:cNvSpPr>
          <p:nvPr>
            <p:ph type="title"/>
          </p:nvPr>
        </p:nvSpPr>
        <p:spPr>
          <a:xfrm>
            <a:off x="581192" y="702156"/>
            <a:ext cx="11029616" cy="1188720"/>
          </a:xfrm>
        </p:spPr>
        <p:txBody>
          <a:bodyPr>
            <a:normAutofit/>
          </a:bodyPr>
          <a:lstStyle/>
          <a:p>
            <a:r>
              <a:rPr lang="fr-FR" dirty="0"/>
              <a:t>18. Références et pièces jointes</a:t>
            </a:r>
          </a:p>
        </p:txBody>
      </p:sp>
      <p:sp>
        <p:nvSpPr>
          <p:cNvPr id="49" name="Rectangle 48">
            <a:extLst>
              <a:ext uri="{FF2B5EF4-FFF2-40B4-BE49-F238E27FC236}">
                <a16:creationId xmlns:a16="http://schemas.microsoft.com/office/drawing/2014/main" id="{7A4CA679-3546-4E14-8FB8-F57168C37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50">
            <a:extLst>
              <a:ext uri="{FF2B5EF4-FFF2-40B4-BE49-F238E27FC236}">
                <a16:creationId xmlns:a16="http://schemas.microsoft.com/office/drawing/2014/main" id="{44D16E90-7C64-4C04-A50A-B866A1A92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52">
            <a:extLst>
              <a:ext uri="{FF2B5EF4-FFF2-40B4-BE49-F238E27FC236}">
                <a16:creationId xmlns:a16="http://schemas.microsoft.com/office/drawing/2014/main" id="{DBE4DD59-5AA2-46C6-B6A8-9B4C62D19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54">
            <a:extLst>
              <a:ext uri="{FF2B5EF4-FFF2-40B4-BE49-F238E27FC236}">
                <a16:creationId xmlns:a16="http://schemas.microsoft.com/office/drawing/2014/main" id="{160CE81C-67DC-489E-BFFB-877C80B85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rgbClr val="FFFFFF">
              <a:alpha val="80000"/>
            </a:srgbClr>
          </a:solidFill>
          <a:ln w="38100">
            <a:solidFill>
              <a:srgbClr val="465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4CB219AA-EADE-5844-90E0-F04B9B729672}"/>
              </a:ext>
            </a:extLst>
          </p:cNvPr>
          <p:cNvPicPr>
            <a:picLocks noChangeAspect="1"/>
          </p:cNvPicPr>
          <p:nvPr/>
        </p:nvPicPr>
        <p:blipFill rotWithShape="1">
          <a:blip r:embed="rId3"/>
          <a:srcRect t="7107" r="-2" b="-2"/>
          <a:stretch/>
        </p:blipFill>
        <p:spPr>
          <a:xfrm>
            <a:off x="611392" y="2347105"/>
            <a:ext cx="5074920" cy="3712464"/>
          </a:xfrm>
          <a:prstGeom prst="rect">
            <a:avLst/>
          </a:prstGeom>
        </p:spPr>
      </p:pic>
      <p:sp>
        <p:nvSpPr>
          <p:cNvPr id="3" name="Espace réservé du contenu 2">
            <a:extLst>
              <a:ext uri="{FF2B5EF4-FFF2-40B4-BE49-F238E27FC236}">
                <a16:creationId xmlns:a16="http://schemas.microsoft.com/office/drawing/2014/main" id="{C442285E-7CA8-8A48-B3AD-F014B202B06C}"/>
              </a:ext>
            </a:extLst>
          </p:cNvPr>
          <p:cNvSpPr>
            <a:spLocks noGrp="1"/>
          </p:cNvSpPr>
          <p:nvPr>
            <p:ph idx="1"/>
          </p:nvPr>
        </p:nvSpPr>
        <p:spPr>
          <a:xfrm>
            <a:off x="6340830" y="2340864"/>
            <a:ext cx="5269977" cy="3634486"/>
          </a:xfrm>
        </p:spPr>
        <p:txBody>
          <a:bodyPr>
            <a:normAutofit lnSpcReduction="10000"/>
          </a:bodyPr>
          <a:lstStyle/>
          <a:p>
            <a:pPr>
              <a:lnSpc>
                <a:spcPct val="100000"/>
              </a:lnSpc>
            </a:pPr>
            <a:endParaRPr lang="fr-CA" sz="800" dirty="0"/>
          </a:p>
          <a:p>
            <a:pPr>
              <a:lnSpc>
                <a:spcPct val="100000"/>
              </a:lnSpc>
            </a:pPr>
            <a:r>
              <a:rPr lang="fr-CA" sz="800" dirty="0"/>
              <a:t>Lettre-Moratoire au MELCC</a:t>
            </a:r>
          </a:p>
          <a:p>
            <a:pPr>
              <a:lnSpc>
                <a:spcPct val="100000"/>
              </a:lnSpc>
            </a:pPr>
            <a:r>
              <a:rPr lang="fr-CA" sz="800" dirty="0"/>
              <a:t>Reportage sur le </a:t>
            </a:r>
            <a:r>
              <a:rPr lang="fr-CA" sz="800" dirty="0" err="1"/>
              <a:t>Bti</a:t>
            </a:r>
            <a:r>
              <a:rPr lang="fr-CA" sz="800" dirty="0"/>
              <a:t> – </a:t>
            </a:r>
            <a:r>
              <a:rPr lang="fr-CA" sz="800" dirty="0">
                <a:hlinkClick r:id="rId4"/>
              </a:rPr>
              <a:t>La Semaine verte</a:t>
            </a:r>
            <a:r>
              <a:rPr lang="fr-CA" sz="800" dirty="0"/>
              <a:t> – avril 2020</a:t>
            </a:r>
          </a:p>
          <a:p>
            <a:pPr>
              <a:lnSpc>
                <a:spcPct val="100000"/>
              </a:lnSpc>
            </a:pPr>
            <a:r>
              <a:rPr lang="fr-CA" sz="800" dirty="0">
                <a:hlinkClick r:id="rId5"/>
              </a:rPr>
              <a:t>Résumé écrit du reportage sur le Bti de la SV</a:t>
            </a:r>
            <a:endParaRPr lang="fr-CA" sz="800" dirty="0"/>
          </a:p>
          <a:p>
            <a:pPr>
              <a:lnSpc>
                <a:spcPct val="100000"/>
              </a:lnSpc>
            </a:pPr>
            <a:r>
              <a:rPr lang="fr-CA" sz="800" dirty="0">
                <a:hlinkClick r:id="rId6"/>
              </a:rPr>
              <a:t>Document du MFFP – Recommandation du Principe de précaution, P. 7 </a:t>
            </a:r>
            <a:r>
              <a:rPr lang="fr-CA" sz="800" dirty="0"/>
              <a:t>(Orientations relatives au contrôle des insectes piqueurs</a:t>
            </a:r>
          </a:p>
          <a:p>
            <a:pPr>
              <a:lnSpc>
                <a:spcPct val="100000"/>
              </a:lnSpc>
            </a:pPr>
            <a:r>
              <a:rPr lang="fr-CA" sz="800" dirty="0">
                <a:hlinkClick r:id="rId7">
                  <a:extLst>
                    <a:ext uri="{A12FA001-AC4F-418D-AE19-62706E023703}">
                      <ahyp:hlinkClr xmlns:ahyp="http://schemas.microsoft.com/office/drawing/2018/hyperlinkcolor" val="tx"/>
                    </a:ext>
                  </a:extLst>
                </a:hlinkClick>
              </a:rPr>
              <a:t>Liste des municipalités autorisées pour traitement au Bti (2020) et villes dans la mire de l’industrie en 2020</a:t>
            </a:r>
            <a:endParaRPr lang="fr-FR" sz="800" dirty="0"/>
          </a:p>
          <a:p>
            <a:pPr>
              <a:lnSpc>
                <a:spcPct val="100000"/>
              </a:lnSpc>
            </a:pPr>
            <a:r>
              <a:rPr lang="fr-CA" sz="800" dirty="0">
                <a:hlinkClick r:id="rId8"/>
              </a:rPr>
              <a:t>Article sur le Bti publié dans la revue de l'Ordre des biologistes du Québec - été 2020</a:t>
            </a:r>
            <a:endParaRPr lang="fr-CA" sz="800" dirty="0"/>
          </a:p>
          <a:p>
            <a:pPr>
              <a:lnSpc>
                <a:spcPct val="100000"/>
              </a:lnSpc>
            </a:pPr>
            <a:r>
              <a:rPr lang="fr-CA" sz="800" dirty="0">
                <a:hlinkClick r:id="rId9"/>
              </a:rPr>
              <a:t>Dépliant - Non au Bti</a:t>
            </a:r>
            <a:endParaRPr lang="fr-CA" sz="800" dirty="0"/>
          </a:p>
          <a:p>
            <a:pPr>
              <a:lnSpc>
                <a:spcPct val="100000"/>
              </a:lnSpc>
            </a:pPr>
            <a:r>
              <a:rPr lang="fr-CA" sz="800" dirty="0">
                <a:hlinkClick r:id="rId10"/>
              </a:rPr>
              <a:t>Courte vidéo (en anglais) </a:t>
            </a:r>
            <a:r>
              <a:rPr lang="fr-CA" sz="800" dirty="0"/>
              <a:t>qui montre ce que sont les chironomes et leur rôle dans les écosystèmes</a:t>
            </a:r>
          </a:p>
          <a:p>
            <a:pPr>
              <a:lnSpc>
                <a:spcPct val="100000"/>
              </a:lnSpc>
            </a:pPr>
            <a:r>
              <a:rPr lang="fr-CA" sz="800" b="1" dirty="0"/>
              <a:t>Voici des études d’intérêt  (certaines annotées) par rapport à l’insecticide </a:t>
            </a:r>
            <a:r>
              <a:rPr lang="fr-CA" sz="800" b="1" dirty="0" err="1"/>
              <a:t>Bti</a:t>
            </a:r>
            <a:r>
              <a:rPr lang="fr-CA" sz="800" b="1" dirty="0"/>
              <a:t> (en anglais, sauf étude 1) :</a:t>
            </a:r>
          </a:p>
          <a:p>
            <a:pPr>
              <a:lnSpc>
                <a:spcPct val="100000"/>
              </a:lnSpc>
            </a:pPr>
            <a:r>
              <a:rPr lang="fr-CA" sz="800" dirty="0">
                <a:hlinkClick r:id="rId11"/>
              </a:rPr>
              <a:t>1. Poulin 2016 rapport final 2015</a:t>
            </a:r>
            <a:endParaRPr lang="fr-CA" sz="800" dirty="0"/>
          </a:p>
          <a:p>
            <a:pPr>
              <a:lnSpc>
                <a:spcPct val="100000"/>
              </a:lnSpc>
            </a:pPr>
            <a:r>
              <a:rPr lang="fr-CA" sz="800" dirty="0">
                <a:hlinkClick r:id="rId12"/>
              </a:rPr>
              <a:t>2. Kästel 2017 – Bti Chironomus Sci Rep 2017 surligné.pdf</a:t>
            </a:r>
            <a:endParaRPr lang="fr-CA" sz="800" dirty="0"/>
          </a:p>
          <a:p>
            <a:pPr>
              <a:lnSpc>
                <a:spcPct val="100000"/>
              </a:lnSpc>
            </a:pPr>
            <a:r>
              <a:rPr lang="fr-CA" sz="800" dirty="0">
                <a:hlinkClick r:id="rId13"/>
              </a:rPr>
              <a:t>3. Allgeier et al. 2019 </a:t>
            </a:r>
            <a:endParaRPr lang="fr-CA" sz="800" dirty="0"/>
          </a:p>
          <a:p>
            <a:pPr>
              <a:lnSpc>
                <a:spcPct val="100000"/>
              </a:lnSpc>
            </a:pPr>
            <a:r>
              <a:rPr lang="fr-CA" sz="800" dirty="0">
                <a:hlinkClick r:id="rId14"/>
              </a:rPr>
              <a:t>4. Theissinger 2019</a:t>
            </a:r>
            <a:endParaRPr lang="fr-CA" sz="800" dirty="0"/>
          </a:p>
          <a:p>
            <a:pPr>
              <a:lnSpc>
                <a:spcPct val="100000"/>
              </a:lnSpc>
            </a:pPr>
            <a:r>
              <a:rPr lang="fr-CA" sz="800" dirty="0">
                <a:hlinkClick r:id="rId15"/>
              </a:rPr>
              <a:t>5. Poulin_Lefebvre_2018</a:t>
            </a:r>
            <a:endParaRPr lang="fr-CA" sz="800" dirty="0"/>
          </a:p>
          <a:p>
            <a:pPr>
              <a:lnSpc>
                <a:spcPct val="100000"/>
              </a:lnSpc>
            </a:pPr>
            <a:r>
              <a:rPr lang="fr-CA" sz="800" dirty="0">
                <a:hlinkClick r:id="rId16"/>
              </a:rPr>
              <a:t>6. Effects of Bacillus thuringiensis var. israelensis-surligné</a:t>
            </a:r>
            <a:r>
              <a:rPr lang="fr-CA" sz="800" dirty="0"/>
              <a:t> </a:t>
            </a:r>
          </a:p>
        </p:txBody>
      </p:sp>
      <p:sp>
        <p:nvSpPr>
          <p:cNvPr id="6" name="Espace réservé de la date 5">
            <a:extLst>
              <a:ext uri="{FF2B5EF4-FFF2-40B4-BE49-F238E27FC236}">
                <a16:creationId xmlns:a16="http://schemas.microsoft.com/office/drawing/2014/main" id="{4499E010-5114-1B4E-B39D-C7D2B37928D3}"/>
              </a:ext>
            </a:extLst>
          </p:cNvPr>
          <p:cNvSpPr>
            <a:spLocks noGrp="1"/>
          </p:cNvSpPr>
          <p:nvPr>
            <p:ph type="dt" sz="half" idx="10"/>
          </p:nvPr>
        </p:nvSpPr>
        <p:spPr>
          <a:xfrm>
            <a:off x="7605951" y="6423914"/>
            <a:ext cx="2844799" cy="365125"/>
          </a:xfrm>
        </p:spPr>
        <p:txBody>
          <a:bodyPr>
            <a:normAutofit/>
          </a:bodyPr>
          <a:lstStyle/>
          <a:p>
            <a:pPr>
              <a:spcAft>
                <a:spcPts val="600"/>
              </a:spcAft>
            </a:pPr>
            <a:r>
              <a:rPr lang="fr-CA" dirty="0">
                <a:solidFill>
                  <a:srgbClr val="8238DE"/>
                </a:solidFill>
              </a:rPr>
              <a:t>Printemps 2021</a:t>
            </a:r>
            <a:endParaRPr lang="en-US" dirty="0">
              <a:solidFill>
                <a:srgbClr val="8238DE"/>
              </a:solidFill>
            </a:endParaRPr>
          </a:p>
        </p:txBody>
      </p:sp>
    </p:spTree>
    <p:extLst>
      <p:ext uri="{BB962C8B-B14F-4D97-AF65-F5344CB8AC3E}">
        <p14:creationId xmlns:p14="http://schemas.microsoft.com/office/powerpoint/2010/main" val="234017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FAAAB002-E48E-4009-828A-511F7A828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Espace réservé du contenu 4">
            <a:extLst>
              <a:ext uri="{FF2B5EF4-FFF2-40B4-BE49-F238E27FC236}">
                <a16:creationId xmlns:a16="http://schemas.microsoft.com/office/drawing/2014/main" id="{C53C6EAD-EBAF-3340-881E-4C29EA1D12BA}"/>
              </a:ext>
            </a:extLst>
          </p:cNvPr>
          <p:cNvPicPr>
            <a:picLocks noChangeAspect="1"/>
          </p:cNvPicPr>
          <p:nvPr/>
        </p:nvPicPr>
        <p:blipFill rotWithShape="1">
          <a:blip r:embed="rId3"/>
          <a:srcRect t="7517" r="9091" b="15587"/>
          <a:stretch/>
        </p:blipFill>
        <p:spPr>
          <a:xfrm>
            <a:off x="0" y="10"/>
            <a:ext cx="12192002" cy="6857990"/>
          </a:xfrm>
          <a:prstGeom prst="rect">
            <a:avLst/>
          </a:prstGeom>
        </p:spPr>
      </p:pic>
      <p:sp>
        <p:nvSpPr>
          <p:cNvPr id="51" name="Rectangle 50">
            <a:extLst>
              <a:ext uri="{FF2B5EF4-FFF2-40B4-BE49-F238E27FC236}">
                <a16:creationId xmlns:a16="http://schemas.microsoft.com/office/drawing/2014/main" id="{97EF55D5-23F0-4398-B16B-AEF5778C3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423123"/>
            <a:ext cx="4216219"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52">
            <a:extLst>
              <a:ext uri="{FF2B5EF4-FFF2-40B4-BE49-F238E27FC236}">
                <a16:creationId xmlns:a16="http://schemas.microsoft.com/office/drawing/2014/main" id="{FDF32581-CAA1-43C6-8532-DC56C843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601200"/>
            <a:ext cx="4214869" cy="5757055"/>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AE7423B4-B8B2-7C44-A81A-E3D4518BFD60}"/>
              </a:ext>
            </a:extLst>
          </p:cNvPr>
          <p:cNvSpPr>
            <a:spLocks noGrp="1"/>
          </p:cNvSpPr>
          <p:nvPr>
            <p:ph type="title"/>
          </p:nvPr>
        </p:nvSpPr>
        <p:spPr>
          <a:xfrm>
            <a:off x="681540" y="1131195"/>
            <a:ext cx="3730810" cy="1247938"/>
          </a:xfrm>
        </p:spPr>
        <p:txBody>
          <a:bodyPr anchor="ctr">
            <a:normAutofit/>
          </a:bodyPr>
          <a:lstStyle/>
          <a:p>
            <a:r>
              <a:rPr lang="fr-FR" sz="2600" dirty="0">
                <a:solidFill>
                  <a:srgbClr val="FFFFFF"/>
                </a:solidFill>
              </a:rPr>
              <a:t>19. Références et pièces jointes</a:t>
            </a:r>
          </a:p>
        </p:txBody>
      </p:sp>
      <p:sp>
        <p:nvSpPr>
          <p:cNvPr id="6" name="Espace réservé de la date 5">
            <a:extLst>
              <a:ext uri="{FF2B5EF4-FFF2-40B4-BE49-F238E27FC236}">
                <a16:creationId xmlns:a16="http://schemas.microsoft.com/office/drawing/2014/main" id="{BC686F1D-504E-604E-9CF6-C90AC877C7ED}"/>
              </a:ext>
            </a:extLst>
          </p:cNvPr>
          <p:cNvSpPr>
            <a:spLocks noGrp="1"/>
          </p:cNvSpPr>
          <p:nvPr>
            <p:ph type="dt" sz="half" idx="10"/>
          </p:nvPr>
        </p:nvSpPr>
        <p:spPr>
          <a:xfrm>
            <a:off x="587084" y="766070"/>
            <a:ext cx="2731849" cy="365125"/>
          </a:xfrm>
        </p:spPr>
        <p:txBody>
          <a:bodyPr>
            <a:normAutofit/>
          </a:bodyPr>
          <a:lstStyle/>
          <a:p>
            <a:pPr algn="l">
              <a:spcAft>
                <a:spcPts val="600"/>
              </a:spcAft>
            </a:pPr>
            <a:r>
              <a:rPr lang="fr-CA">
                <a:solidFill>
                  <a:srgbClr val="8238DE"/>
                </a:solidFill>
              </a:rPr>
              <a:t>Automne 2020</a:t>
            </a:r>
            <a:endParaRPr lang="en-US">
              <a:solidFill>
                <a:srgbClr val="8238DE"/>
              </a:solidFill>
            </a:endParaRPr>
          </a:p>
        </p:txBody>
      </p:sp>
      <p:sp>
        <p:nvSpPr>
          <p:cNvPr id="3" name="Espace réservé du contenu 2">
            <a:extLst>
              <a:ext uri="{FF2B5EF4-FFF2-40B4-BE49-F238E27FC236}">
                <a16:creationId xmlns:a16="http://schemas.microsoft.com/office/drawing/2014/main" id="{C442285E-7CA8-8A48-B3AD-F014B202B06C}"/>
              </a:ext>
            </a:extLst>
          </p:cNvPr>
          <p:cNvSpPr>
            <a:spLocks noGrp="1"/>
          </p:cNvSpPr>
          <p:nvPr>
            <p:ph idx="1"/>
          </p:nvPr>
        </p:nvSpPr>
        <p:spPr>
          <a:xfrm>
            <a:off x="678531" y="2438399"/>
            <a:ext cx="3730810" cy="3505201"/>
          </a:xfrm>
        </p:spPr>
        <p:txBody>
          <a:bodyPr>
            <a:normAutofit/>
          </a:bodyPr>
          <a:lstStyle/>
          <a:p>
            <a:pPr>
              <a:lnSpc>
                <a:spcPct val="100000"/>
              </a:lnSpc>
            </a:pPr>
            <a:endParaRPr lang="fr-FR" sz="900">
              <a:solidFill>
                <a:srgbClr val="FFFFFF"/>
              </a:solidFill>
            </a:endParaRPr>
          </a:p>
          <a:p>
            <a:pPr>
              <a:lnSpc>
                <a:spcPct val="100000"/>
              </a:lnSpc>
            </a:pPr>
            <a:r>
              <a:rPr lang="fr-CA" sz="900" b="1" u="sng">
                <a:solidFill>
                  <a:srgbClr val="FFFFFF"/>
                </a:solidFill>
                <a:hlinkClick r:id="rId4"/>
              </a:rPr>
              <a:t>Massachussets Mosquito Control program and Wetland Rstauration </a:t>
            </a:r>
            <a:endParaRPr lang="fr-CA" sz="900" b="1" u="sng">
              <a:solidFill>
                <a:srgbClr val="FFFFFF"/>
              </a:solidFill>
              <a:hlinkClick r:id="rId5"/>
            </a:endParaRPr>
          </a:p>
          <a:p>
            <a:pPr>
              <a:lnSpc>
                <a:spcPct val="100000"/>
              </a:lnSpc>
            </a:pPr>
            <a:r>
              <a:rPr lang="fr-CA" sz="900" b="1" u="sng">
                <a:solidFill>
                  <a:srgbClr val="FFFFFF"/>
                </a:solidFill>
                <a:hlinkClick r:id="rId5"/>
              </a:rPr>
              <a:t>Ecologically Sound Mosquitoe Management in Wetlands </a:t>
            </a:r>
            <a:r>
              <a:rPr lang="fr-CA" sz="900" b="1" u="sng">
                <a:solidFill>
                  <a:srgbClr val="FFFFFF"/>
                </a:solidFill>
              </a:rPr>
              <a:t>– Summary Report - The Xerces Society</a:t>
            </a:r>
          </a:p>
          <a:p>
            <a:pPr>
              <a:lnSpc>
                <a:spcPct val="100000"/>
              </a:lnSpc>
            </a:pPr>
            <a:r>
              <a:rPr lang="fr-CA" sz="900" b="1" u="sng">
                <a:solidFill>
                  <a:srgbClr val="FFFFFF"/>
                </a:solidFill>
                <a:hlinkClick r:id="rId6"/>
              </a:rPr>
              <a:t>West Nile Disease and Wetlands </a:t>
            </a:r>
            <a:r>
              <a:rPr lang="fr-CA" sz="900" b="1">
                <a:solidFill>
                  <a:srgbClr val="FFFFFF"/>
                </a:solidFill>
              </a:rPr>
              <a:t>- </a:t>
            </a:r>
            <a:r>
              <a:rPr lang="fr-CA" sz="900">
                <a:solidFill>
                  <a:srgbClr val="FFFFFF"/>
                </a:solidFill>
              </a:rPr>
              <a:t>Hudson River Estuary Program and Cornell University</a:t>
            </a:r>
          </a:p>
          <a:p>
            <a:pPr>
              <a:lnSpc>
                <a:spcPct val="100000"/>
              </a:lnSpc>
            </a:pPr>
            <a:r>
              <a:rPr lang="fr-FR" sz="900">
                <a:solidFill>
                  <a:srgbClr val="FFFFFF"/>
                </a:solidFill>
                <a:hlinkClick r:id="rId7"/>
              </a:rPr>
              <a:t>Les pièges à moustiques </a:t>
            </a:r>
            <a:r>
              <a:rPr lang="fr-FR" sz="900">
                <a:solidFill>
                  <a:srgbClr val="FFFFFF"/>
                </a:solidFill>
              </a:rPr>
              <a:t>de St-André-de-Kamouraska </a:t>
            </a:r>
          </a:p>
          <a:p>
            <a:pPr>
              <a:lnSpc>
                <a:spcPct val="100000"/>
              </a:lnSpc>
            </a:pPr>
            <a:r>
              <a:rPr lang="fr-CA" sz="900">
                <a:solidFill>
                  <a:srgbClr val="FFFFFF"/>
                </a:solidFill>
              </a:rPr>
              <a:t>Le contenu de ce webinaire repose sur </a:t>
            </a:r>
            <a:r>
              <a:rPr lang="fr-CA" sz="900">
                <a:solidFill>
                  <a:srgbClr val="FFFFFF"/>
                </a:solidFill>
                <a:hlinkClick r:id="rId8"/>
              </a:rPr>
              <a:t>les références puisées dans la présente liste</a:t>
            </a:r>
            <a:r>
              <a:rPr lang="fr-CA" sz="900" u="sng">
                <a:solidFill>
                  <a:srgbClr val="FFFFFF"/>
                </a:solidFill>
                <a:hlinkClick r:id="rId8"/>
              </a:rPr>
              <a:t> </a:t>
            </a:r>
            <a:r>
              <a:rPr lang="fr-CA" sz="900">
                <a:solidFill>
                  <a:srgbClr val="FFFFFF"/>
                </a:solidFill>
              </a:rPr>
              <a:t>ayant servi à l’élaboration de notre mémoire déposé dans le cadre de la Commission de l’agriculture, des pêcheries, de l’énergie et des ressources naturelles visant à examiner les impacts des pesticides sur la santé publique et l’environnement</a:t>
            </a:r>
          </a:p>
          <a:p>
            <a:pPr>
              <a:lnSpc>
                <a:spcPct val="100000"/>
              </a:lnSpc>
            </a:pPr>
            <a:r>
              <a:rPr lang="fr-CA" sz="900">
                <a:solidFill>
                  <a:srgbClr val="FFFFFF"/>
                </a:solidFill>
                <a:hlinkClick r:id="rId9"/>
              </a:rPr>
              <a:t>Notre mémoire déposé en juillet 2020 </a:t>
            </a:r>
            <a:r>
              <a:rPr lang="fr-CA" sz="900">
                <a:solidFill>
                  <a:srgbClr val="FFFFFF"/>
                </a:solidFill>
              </a:rPr>
              <a:t> (dans l’espace Recherche de cette page, entrer Bti et cocher Inclure les docs PDF)</a:t>
            </a:r>
          </a:p>
          <a:p>
            <a:pPr>
              <a:lnSpc>
                <a:spcPct val="100000"/>
              </a:lnSpc>
            </a:pPr>
            <a:r>
              <a:rPr lang="fr-CA" sz="900" b="1" u="sng">
                <a:solidFill>
                  <a:srgbClr val="FFFFFF"/>
                </a:solidFill>
              </a:rPr>
              <a:t>Pour plus d’info, nous vous invitons à visiter le site web de la  </a:t>
            </a:r>
            <a:r>
              <a:rPr lang="fr-CA" sz="900" b="1" u="sng">
                <a:solidFill>
                  <a:srgbClr val="FFFFFF"/>
                </a:solidFill>
                <a:hlinkClick r:id="rId10"/>
              </a:rPr>
              <a:t>Coalition Biodiversité – Non au Bti</a:t>
            </a:r>
            <a:endParaRPr lang="fr-FR" sz="900">
              <a:solidFill>
                <a:srgbClr val="FFFFFF"/>
              </a:solidFill>
            </a:endParaRPr>
          </a:p>
          <a:p>
            <a:pPr>
              <a:lnSpc>
                <a:spcPct val="100000"/>
              </a:lnSpc>
            </a:pPr>
            <a:endParaRPr lang="fr-FR" sz="900">
              <a:solidFill>
                <a:srgbClr val="FFFFFF"/>
              </a:solidFill>
            </a:endParaRPr>
          </a:p>
        </p:txBody>
      </p:sp>
      <p:sp>
        <p:nvSpPr>
          <p:cNvPr id="5" name="ZoneTexte 4">
            <a:extLst>
              <a:ext uri="{FF2B5EF4-FFF2-40B4-BE49-F238E27FC236}">
                <a16:creationId xmlns:a16="http://schemas.microsoft.com/office/drawing/2014/main" id="{023EECEB-68FC-8E41-948B-087938E5F131}"/>
              </a:ext>
            </a:extLst>
          </p:cNvPr>
          <p:cNvSpPr txBox="1"/>
          <p:nvPr/>
        </p:nvSpPr>
        <p:spPr>
          <a:xfrm>
            <a:off x="9912626" y="5804452"/>
            <a:ext cx="1872500" cy="769441"/>
          </a:xfrm>
          <a:prstGeom prst="rect">
            <a:avLst/>
          </a:prstGeom>
          <a:noFill/>
        </p:spPr>
        <p:txBody>
          <a:bodyPr wrap="none" rtlCol="0">
            <a:spAutoFit/>
          </a:bodyPr>
          <a:lstStyle/>
          <a:p>
            <a:r>
              <a:rPr lang="fr-FR" sz="4400" dirty="0"/>
              <a:t>MERCI!</a:t>
            </a:r>
          </a:p>
        </p:txBody>
      </p:sp>
    </p:spTree>
    <p:extLst>
      <p:ext uri="{BB962C8B-B14F-4D97-AF65-F5344CB8AC3E}">
        <p14:creationId xmlns:p14="http://schemas.microsoft.com/office/powerpoint/2010/main" val="42803781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87264F1-3B49-5F4C-9EEB-872A1D408BDE}"/>
              </a:ext>
            </a:extLst>
          </p:cNvPr>
          <p:cNvPicPr>
            <a:picLocks noChangeAspect="1"/>
          </p:cNvPicPr>
          <p:nvPr/>
        </p:nvPicPr>
        <p:blipFill rotWithShape="1">
          <a:blip r:embed="rId3"/>
          <a:srcRect t="15730"/>
          <a:stretch/>
        </p:blipFill>
        <p:spPr>
          <a:xfrm>
            <a:off x="-249383" y="-270164"/>
            <a:ext cx="12676909" cy="7412182"/>
          </a:xfrm>
          <a:prstGeom prst="rect">
            <a:avLst/>
          </a:prstGeom>
        </p:spPr>
      </p:pic>
      <p:sp>
        <p:nvSpPr>
          <p:cNvPr id="118" name="Rectangle 117">
            <a:extLst>
              <a:ext uri="{FF2B5EF4-FFF2-40B4-BE49-F238E27FC236}">
                <a16:creationId xmlns:a16="http://schemas.microsoft.com/office/drawing/2014/main" id="{9831CBB7-4817-4B54-A7F9-0AE2D0C47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029" y="457200"/>
            <a:ext cx="5010912" cy="914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120" name="Rectangle 119">
            <a:extLst>
              <a:ext uri="{FF2B5EF4-FFF2-40B4-BE49-F238E27FC236}">
                <a16:creationId xmlns:a16="http://schemas.microsoft.com/office/drawing/2014/main" id="{96BC321D-B05F-4857-8880-97F61B9B7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791" y="601200"/>
            <a:ext cx="5009388" cy="57893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36366CE2-2DE1-5149-8BC4-BB89A28521F1}"/>
              </a:ext>
            </a:extLst>
          </p:cNvPr>
          <p:cNvSpPr>
            <a:spLocks noGrp="1"/>
          </p:cNvSpPr>
          <p:nvPr>
            <p:ph type="title"/>
          </p:nvPr>
        </p:nvSpPr>
        <p:spPr>
          <a:xfrm>
            <a:off x="6966184" y="938022"/>
            <a:ext cx="4389261" cy="1188720"/>
          </a:xfrm>
        </p:spPr>
        <p:txBody>
          <a:bodyPr>
            <a:normAutofit/>
          </a:bodyPr>
          <a:lstStyle/>
          <a:p>
            <a:r>
              <a:rPr lang="fr-CA" b="1"/>
              <a:t>1. Qu'est-ce que le </a:t>
            </a:r>
            <a:r>
              <a:rPr lang="fr-CA" b="1" err="1"/>
              <a:t>Bti</a:t>
            </a:r>
            <a:r>
              <a:rPr lang="fr-CA" b="1"/>
              <a:t>?</a:t>
            </a:r>
            <a:br>
              <a:rPr lang="fr-CA" b="1"/>
            </a:br>
            <a:endParaRPr lang="fr-FR"/>
          </a:p>
        </p:txBody>
      </p:sp>
      <p:sp>
        <p:nvSpPr>
          <p:cNvPr id="3" name="Espace réservé du contenu 2">
            <a:extLst>
              <a:ext uri="{FF2B5EF4-FFF2-40B4-BE49-F238E27FC236}">
                <a16:creationId xmlns:a16="http://schemas.microsoft.com/office/drawing/2014/main" id="{6D51AB15-7639-B949-9A8B-249FFE77BE58}"/>
              </a:ext>
            </a:extLst>
          </p:cNvPr>
          <p:cNvSpPr>
            <a:spLocks noGrp="1"/>
          </p:cNvSpPr>
          <p:nvPr>
            <p:ph idx="1"/>
          </p:nvPr>
        </p:nvSpPr>
        <p:spPr>
          <a:xfrm>
            <a:off x="6966183" y="1809082"/>
            <a:ext cx="4389262" cy="4447718"/>
          </a:xfrm>
        </p:spPr>
        <p:txBody>
          <a:bodyPr>
            <a:normAutofit lnSpcReduction="10000"/>
          </a:bodyPr>
          <a:lstStyle/>
          <a:p>
            <a:pPr>
              <a:lnSpc>
                <a:spcPct val="100000"/>
              </a:lnSpc>
            </a:pPr>
            <a:endParaRPr lang="fr-CA" sz="1300" dirty="0"/>
          </a:p>
          <a:p>
            <a:pPr>
              <a:lnSpc>
                <a:spcPct val="100000"/>
              </a:lnSpc>
            </a:pPr>
            <a:endParaRPr lang="fr-CA" sz="1300" dirty="0"/>
          </a:p>
          <a:p>
            <a:pPr>
              <a:lnSpc>
                <a:spcPct val="100000"/>
              </a:lnSpc>
            </a:pPr>
            <a:r>
              <a:rPr lang="fr-CA" sz="1800" b="1" dirty="0">
                <a:solidFill>
                  <a:schemeClr val="tx1"/>
                </a:solidFill>
              </a:rPr>
              <a:t>Bactérie</a:t>
            </a:r>
            <a:r>
              <a:rPr lang="fr-CA" sz="1800" b="1" i="1" dirty="0">
                <a:solidFill>
                  <a:schemeClr val="tx1"/>
                </a:solidFill>
              </a:rPr>
              <a:t> : Bacillus </a:t>
            </a:r>
            <a:r>
              <a:rPr lang="fr-CA" sz="1800" b="1" i="1" dirty="0" err="1">
                <a:solidFill>
                  <a:schemeClr val="tx1"/>
                </a:solidFill>
              </a:rPr>
              <a:t>thuringiensis</a:t>
            </a:r>
            <a:r>
              <a:rPr lang="fr-CA" sz="1800" b="1" i="1" dirty="0">
                <a:solidFill>
                  <a:schemeClr val="tx1"/>
                </a:solidFill>
              </a:rPr>
              <a:t> </a:t>
            </a:r>
            <a:r>
              <a:rPr lang="fr-CA" sz="1800" b="1" i="1" dirty="0" err="1">
                <a:solidFill>
                  <a:schemeClr val="tx1"/>
                </a:solidFill>
              </a:rPr>
              <a:t>israelensis</a:t>
            </a:r>
            <a:endParaRPr lang="fr-CA" sz="1800" b="1" i="1" dirty="0">
              <a:solidFill>
                <a:schemeClr val="tx1"/>
              </a:solidFill>
            </a:endParaRPr>
          </a:p>
          <a:p>
            <a:pPr>
              <a:lnSpc>
                <a:spcPct val="100000"/>
              </a:lnSpc>
            </a:pPr>
            <a:r>
              <a:rPr lang="fr-CA" sz="1800" b="1" dirty="0">
                <a:solidFill>
                  <a:schemeClr val="tx1"/>
                </a:solidFill>
              </a:rPr>
              <a:t>Toxique pour les larves de nombreux insectes</a:t>
            </a:r>
          </a:p>
          <a:p>
            <a:pPr>
              <a:lnSpc>
                <a:spcPct val="100000"/>
              </a:lnSpc>
            </a:pPr>
            <a:r>
              <a:rPr lang="fr-CA" sz="1800" b="1" dirty="0">
                <a:solidFill>
                  <a:schemeClr val="tx1"/>
                </a:solidFill>
              </a:rPr>
              <a:t>Depuis plus de 35 ans au Québec</a:t>
            </a:r>
          </a:p>
          <a:p>
            <a:pPr>
              <a:lnSpc>
                <a:spcPct val="100000"/>
              </a:lnSpc>
            </a:pPr>
            <a:r>
              <a:rPr lang="fr-CA" sz="1800" b="1" dirty="0">
                <a:solidFill>
                  <a:schemeClr val="tx1"/>
                </a:solidFill>
              </a:rPr>
              <a:t>Pulvérisé directement en eau douce: ruisseaux, rivières, marais, étangs, fossés, etc. dans une quarantaine de municipalités</a:t>
            </a:r>
          </a:p>
          <a:p>
            <a:pPr>
              <a:lnSpc>
                <a:spcPct val="100000"/>
              </a:lnSpc>
            </a:pPr>
            <a:r>
              <a:rPr lang="fr-CA" sz="1800" b="1" dirty="0">
                <a:solidFill>
                  <a:schemeClr val="tx1"/>
                </a:solidFill>
              </a:rPr>
              <a:t>Voies aériennes et terrestres </a:t>
            </a:r>
          </a:p>
          <a:p>
            <a:pPr>
              <a:lnSpc>
                <a:spcPct val="100000"/>
              </a:lnSpc>
            </a:pPr>
            <a:r>
              <a:rPr lang="fr-CA" sz="1800" b="1" dirty="0">
                <a:solidFill>
                  <a:schemeClr val="tx1"/>
                </a:solidFill>
              </a:rPr>
              <a:t>90% - les larves de moustiques et de mouches noires</a:t>
            </a:r>
          </a:p>
          <a:p>
            <a:pPr>
              <a:lnSpc>
                <a:spcPct val="100000"/>
              </a:lnSpc>
            </a:pPr>
            <a:endParaRPr lang="fr-CA" sz="1800" b="1" dirty="0"/>
          </a:p>
          <a:p>
            <a:pPr>
              <a:lnSpc>
                <a:spcPct val="100000"/>
              </a:lnSpc>
            </a:pPr>
            <a:endParaRPr lang="fr-FR" sz="1300" dirty="0"/>
          </a:p>
        </p:txBody>
      </p:sp>
      <p:sp>
        <p:nvSpPr>
          <p:cNvPr id="6" name="Espace réservé de la date 5">
            <a:extLst>
              <a:ext uri="{FF2B5EF4-FFF2-40B4-BE49-F238E27FC236}">
                <a16:creationId xmlns:a16="http://schemas.microsoft.com/office/drawing/2014/main" id="{3AB7B556-4E00-CB42-8A00-AE28F3EF1A7A}"/>
              </a:ext>
            </a:extLst>
          </p:cNvPr>
          <p:cNvSpPr>
            <a:spLocks noGrp="1"/>
          </p:cNvSpPr>
          <p:nvPr>
            <p:ph type="dt" sz="half" idx="10"/>
          </p:nvPr>
        </p:nvSpPr>
        <p:spPr/>
        <p:txBody>
          <a:bodyPr/>
          <a:lstStyle/>
          <a:p>
            <a:r>
              <a:rPr lang="fr-CA" dirty="0"/>
              <a:t>Printemps 2021</a:t>
            </a:r>
            <a:endParaRPr lang="en-US" dirty="0"/>
          </a:p>
        </p:txBody>
      </p:sp>
    </p:spTree>
    <p:extLst>
      <p:ext uri="{BB962C8B-B14F-4D97-AF65-F5344CB8AC3E}">
        <p14:creationId xmlns:p14="http://schemas.microsoft.com/office/powerpoint/2010/main" val="30680888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 name="Rectangle 107">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0" name="Rectangle 109">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2" name="Rectangle 111">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4" name="Rectangle 113">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8" name="Rectangle 117">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0" name="Rectangle 119">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22" name="Rectangle 121">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395175DB-204E-4F42-87B4-D1BAE50191A4}"/>
              </a:ext>
            </a:extLst>
          </p:cNvPr>
          <p:cNvSpPr>
            <a:spLocks noGrp="1"/>
          </p:cNvSpPr>
          <p:nvPr>
            <p:ph type="ctrTitle"/>
          </p:nvPr>
        </p:nvSpPr>
        <p:spPr>
          <a:xfrm>
            <a:off x="601255" y="702155"/>
            <a:ext cx="3409783" cy="1300365"/>
          </a:xfrm>
        </p:spPr>
        <p:txBody>
          <a:bodyPr vert="horz" lIns="91440" tIns="45720" rIns="91440" bIns="45720" rtlCol="0" anchor="b">
            <a:normAutofit/>
          </a:bodyPr>
          <a:lstStyle/>
          <a:p>
            <a:pPr>
              <a:lnSpc>
                <a:spcPct val="90000"/>
              </a:lnSpc>
            </a:pPr>
            <a:r>
              <a:rPr lang="en-US" sz="2800" dirty="0">
                <a:solidFill>
                  <a:srgbClr val="FFFFFF"/>
                </a:solidFill>
              </a:rPr>
              <a:t>2. Comment </a:t>
            </a:r>
            <a:br>
              <a:rPr lang="en-US" sz="2800" dirty="0">
                <a:solidFill>
                  <a:srgbClr val="FFFFFF"/>
                </a:solidFill>
              </a:rPr>
            </a:br>
            <a:r>
              <a:rPr lang="en-US" sz="2800">
                <a:solidFill>
                  <a:srgbClr val="FFFFFF"/>
                </a:solidFill>
              </a:rPr>
              <a:t>agit-il</a:t>
            </a:r>
            <a:r>
              <a:rPr lang="en-US" sz="2800" dirty="0">
                <a:solidFill>
                  <a:srgbClr val="FFFFFF"/>
                </a:solidFill>
              </a:rPr>
              <a:t>?</a:t>
            </a:r>
            <a:br>
              <a:rPr lang="en-US" sz="2800" dirty="0">
                <a:solidFill>
                  <a:srgbClr val="FFFFFF"/>
                </a:solidFill>
              </a:rPr>
            </a:br>
            <a:endParaRPr lang="en-US" sz="2800" dirty="0">
              <a:solidFill>
                <a:srgbClr val="FFFFFF"/>
              </a:solidFill>
            </a:endParaRPr>
          </a:p>
        </p:txBody>
      </p:sp>
      <p:sp>
        <p:nvSpPr>
          <p:cNvPr id="6" name="Rectangle 5">
            <a:extLst>
              <a:ext uri="{FF2B5EF4-FFF2-40B4-BE49-F238E27FC236}">
                <a16:creationId xmlns:a16="http://schemas.microsoft.com/office/drawing/2014/main" id="{8D3AF9B7-1C9F-8148-BB80-BEE77EE2DB31}"/>
              </a:ext>
            </a:extLst>
          </p:cNvPr>
          <p:cNvSpPr/>
          <p:nvPr/>
        </p:nvSpPr>
        <p:spPr>
          <a:xfrm>
            <a:off x="629540" y="1438500"/>
            <a:ext cx="3409782" cy="3823607"/>
          </a:xfrm>
          <a:prstGeom prst="rect">
            <a:avLst/>
          </a:prstGeom>
        </p:spPr>
        <p:txBody>
          <a:bodyPr vert="horz" lIns="91440" tIns="45720" rIns="91440" bIns="45720" rtlCol="0" anchor="ctr">
            <a:normAutofit/>
          </a:bodyPr>
          <a:lstStyle/>
          <a:p>
            <a:pPr>
              <a:spcBef>
                <a:spcPct val="20000"/>
              </a:spcBef>
              <a:spcAft>
                <a:spcPts val="600"/>
              </a:spcAft>
              <a:buClr>
                <a:schemeClr val="accent1"/>
              </a:buClr>
              <a:buSzPct val="92000"/>
              <a:buFont typeface="Wingdings 2" panose="05020102010507070707" pitchFamily="18" charset="2"/>
              <a:buChar char=""/>
            </a:pPr>
            <a:endParaRPr lang="en-US" b="1" dirty="0">
              <a:solidFill>
                <a:srgbClr val="FFFFFF"/>
              </a:solidFill>
            </a:endParaRPr>
          </a:p>
          <a:p>
            <a:pPr>
              <a:spcBef>
                <a:spcPct val="20000"/>
              </a:spcBef>
              <a:spcAft>
                <a:spcPts val="600"/>
              </a:spcAft>
              <a:buClr>
                <a:schemeClr val="accent1"/>
              </a:buClr>
              <a:buSzPct val="92000"/>
              <a:buFont typeface="Wingdings 2" panose="05020102010507070707" pitchFamily="18" charset="2"/>
              <a:buChar char=""/>
            </a:pPr>
            <a:r>
              <a:rPr lang="en-US" dirty="0">
                <a:solidFill>
                  <a:srgbClr val="FFFFFF"/>
                </a:solidFill>
              </a:rPr>
              <a:t> </a:t>
            </a:r>
            <a:r>
              <a:rPr lang="en-US" dirty="0" err="1">
                <a:solidFill>
                  <a:srgbClr val="FFFFFF"/>
                </a:solidFill>
              </a:rPr>
              <a:t>Cristaux</a:t>
            </a:r>
            <a:r>
              <a:rPr lang="en-US" dirty="0">
                <a:solidFill>
                  <a:srgbClr val="FFFFFF"/>
                </a:solidFill>
              </a:rPr>
              <a:t> dans les plans 	</a:t>
            </a:r>
            <a:r>
              <a:rPr lang="en-US" dirty="0" err="1">
                <a:solidFill>
                  <a:srgbClr val="FFFFFF"/>
                </a:solidFill>
              </a:rPr>
              <a:t>d’eau</a:t>
            </a:r>
            <a:r>
              <a:rPr lang="en-US" dirty="0">
                <a:solidFill>
                  <a:srgbClr val="FFFFFF"/>
                </a:solidFill>
              </a:rPr>
              <a:t> </a:t>
            </a:r>
          </a:p>
          <a:p>
            <a:pPr>
              <a:spcBef>
                <a:spcPct val="20000"/>
              </a:spcBef>
              <a:spcAft>
                <a:spcPts val="600"/>
              </a:spcAft>
              <a:buClr>
                <a:schemeClr val="accent1"/>
              </a:buClr>
              <a:buSzPct val="92000"/>
              <a:buFont typeface="Wingdings 2" panose="05020102010507070707" pitchFamily="18" charset="2"/>
              <a:buChar char=""/>
            </a:pPr>
            <a:r>
              <a:rPr lang="en-US" dirty="0">
                <a:solidFill>
                  <a:srgbClr val="FFFFFF"/>
                </a:solidFill>
              </a:rPr>
              <a:t> </a:t>
            </a:r>
            <a:r>
              <a:rPr lang="en-US" dirty="0" err="1">
                <a:solidFill>
                  <a:srgbClr val="FFFFFF"/>
                </a:solidFill>
              </a:rPr>
              <a:t>Larves</a:t>
            </a:r>
            <a:r>
              <a:rPr lang="en-US" dirty="0">
                <a:solidFill>
                  <a:srgbClr val="FFFFFF"/>
                </a:solidFill>
              </a:rPr>
              <a:t> absorbent  les </a:t>
            </a:r>
            <a:r>
              <a:rPr lang="en-US" dirty="0" err="1">
                <a:solidFill>
                  <a:srgbClr val="FFFFFF"/>
                </a:solidFill>
              </a:rPr>
              <a:t>cristaux</a:t>
            </a:r>
            <a:endParaRPr lang="en-US" dirty="0">
              <a:solidFill>
                <a:srgbClr val="FFFFFF"/>
              </a:solidFill>
            </a:endParaRPr>
          </a:p>
          <a:p>
            <a:pPr>
              <a:spcBef>
                <a:spcPct val="20000"/>
              </a:spcBef>
              <a:spcAft>
                <a:spcPts val="600"/>
              </a:spcAft>
              <a:buClr>
                <a:schemeClr val="accent1"/>
              </a:buClr>
              <a:buSzPct val="92000"/>
              <a:buFont typeface="Wingdings 2" panose="05020102010507070707" pitchFamily="18" charset="2"/>
              <a:buChar char=""/>
            </a:pPr>
            <a:r>
              <a:rPr lang="en-US" dirty="0">
                <a:solidFill>
                  <a:srgbClr val="FFFFFF"/>
                </a:solidFill>
              </a:rPr>
              <a:t> </a:t>
            </a:r>
            <a:r>
              <a:rPr lang="en-US" dirty="0" err="1">
                <a:solidFill>
                  <a:srgbClr val="FFFFFF"/>
                </a:solidFill>
              </a:rPr>
              <a:t>Perforent</a:t>
            </a:r>
            <a:r>
              <a:rPr lang="en-US" dirty="0">
                <a:solidFill>
                  <a:srgbClr val="FFFFFF"/>
                </a:solidFill>
              </a:rPr>
              <a:t> le tube digestif</a:t>
            </a:r>
          </a:p>
          <a:p>
            <a:pPr>
              <a:spcBef>
                <a:spcPct val="20000"/>
              </a:spcBef>
              <a:spcAft>
                <a:spcPts val="600"/>
              </a:spcAft>
              <a:buClr>
                <a:schemeClr val="accent1"/>
              </a:buClr>
              <a:buSzPct val="92000"/>
              <a:buFont typeface="Wingdings 2" panose="05020102010507070707" pitchFamily="18" charset="2"/>
              <a:buChar char=""/>
            </a:pPr>
            <a:r>
              <a:rPr lang="en-US" dirty="0">
                <a:solidFill>
                  <a:srgbClr val="FFFFFF"/>
                </a:solidFill>
              </a:rPr>
              <a:t> </a:t>
            </a:r>
            <a:r>
              <a:rPr lang="en-US" dirty="0" err="1">
                <a:solidFill>
                  <a:srgbClr val="FFFFFF"/>
                </a:solidFill>
              </a:rPr>
              <a:t>Libération</a:t>
            </a:r>
            <a:r>
              <a:rPr lang="en-US" dirty="0">
                <a:solidFill>
                  <a:srgbClr val="FFFFFF"/>
                </a:solidFill>
              </a:rPr>
              <a:t> des </a:t>
            </a:r>
            <a:r>
              <a:rPr lang="en-US" dirty="0" err="1">
                <a:solidFill>
                  <a:srgbClr val="FFFFFF"/>
                </a:solidFill>
              </a:rPr>
              <a:t>bactéries</a:t>
            </a:r>
            <a:r>
              <a:rPr lang="en-US" dirty="0">
                <a:solidFill>
                  <a:srgbClr val="FFFFFF"/>
                </a:solidFill>
              </a:rPr>
              <a:t> </a:t>
            </a:r>
          </a:p>
          <a:p>
            <a:pPr>
              <a:spcBef>
                <a:spcPct val="20000"/>
              </a:spcBef>
              <a:spcAft>
                <a:spcPts val="600"/>
              </a:spcAft>
              <a:buClr>
                <a:schemeClr val="accent1"/>
              </a:buClr>
              <a:buSzPct val="92000"/>
              <a:buFont typeface="Wingdings 2" panose="05020102010507070707" pitchFamily="18" charset="2"/>
              <a:buChar char=""/>
            </a:pPr>
            <a:r>
              <a:rPr lang="en-US" dirty="0">
                <a:solidFill>
                  <a:srgbClr val="FFFFFF"/>
                </a:solidFill>
              </a:rPr>
              <a:t> Nouvelles spores</a:t>
            </a:r>
          </a:p>
        </p:txBody>
      </p:sp>
      <p:pic>
        <p:nvPicPr>
          <p:cNvPr id="5" name="Image 4">
            <a:extLst>
              <a:ext uri="{FF2B5EF4-FFF2-40B4-BE49-F238E27FC236}">
                <a16:creationId xmlns:a16="http://schemas.microsoft.com/office/drawing/2014/main" id="{A1913FA1-476D-6A48-AD05-43616B341B9A}"/>
              </a:ext>
            </a:extLst>
          </p:cNvPr>
          <p:cNvPicPr>
            <a:picLocks noChangeAspect="1"/>
          </p:cNvPicPr>
          <p:nvPr/>
        </p:nvPicPr>
        <p:blipFill>
          <a:blip r:embed="rId3"/>
          <a:stretch>
            <a:fillRect/>
          </a:stretch>
        </p:blipFill>
        <p:spPr>
          <a:xfrm>
            <a:off x="4484962" y="1509127"/>
            <a:ext cx="7153236" cy="3809123"/>
          </a:xfrm>
          <a:prstGeom prst="rect">
            <a:avLst/>
          </a:prstGeom>
        </p:spPr>
      </p:pic>
    </p:spTree>
    <p:extLst>
      <p:ext uri="{BB962C8B-B14F-4D97-AF65-F5344CB8AC3E}">
        <p14:creationId xmlns:p14="http://schemas.microsoft.com/office/powerpoint/2010/main" val="3713027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C0D00CA-69E2-7B49-A88D-513EB9D0C040}"/>
              </a:ext>
            </a:extLst>
          </p:cNvPr>
          <p:cNvPicPr>
            <a:picLocks noChangeAspect="1"/>
          </p:cNvPicPr>
          <p:nvPr/>
        </p:nvPicPr>
        <p:blipFill rotWithShape="1">
          <a:blip r:embed="rId3"/>
          <a:srcRect l="10677" r="12879"/>
          <a:stretch/>
        </p:blipFill>
        <p:spPr>
          <a:xfrm>
            <a:off x="20" y="10"/>
            <a:ext cx="12191980" cy="6857990"/>
          </a:xfrm>
          <a:prstGeom prst="rect">
            <a:avLst/>
          </a:prstGeom>
        </p:spPr>
      </p:pic>
      <p:sp>
        <p:nvSpPr>
          <p:cNvPr id="7180" name="Rectangle 79">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883" y="849057"/>
            <a:ext cx="3703320" cy="94997"/>
          </a:xfrm>
          <a:prstGeom prst="rect">
            <a:avLst/>
          </a:prstGeom>
          <a:solidFill>
            <a:schemeClr val="bg1">
              <a:alpha val="9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81" name="Rectangle 81">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883" y="1012371"/>
            <a:ext cx="3702134" cy="4202862"/>
          </a:xfrm>
          <a:prstGeom prst="rect">
            <a:avLst/>
          </a:prstGeom>
          <a:solidFill>
            <a:schemeClr val="bg1">
              <a:alpha val="95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66C12E63-18ED-3847-B2C9-72A4855FAE6B}"/>
              </a:ext>
            </a:extLst>
          </p:cNvPr>
          <p:cNvSpPr>
            <a:spLocks noGrp="1"/>
          </p:cNvSpPr>
          <p:nvPr>
            <p:ph type="title"/>
          </p:nvPr>
        </p:nvSpPr>
        <p:spPr>
          <a:xfrm>
            <a:off x="897227" y="1153886"/>
            <a:ext cx="3374265" cy="971306"/>
          </a:xfrm>
        </p:spPr>
        <p:txBody>
          <a:bodyPr>
            <a:normAutofit/>
          </a:bodyPr>
          <a:lstStyle/>
          <a:p>
            <a:r>
              <a:rPr lang="fr-FR" sz="2400" dirty="0">
                <a:solidFill>
                  <a:schemeClr val="tx1"/>
                </a:solidFill>
              </a:rPr>
              <a:t>3. Pourquoi traite-t-on au   </a:t>
            </a:r>
            <a:r>
              <a:rPr lang="fr-FR" sz="2400" dirty="0" err="1">
                <a:solidFill>
                  <a:schemeClr val="tx1"/>
                </a:solidFill>
              </a:rPr>
              <a:t>Bti</a:t>
            </a:r>
            <a:r>
              <a:rPr lang="fr-FR" sz="2400" dirty="0">
                <a:solidFill>
                  <a:schemeClr val="tx1"/>
                </a:solidFill>
              </a:rPr>
              <a:t> au Québec?</a:t>
            </a:r>
          </a:p>
        </p:txBody>
      </p:sp>
      <p:sp>
        <p:nvSpPr>
          <p:cNvPr id="3" name="Espace réservé du contenu 2">
            <a:extLst>
              <a:ext uri="{FF2B5EF4-FFF2-40B4-BE49-F238E27FC236}">
                <a16:creationId xmlns:a16="http://schemas.microsoft.com/office/drawing/2014/main" id="{3A18DC05-6E9D-6C48-ACA9-8524666A114D}"/>
              </a:ext>
            </a:extLst>
          </p:cNvPr>
          <p:cNvSpPr>
            <a:spLocks noGrp="1"/>
          </p:cNvSpPr>
          <p:nvPr>
            <p:ph idx="1"/>
          </p:nvPr>
        </p:nvSpPr>
        <p:spPr>
          <a:xfrm>
            <a:off x="897226" y="2266683"/>
            <a:ext cx="3374265" cy="2704562"/>
          </a:xfrm>
        </p:spPr>
        <p:txBody>
          <a:bodyPr>
            <a:normAutofit/>
          </a:bodyPr>
          <a:lstStyle/>
          <a:p>
            <a:r>
              <a:rPr lang="fr-FR" sz="1600" b="1" dirty="0"/>
              <a:t>Sentiment d’inconfort</a:t>
            </a:r>
          </a:p>
          <a:p>
            <a:r>
              <a:rPr lang="fr-CA" sz="1600" b="1" dirty="0">
                <a:hlinkClick r:id="rId4">
                  <a:extLst>
                    <a:ext uri="{A12FA001-AC4F-418D-AE19-62706E023703}">
                      <ahyp:hlinkClr xmlns:ahyp="http://schemas.microsoft.com/office/drawing/2018/hyperlinkcolor" val="tx"/>
                    </a:ext>
                  </a:extLst>
                </a:hlinkClick>
              </a:rPr>
              <a:t>Aucune utilité démontrée contre virus du Nil occidental (VNO)</a:t>
            </a:r>
            <a:r>
              <a:rPr lang="fr-CA" sz="1600" b="1" i="1" dirty="0">
                <a:hlinkClick r:id="rId5">
                  <a:extLst>
                    <a:ext uri="{A12FA001-AC4F-418D-AE19-62706E023703}">
                      <ahyp:hlinkClr xmlns:ahyp="http://schemas.microsoft.com/office/drawing/2018/hyperlinkcolor" val="tx"/>
                    </a:ext>
                  </a:extLst>
                </a:hlinkClick>
              </a:rPr>
              <a:t> </a:t>
            </a:r>
            <a:r>
              <a:rPr lang="fr-CA" sz="1600" b="1" i="1" dirty="0">
                <a:hlinkClick r:id="rId4">
                  <a:extLst>
                    <a:ext uri="{A12FA001-AC4F-418D-AE19-62706E023703}">
                      <ahyp:hlinkClr xmlns:ahyp="http://schemas.microsoft.com/office/drawing/2018/hyperlinkcolor" val="tx"/>
                    </a:ext>
                  </a:extLst>
                </a:hlinkClick>
              </a:rPr>
              <a:t>(Quebec.ca)</a:t>
            </a:r>
            <a:endParaRPr lang="fr-CA" sz="1600" b="1" i="1" dirty="0"/>
          </a:p>
        </p:txBody>
      </p:sp>
      <p:sp>
        <p:nvSpPr>
          <p:cNvPr id="7" name="Espace réservé de la date 6">
            <a:extLst>
              <a:ext uri="{FF2B5EF4-FFF2-40B4-BE49-F238E27FC236}">
                <a16:creationId xmlns:a16="http://schemas.microsoft.com/office/drawing/2014/main" id="{E3641C2F-EFB9-064F-924E-881CFF2941B4}"/>
              </a:ext>
            </a:extLst>
          </p:cNvPr>
          <p:cNvSpPr>
            <a:spLocks noGrp="1"/>
          </p:cNvSpPr>
          <p:nvPr>
            <p:ph type="dt" sz="half" idx="10"/>
          </p:nvPr>
        </p:nvSpPr>
        <p:spPr>
          <a:xfrm>
            <a:off x="7605951" y="6423914"/>
            <a:ext cx="2844799" cy="365125"/>
          </a:xfrm>
        </p:spPr>
        <p:txBody>
          <a:bodyPr>
            <a:normAutofit/>
          </a:bodyPr>
          <a:lstStyle/>
          <a:p>
            <a:pPr>
              <a:spcAft>
                <a:spcPts val="600"/>
              </a:spcAft>
            </a:pPr>
            <a:r>
              <a:rPr lang="fr-CA" dirty="0">
                <a:solidFill>
                  <a:srgbClr val="FFFFFF"/>
                </a:solidFill>
              </a:rPr>
              <a:t>Printemps 2021</a:t>
            </a:r>
            <a:endParaRPr lang="en-US" dirty="0">
              <a:solidFill>
                <a:srgbClr val="FFFFFF"/>
              </a:solidFill>
            </a:endParaRPr>
          </a:p>
        </p:txBody>
      </p:sp>
    </p:spTree>
    <p:extLst>
      <p:ext uri="{BB962C8B-B14F-4D97-AF65-F5344CB8AC3E}">
        <p14:creationId xmlns:p14="http://schemas.microsoft.com/office/powerpoint/2010/main" val="39186656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6920E617-08EC-A94D-A0E1-50693DA2AFA0}"/>
              </a:ext>
            </a:extLst>
          </p:cNvPr>
          <p:cNvSpPr>
            <a:spLocks noGrp="1"/>
          </p:cNvSpPr>
          <p:nvPr>
            <p:ph type="title"/>
          </p:nvPr>
        </p:nvSpPr>
        <p:spPr>
          <a:xfrm>
            <a:off x="672280" y="944752"/>
            <a:ext cx="3259016" cy="1462692"/>
          </a:xfrm>
        </p:spPr>
        <p:txBody>
          <a:bodyPr>
            <a:normAutofit/>
          </a:bodyPr>
          <a:lstStyle/>
          <a:p>
            <a:r>
              <a:rPr lang="fr-FR" dirty="0">
                <a:solidFill>
                  <a:srgbClr val="FFFFFF"/>
                </a:solidFill>
              </a:rPr>
              <a:t>Bassin versant</a:t>
            </a:r>
          </a:p>
        </p:txBody>
      </p:sp>
      <p:sp>
        <p:nvSpPr>
          <p:cNvPr id="17" name="Rectangle 16">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1" name="Rectangle 20">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0" name="Content Placeholder 9">
            <a:extLst>
              <a:ext uri="{FF2B5EF4-FFF2-40B4-BE49-F238E27FC236}">
                <a16:creationId xmlns:a16="http://schemas.microsoft.com/office/drawing/2014/main" id="{E4CAD967-FBD9-418B-8873-FA660954AE94}"/>
              </a:ext>
            </a:extLst>
          </p:cNvPr>
          <p:cNvSpPr>
            <a:spLocks noGrp="1"/>
          </p:cNvSpPr>
          <p:nvPr>
            <p:ph idx="1"/>
          </p:nvPr>
        </p:nvSpPr>
        <p:spPr>
          <a:xfrm>
            <a:off x="671513" y="2536031"/>
            <a:ext cx="3123783" cy="3671936"/>
          </a:xfrm>
        </p:spPr>
        <p:txBody>
          <a:bodyPr anchor="t">
            <a:normAutofit/>
          </a:bodyPr>
          <a:lstStyle/>
          <a:p>
            <a:r>
              <a:rPr lang="en-US" dirty="0" err="1">
                <a:solidFill>
                  <a:srgbClr val="FFFFFF"/>
                </a:solidFill>
              </a:rPr>
              <a:t>L’eau</a:t>
            </a:r>
            <a:r>
              <a:rPr lang="en-US" dirty="0">
                <a:solidFill>
                  <a:srgbClr val="FFFFFF"/>
                </a:solidFill>
              </a:rPr>
              <a:t> communique - pas </a:t>
            </a:r>
            <a:r>
              <a:rPr lang="en-US" dirty="0" err="1">
                <a:solidFill>
                  <a:srgbClr val="FFFFFF"/>
                </a:solidFill>
              </a:rPr>
              <a:t>une</a:t>
            </a:r>
            <a:r>
              <a:rPr lang="en-US" dirty="0">
                <a:solidFill>
                  <a:srgbClr val="FFFFFF"/>
                </a:solidFill>
              </a:rPr>
              <a:t> </a:t>
            </a:r>
            <a:r>
              <a:rPr lang="en-US" dirty="0" err="1">
                <a:solidFill>
                  <a:srgbClr val="FFFFFF"/>
                </a:solidFill>
              </a:rPr>
              <a:t>courte</a:t>
            </a:r>
            <a:r>
              <a:rPr lang="en-US" dirty="0">
                <a:solidFill>
                  <a:srgbClr val="FFFFFF"/>
                </a:solidFill>
              </a:rPr>
              <a:t>-pointe</a:t>
            </a:r>
          </a:p>
          <a:p>
            <a:r>
              <a:rPr lang="en-US" dirty="0" err="1">
                <a:solidFill>
                  <a:srgbClr val="FFFFFF"/>
                </a:solidFill>
              </a:rPr>
              <a:t>L’eau</a:t>
            </a:r>
            <a:r>
              <a:rPr lang="en-US" dirty="0">
                <a:solidFill>
                  <a:srgbClr val="FFFFFF"/>
                </a:solidFill>
              </a:rPr>
              <a:t> se </a:t>
            </a:r>
            <a:r>
              <a:rPr lang="en-US" dirty="0" err="1">
                <a:solidFill>
                  <a:srgbClr val="FFFFFF"/>
                </a:solidFill>
              </a:rPr>
              <a:t>transvide</a:t>
            </a:r>
            <a:r>
              <a:rPr lang="en-US" dirty="0">
                <a:solidFill>
                  <a:srgbClr val="FFFFFF"/>
                </a:solidFill>
              </a:rPr>
              <a:t> de haut </a:t>
            </a:r>
            <a:r>
              <a:rPr lang="en-US" dirty="0" err="1">
                <a:solidFill>
                  <a:srgbClr val="FFFFFF"/>
                </a:solidFill>
              </a:rPr>
              <a:t>en</a:t>
            </a:r>
            <a:r>
              <a:rPr lang="en-US" dirty="0">
                <a:solidFill>
                  <a:srgbClr val="FFFFFF"/>
                </a:solidFill>
              </a:rPr>
              <a:t> bas: </a:t>
            </a:r>
            <a:r>
              <a:rPr lang="en-US" dirty="0" err="1">
                <a:solidFill>
                  <a:srgbClr val="FFFFFF"/>
                </a:solidFill>
              </a:rPr>
              <a:t>entonnoir</a:t>
            </a:r>
            <a:endParaRPr lang="en-US" dirty="0">
              <a:solidFill>
                <a:srgbClr val="FFFFFF"/>
              </a:solidFill>
            </a:endParaRPr>
          </a:p>
          <a:p>
            <a:r>
              <a:rPr lang="en-US" dirty="0" err="1">
                <a:solidFill>
                  <a:srgbClr val="FFFFFF"/>
                </a:solidFill>
              </a:rPr>
              <a:t>Jusqu’aux</a:t>
            </a:r>
            <a:r>
              <a:rPr lang="en-US" dirty="0">
                <a:solidFill>
                  <a:srgbClr val="FFFFFF"/>
                </a:solidFill>
              </a:rPr>
              <a:t> lacs, </a:t>
            </a:r>
            <a:r>
              <a:rPr lang="en-US" dirty="0" err="1">
                <a:solidFill>
                  <a:srgbClr val="FFFFFF"/>
                </a:solidFill>
              </a:rPr>
              <a:t>fleuve</a:t>
            </a:r>
            <a:r>
              <a:rPr lang="en-US" dirty="0">
                <a:solidFill>
                  <a:srgbClr val="FFFFFF"/>
                </a:solidFill>
              </a:rPr>
              <a:t>, </a:t>
            </a:r>
            <a:r>
              <a:rPr lang="en-US" dirty="0" err="1">
                <a:solidFill>
                  <a:srgbClr val="FFFFFF"/>
                </a:solidFill>
              </a:rPr>
              <a:t>mer</a:t>
            </a:r>
            <a:endParaRPr lang="en-US" dirty="0">
              <a:solidFill>
                <a:srgbClr val="FFFFFF"/>
              </a:solidFill>
            </a:endParaRPr>
          </a:p>
        </p:txBody>
      </p:sp>
      <p:pic>
        <p:nvPicPr>
          <p:cNvPr id="6" name="Espace réservé du contenu 5">
            <a:extLst>
              <a:ext uri="{FF2B5EF4-FFF2-40B4-BE49-F238E27FC236}">
                <a16:creationId xmlns:a16="http://schemas.microsoft.com/office/drawing/2014/main" id="{F5E102F2-9DF0-2846-BF0D-1E15679288F5}"/>
              </a:ext>
            </a:extLst>
          </p:cNvPr>
          <p:cNvPicPr>
            <a:picLocks noChangeAspect="1"/>
          </p:cNvPicPr>
          <p:nvPr/>
        </p:nvPicPr>
        <p:blipFill rotWithShape="1">
          <a:blip r:embed="rId3"/>
          <a:srcRect r="7330" b="2"/>
          <a:stretch/>
        </p:blipFill>
        <p:spPr>
          <a:xfrm>
            <a:off x="4241830" y="611435"/>
            <a:ext cx="7503636" cy="5789365"/>
          </a:xfrm>
          <a:prstGeom prst="rect">
            <a:avLst/>
          </a:prstGeom>
        </p:spPr>
      </p:pic>
      <p:sp>
        <p:nvSpPr>
          <p:cNvPr id="4" name="Espace réservé de la date 3">
            <a:extLst>
              <a:ext uri="{FF2B5EF4-FFF2-40B4-BE49-F238E27FC236}">
                <a16:creationId xmlns:a16="http://schemas.microsoft.com/office/drawing/2014/main" id="{569DB0FF-61ED-654F-8142-90AA53F555A8}"/>
              </a:ext>
            </a:extLst>
          </p:cNvPr>
          <p:cNvSpPr>
            <a:spLocks noGrp="1"/>
          </p:cNvSpPr>
          <p:nvPr>
            <p:ph type="dt" sz="half" idx="10"/>
          </p:nvPr>
        </p:nvSpPr>
        <p:spPr>
          <a:xfrm>
            <a:off x="7605951" y="6423914"/>
            <a:ext cx="2844799" cy="365125"/>
          </a:xfrm>
        </p:spPr>
        <p:txBody>
          <a:bodyPr>
            <a:normAutofit/>
          </a:bodyPr>
          <a:lstStyle/>
          <a:p>
            <a:pPr>
              <a:spcAft>
                <a:spcPts val="600"/>
              </a:spcAft>
            </a:pPr>
            <a:r>
              <a:rPr lang="fr-CA" dirty="0">
                <a:solidFill>
                  <a:schemeClr val="bg1">
                    <a:lumMod val="75000"/>
                    <a:lumOff val="25000"/>
                  </a:schemeClr>
                </a:solidFill>
              </a:rPr>
              <a:t>Printemps 2021</a:t>
            </a:r>
            <a:endParaRPr lang="en-US" dirty="0">
              <a:solidFill>
                <a:schemeClr val="bg1">
                  <a:lumMod val="75000"/>
                  <a:lumOff val="25000"/>
                </a:schemeClr>
              </a:solidFill>
            </a:endParaRPr>
          </a:p>
        </p:txBody>
      </p:sp>
      <p:sp>
        <p:nvSpPr>
          <p:cNvPr id="7" name="ZoneTexte 6">
            <a:extLst>
              <a:ext uri="{FF2B5EF4-FFF2-40B4-BE49-F238E27FC236}">
                <a16:creationId xmlns:a16="http://schemas.microsoft.com/office/drawing/2014/main" id="{09BCE6E1-3043-9B48-9211-5B6ED67C2337}"/>
              </a:ext>
            </a:extLst>
          </p:cNvPr>
          <p:cNvSpPr txBox="1"/>
          <p:nvPr/>
        </p:nvSpPr>
        <p:spPr>
          <a:xfrm>
            <a:off x="4273828" y="5910469"/>
            <a:ext cx="3554640" cy="307777"/>
          </a:xfrm>
          <a:prstGeom prst="rect">
            <a:avLst/>
          </a:prstGeom>
          <a:noFill/>
        </p:spPr>
        <p:txBody>
          <a:bodyPr wrap="square" rtlCol="0">
            <a:spAutoFit/>
          </a:bodyPr>
          <a:lstStyle/>
          <a:p>
            <a:r>
              <a:rPr lang="fr-FR" sz="1400" dirty="0">
                <a:solidFill>
                  <a:schemeClr val="bg1"/>
                </a:solidFill>
              </a:rPr>
              <a:t>Organisme de bassin versant du fleuve St-Jean</a:t>
            </a:r>
          </a:p>
        </p:txBody>
      </p:sp>
    </p:spTree>
    <p:extLst>
      <p:ext uri="{BB962C8B-B14F-4D97-AF65-F5344CB8AC3E}">
        <p14:creationId xmlns:p14="http://schemas.microsoft.com/office/powerpoint/2010/main" val="34593636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7">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9">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31">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33">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6" name="Image 5">
            <a:extLst>
              <a:ext uri="{FF2B5EF4-FFF2-40B4-BE49-F238E27FC236}">
                <a16:creationId xmlns:a16="http://schemas.microsoft.com/office/drawing/2014/main" id="{8AC47E5D-3AED-1E48-BFBF-40FC4337D559}"/>
              </a:ext>
            </a:extLst>
          </p:cNvPr>
          <p:cNvPicPr>
            <a:picLocks noChangeAspect="1"/>
          </p:cNvPicPr>
          <p:nvPr/>
        </p:nvPicPr>
        <p:blipFill rotWithShape="1">
          <a:blip r:embed="rId3"/>
          <a:srcRect t="9574" b="426"/>
          <a:stretch/>
        </p:blipFill>
        <p:spPr>
          <a:xfrm>
            <a:off x="-3047" y="10"/>
            <a:ext cx="12191999" cy="6857990"/>
          </a:xfrm>
          <a:prstGeom prst="rect">
            <a:avLst/>
          </a:prstGeom>
        </p:spPr>
      </p:pic>
      <p:sp>
        <p:nvSpPr>
          <p:cNvPr id="44" name="Rectangle 3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048ED9-983B-FC48-8C35-A5759BFC7D97}"/>
              </a:ext>
            </a:extLst>
          </p:cNvPr>
          <p:cNvSpPr>
            <a:spLocks noGrp="1"/>
          </p:cNvSpPr>
          <p:nvPr>
            <p:ph type="title"/>
          </p:nvPr>
        </p:nvSpPr>
        <p:spPr>
          <a:xfrm>
            <a:off x="643466" y="643467"/>
            <a:ext cx="10905059" cy="3330353"/>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3600" dirty="0">
                <a:solidFill>
                  <a:schemeClr val="bg1"/>
                </a:solidFill>
              </a:rPr>
              <a:t>5. </a:t>
            </a:r>
            <a:r>
              <a:rPr lang="en-US" sz="3600" dirty="0" err="1">
                <a:solidFill>
                  <a:schemeClr val="bg1"/>
                </a:solidFill>
              </a:rPr>
              <a:t>Où</a:t>
            </a:r>
            <a:r>
              <a:rPr lang="en-US" sz="3600" dirty="0">
                <a:solidFill>
                  <a:schemeClr val="bg1"/>
                </a:solidFill>
              </a:rPr>
              <a:t> </a:t>
            </a:r>
            <a:r>
              <a:rPr lang="en-US" sz="3600" dirty="0" err="1">
                <a:solidFill>
                  <a:schemeClr val="bg1"/>
                </a:solidFill>
              </a:rPr>
              <a:t>traite</a:t>
            </a:r>
            <a:r>
              <a:rPr lang="en-US" sz="3600" dirty="0">
                <a:solidFill>
                  <a:schemeClr val="bg1"/>
                </a:solidFill>
              </a:rPr>
              <a:t>-on </a:t>
            </a:r>
            <a:r>
              <a:rPr lang="en-US" sz="3600" dirty="0" err="1">
                <a:solidFill>
                  <a:schemeClr val="bg1"/>
                </a:solidFill>
              </a:rPr>
              <a:t>à</a:t>
            </a:r>
            <a:r>
              <a:rPr lang="en-US" sz="3600" dirty="0">
                <a:solidFill>
                  <a:schemeClr val="bg1"/>
                </a:solidFill>
              </a:rPr>
              <a:t> Gatineau</a:t>
            </a:r>
          </a:p>
        </p:txBody>
      </p:sp>
      <p:sp>
        <p:nvSpPr>
          <p:cNvPr id="3" name="Espace réservé du contenu 2">
            <a:extLst>
              <a:ext uri="{FF2B5EF4-FFF2-40B4-BE49-F238E27FC236}">
                <a16:creationId xmlns:a16="http://schemas.microsoft.com/office/drawing/2014/main" id="{E2DBB24F-429D-6849-97F4-79870DB64B6A}"/>
              </a:ext>
            </a:extLst>
          </p:cNvPr>
          <p:cNvSpPr>
            <a:spLocks noGrp="1"/>
          </p:cNvSpPr>
          <p:nvPr>
            <p:ph idx="1"/>
          </p:nvPr>
        </p:nvSpPr>
        <p:spPr>
          <a:xfrm>
            <a:off x="643466" y="4133135"/>
            <a:ext cx="10902016" cy="1454510"/>
          </a:xfrm>
          <a:effectLst>
            <a:outerShdw blurRad="50800" dist="38100" dir="2700000" algn="tl" rotWithShape="0">
              <a:prstClr val="black">
                <a:alpha val="40000"/>
              </a:prstClr>
            </a:outerShdw>
          </a:effectLst>
        </p:spPr>
        <p:txBody>
          <a:bodyPr vert="horz" lIns="91440" tIns="45720" rIns="91440" bIns="45720" rtlCol="0" anchor="t">
            <a:normAutofit/>
          </a:bodyPr>
          <a:lstStyle/>
          <a:p>
            <a:pPr marL="0" indent="0" algn="ctr">
              <a:buNone/>
            </a:pPr>
            <a:r>
              <a:rPr lang="en-US" sz="1800" b="1" cap="all" dirty="0">
                <a:solidFill>
                  <a:srgbClr val="FFFF00"/>
                </a:solidFill>
                <a:hlinkClick r:id="rId4">
                  <a:extLst>
                    <a:ext uri="{A12FA001-AC4F-418D-AE19-62706E023703}">
                      <ahyp:hlinkClr xmlns:ahyp="http://schemas.microsoft.com/office/drawing/2018/hyperlinkcolor" val="tx"/>
                    </a:ext>
                  </a:extLst>
                </a:hlinkClick>
              </a:rPr>
              <a:t>Site Ville de Gatineau</a:t>
            </a:r>
            <a:endParaRPr lang="en-US" sz="1800" b="1" cap="all" dirty="0">
              <a:solidFill>
                <a:srgbClr val="FFFF00"/>
              </a:solidFill>
            </a:endParaRPr>
          </a:p>
          <a:p>
            <a:pPr algn="ctr"/>
            <a:r>
              <a:rPr lang="en-US" sz="1800" b="1" cap="all" dirty="0">
                <a:solidFill>
                  <a:schemeClr val="bg1"/>
                </a:solidFill>
              </a:rPr>
              <a:t>Au Québec: 13 regions sur 17 </a:t>
            </a:r>
          </a:p>
          <a:p>
            <a:pPr algn="ctr"/>
            <a:r>
              <a:rPr lang="en-US" sz="1800" b="1" cap="all" dirty="0">
                <a:solidFill>
                  <a:schemeClr val="bg1"/>
                </a:solidFill>
              </a:rPr>
              <a:t>dans </a:t>
            </a:r>
            <a:r>
              <a:rPr lang="en-US" sz="1800" b="1" cap="all" dirty="0" err="1">
                <a:solidFill>
                  <a:schemeClr val="bg1"/>
                </a:solidFill>
              </a:rPr>
              <a:t>une</a:t>
            </a:r>
            <a:r>
              <a:rPr lang="en-US" sz="1800" b="1" cap="all" dirty="0">
                <a:solidFill>
                  <a:schemeClr val="bg1"/>
                </a:solidFill>
              </a:rPr>
              <a:t> </a:t>
            </a:r>
            <a:r>
              <a:rPr lang="en-US" sz="1800" b="1" cap="all" dirty="0" err="1">
                <a:solidFill>
                  <a:schemeClr val="bg1"/>
                </a:solidFill>
              </a:rPr>
              <a:t>quarantaine</a:t>
            </a:r>
            <a:r>
              <a:rPr lang="en-US" sz="1800" b="1" cap="all" dirty="0">
                <a:solidFill>
                  <a:schemeClr val="bg1"/>
                </a:solidFill>
              </a:rPr>
              <a:t> de </a:t>
            </a:r>
            <a:r>
              <a:rPr lang="en-US" sz="1800" b="1" cap="all" dirty="0" err="1">
                <a:solidFill>
                  <a:schemeClr val="bg1"/>
                </a:solidFill>
              </a:rPr>
              <a:t>municipalités</a:t>
            </a:r>
            <a:endParaRPr lang="en-US" sz="1800" b="1" cap="all" dirty="0">
              <a:solidFill>
                <a:schemeClr val="bg1"/>
              </a:solidFill>
            </a:endParaRPr>
          </a:p>
        </p:txBody>
      </p:sp>
      <p:cxnSp>
        <p:nvCxnSpPr>
          <p:cNvPr id="45" name="Straight Connector 37">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C3A801A5-D1F1-B442-B929-707C8C040DE5}"/>
              </a:ext>
            </a:extLst>
          </p:cNvPr>
          <p:cNvSpPr txBox="1"/>
          <p:nvPr/>
        </p:nvSpPr>
        <p:spPr>
          <a:xfrm>
            <a:off x="9532875" y="6045256"/>
            <a:ext cx="1689042" cy="169277"/>
          </a:xfrm>
          <a:prstGeom prst="rect">
            <a:avLst/>
          </a:prstGeom>
          <a:noFill/>
        </p:spPr>
        <p:txBody>
          <a:bodyPr wrap="square" rtlCol="0">
            <a:spAutoFit/>
          </a:bodyPr>
          <a:lstStyle/>
          <a:p>
            <a:pPr>
              <a:spcAft>
                <a:spcPts val="600"/>
              </a:spcAft>
            </a:pPr>
            <a:r>
              <a:rPr lang="fr-CA" sz="500" dirty="0"/>
              <a:t>© 2020 Canada247.info All </a:t>
            </a:r>
            <a:r>
              <a:rPr lang="fr-CA" sz="500" dirty="0" err="1"/>
              <a:t>Rights</a:t>
            </a:r>
            <a:r>
              <a:rPr lang="fr-CA" sz="500" dirty="0"/>
              <a:t> </a:t>
            </a:r>
            <a:r>
              <a:rPr lang="fr-CA" sz="500" dirty="0" err="1"/>
              <a:t>reserved</a:t>
            </a:r>
            <a:r>
              <a:rPr lang="fr-CA" sz="500" dirty="0"/>
              <a:t>.</a:t>
            </a:r>
            <a:endParaRPr lang="fr-FR" sz="500" dirty="0"/>
          </a:p>
        </p:txBody>
      </p:sp>
      <p:sp>
        <p:nvSpPr>
          <p:cNvPr id="7" name="ZoneTexte 6">
            <a:extLst>
              <a:ext uri="{FF2B5EF4-FFF2-40B4-BE49-F238E27FC236}">
                <a16:creationId xmlns:a16="http://schemas.microsoft.com/office/drawing/2014/main" id="{5B14DF37-8729-7740-B892-75C50C22EC76}"/>
              </a:ext>
            </a:extLst>
          </p:cNvPr>
          <p:cNvSpPr txBox="1"/>
          <p:nvPr/>
        </p:nvSpPr>
        <p:spPr>
          <a:xfrm>
            <a:off x="8798118" y="5719026"/>
            <a:ext cx="2550442" cy="369332"/>
          </a:xfrm>
          <a:prstGeom prst="rect">
            <a:avLst/>
          </a:prstGeom>
          <a:noFill/>
        </p:spPr>
        <p:txBody>
          <a:bodyPr wrap="none" rtlCol="0">
            <a:spAutoFit/>
          </a:bodyPr>
          <a:lstStyle/>
          <a:p>
            <a:pPr>
              <a:spcAft>
                <a:spcPts val="600"/>
              </a:spcAft>
            </a:pPr>
            <a:r>
              <a:rPr lang="fr-FR" dirty="0">
                <a:solidFill>
                  <a:schemeClr val="bg1"/>
                </a:solidFill>
              </a:rPr>
              <a:t>Parc du Lac Beauchamp</a:t>
            </a:r>
          </a:p>
        </p:txBody>
      </p:sp>
      <p:sp>
        <p:nvSpPr>
          <p:cNvPr id="9" name="Espace réservé de la date 8">
            <a:extLst>
              <a:ext uri="{FF2B5EF4-FFF2-40B4-BE49-F238E27FC236}">
                <a16:creationId xmlns:a16="http://schemas.microsoft.com/office/drawing/2014/main" id="{02EA9C31-FFFD-B449-AB42-E001B216DBDF}"/>
              </a:ext>
            </a:extLst>
          </p:cNvPr>
          <p:cNvSpPr>
            <a:spLocks noGrp="1"/>
          </p:cNvSpPr>
          <p:nvPr>
            <p:ph type="dt" sz="half" idx="10"/>
          </p:nvPr>
        </p:nvSpPr>
        <p:spPr/>
        <p:txBody>
          <a:bodyPr/>
          <a:lstStyle/>
          <a:p>
            <a:r>
              <a:rPr lang="fr-CA" dirty="0">
                <a:solidFill>
                  <a:schemeClr val="bg1"/>
                </a:solidFill>
              </a:rPr>
              <a:t>Printemps 2021</a:t>
            </a:r>
            <a:endParaRPr lang="en-US" dirty="0">
              <a:solidFill>
                <a:schemeClr val="bg1"/>
              </a:solidFill>
            </a:endParaRPr>
          </a:p>
        </p:txBody>
      </p:sp>
    </p:spTree>
    <p:extLst>
      <p:ext uri="{BB962C8B-B14F-4D97-AF65-F5344CB8AC3E}">
        <p14:creationId xmlns:p14="http://schemas.microsoft.com/office/powerpoint/2010/main" val="2241738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296D87C2-00EC-E646-8AB8-459851051D12}"/>
              </a:ext>
            </a:extLst>
          </p:cNvPr>
          <p:cNvSpPr>
            <a:spLocks noGrp="1"/>
          </p:cNvSpPr>
          <p:nvPr>
            <p:ph type="title"/>
          </p:nvPr>
        </p:nvSpPr>
        <p:spPr>
          <a:xfrm>
            <a:off x="8013433" y="702156"/>
            <a:ext cx="3568661" cy="1188720"/>
          </a:xfrm>
        </p:spPr>
        <p:txBody>
          <a:bodyPr>
            <a:normAutofit/>
          </a:bodyPr>
          <a:lstStyle/>
          <a:p>
            <a:r>
              <a:rPr lang="fr-FR" dirty="0"/>
              <a:t>6. Impacts directs</a:t>
            </a:r>
          </a:p>
        </p:txBody>
      </p:sp>
      <p:pic>
        <p:nvPicPr>
          <p:cNvPr id="10" name="Image 9">
            <a:extLst>
              <a:ext uri="{FF2B5EF4-FFF2-40B4-BE49-F238E27FC236}">
                <a16:creationId xmlns:a16="http://schemas.microsoft.com/office/drawing/2014/main" id="{01943ECE-0F75-FE44-AF53-ACFE0C578DDE}"/>
              </a:ext>
            </a:extLst>
          </p:cNvPr>
          <p:cNvPicPr>
            <a:picLocks noChangeAspect="1"/>
          </p:cNvPicPr>
          <p:nvPr/>
        </p:nvPicPr>
        <p:blipFill rotWithShape="1">
          <a:blip r:embed="rId4"/>
          <a:srcRect t="25218" r="1" b="4953"/>
          <a:stretch/>
        </p:blipFill>
        <p:spPr>
          <a:xfrm>
            <a:off x="0" y="-1582"/>
            <a:ext cx="7537685" cy="6857990"/>
          </a:xfrm>
          <a:prstGeom prst="rect">
            <a:avLst/>
          </a:prstGeom>
        </p:spPr>
      </p:pic>
      <p:sp>
        <p:nvSpPr>
          <p:cNvPr id="20" name="Rectangle 19">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64270319-EC71-5F46-A43C-EB85C2A0B21F}"/>
              </a:ext>
            </a:extLst>
          </p:cNvPr>
          <p:cNvSpPr>
            <a:spLocks noGrp="1"/>
          </p:cNvSpPr>
          <p:nvPr>
            <p:ph idx="1"/>
          </p:nvPr>
        </p:nvSpPr>
        <p:spPr>
          <a:xfrm>
            <a:off x="8013433" y="2340864"/>
            <a:ext cx="3568661" cy="3634486"/>
          </a:xfrm>
        </p:spPr>
        <p:txBody>
          <a:bodyPr>
            <a:normAutofit fontScale="92500" lnSpcReduction="20000"/>
          </a:bodyPr>
          <a:lstStyle/>
          <a:p>
            <a:pPr>
              <a:lnSpc>
                <a:spcPct val="100000"/>
              </a:lnSpc>
            </a:pPr>
            <a:r>
              <a:rPr lang="fr-CA" b="1" dirty="0"/>
              <a:t>Détruit 90% des moustiques et mouches noires	</a:t>
            </a:r>
          </a:p>
          <a:p>
            <a:pPr>
              <a:lnSpc>
                <a:spcPct val="100000"/>
              </a:lnSpc>
            </a:pPr>
            <a:r>
              <a:rPr lang="fr-CA" b="1" dirty="0"/>
              <a:t>Selon MFFP, détruit autre espèce du même groupe: les moucherons non piqueurs dont 50% à 87% (les chironomes ou « </a:t>
            </a:r>
            <a:r>
              <a:rPr lang="fr-CA" b="1" dirty="0" err="1"/>
              <a:t>midges</a:t>
            </a:r>
            <a:r>
              <a:rPr lang="fr-CA" b="1" dirty="0"/>
              <a:t> ») </a:t>
            </a:r>
          </a:p>
          <a:p>
            <a:pPr>
              <a:lnSpc>
                <a:spcPct val="100000"/>
              </a:lnSpc>
            </a:pPr>
            <a:r>
              <a:rPr lang="fr-CA" b="1" dirty="0"/>
              <a:t>Près de 800 espèces de chironomes au Canada = Famille de mouches la + riche en espèces au pays</a:t>
            </a:r>
          </a:p>
          <a:p>
            <a:pPr>
              <a:lnSpc>
                <a:spcPct val="100000"/>
              </a:lnSpc>
            </a:pPr>
            <a:r>
              <a:rPr lang="fr-CA" b="1" dirty="0"/>
              <a:t>Presque partout au Canada jusqu’en Arctique</a:t>
            </a:r>
          </a:p>
          <a:p>
            <a:pPr>
              <a:lnSpc>
                <a:spcPct val="100000"/>
              </a:lnSpc>
            </a:pPr>
            <a:r>
              <a:rPr lang="fr-CA" b="1" dirty="0"/>
              <a:t>Stades larvaires surtout aquatique  </a:t>
            </a:r>
          </a:p>
          <a:p>
            <a:pPr>
              <a:lnSpc>
                <a:spcPct val="100000"/>
              </a:lnSpc>
            </a:pPr>
            <a:r>
              <a:rPr lang="fr-CA" b="1" dirty="0"/>
              <a:t>Données Encyclopédie canadienne</a:t>
            </a:r>
          </a:p>
          <a:p>
            <a:pPr>
              <a:lnSpc>
                <a:spcPct val="100000"/>
              </a:lnSpc>
            </a:pPr>
            <a:endParaRPr lang="fr-FR" dirty="0"/>
          </a:p>
        </p:txBody>
      </p:sp>
      <p:sp>
        <p:nvSpPr>
          <p:cNvPr id="4" name="Espace réservé de la date 3">
            <a:extLst>
              <a:ext uri="{FF2B5EF4-FFF2-40B4-BE49-F238E27FC236}">
                <a16:creationId xmlns:a16="http://schemas.microsoft.com/office/drawing/2014/main" id="{BDC0BEAA-7504-D946-A8FE-7AB7E33E90E4}"/>
              </a:ext>
            </a:extLst>
          </p:cNvPr>
          <p:cNvSpPr>
            <a:spLocks noGrp="1"/>
          </p:cNvSpPr>
          <p:nvPr>
            <p:ph type="dt" sz="half" idx="10"/>
          </p:nvPr>
        </p:nvSpPr>
        <p:spPr>
          <a:xfrm>
            <a:off x="8013433" y="6423914"/>
            <a:ext cx="2437317" cy="365125"/>
          </a:xfrm>
        </p:spPr>
        <p:txBody>
          <a:bodyPr>
            <a:normAutofit/>
          </a:bodyPr>
          <a:lstStyle/>
          <a:p>
            <a:pPr>
              <a:spcAft>
                <a:spcPts val="600"/>
              </a:spcAft>
            </a:pPr>
            <a:r>
              <a:rPr lang="fr-CA" dirty="0"/>
              <a:t>Printemps 2021</a:t>
            </a:r>
            <a:endParaRPr lang="en-US" dirty="0"/>
          </a:p>
        </p:txBody>
      </p:sp>
      <p:graphicFrame>
        <p:nvGraphicFramePr>
          <p:cNvPr id="12" name="Tableau 11">
            <a:extLst>
              <a:ext uri="{FF2B5EF4-FFF2-40B4-BE49-F238E27FC236}">
                <a16:creationId xmlns:a16="http://schemas.microsoft.com/office/drawing/2014/main" id="{3EF7266B-F1D1-B04B-96F0-111FE7F85DD6}"/>
              </a:ext>
            </a:extLst>
          </p:cNvPr>
          <p:cNvGraphicFramePr>
            <a:graphicFrameLocks noGrp="1"/>
          </p:cNvGraphicFramePr>
          <p:nvPr>
            <p:extLst>
              <p:ext uri="{D42A27DB-BD31-4B8C-83A1-F6EECF244321}">
                <p14:modId xmlns:p14="http://schemas.microsoft.com/office/powerpoint/2010/main" val="430144087"/>
              </p:ext>
            </p:extLst>
          </p:nvPr>
        </p:nvGraphicFramePr>
        <p:xfrm>
          <a:off x="1242597" y="6422003"/>
          <a:ext cx="5362576" cy="274320"/>
        </p:xfrm>
        <a:graphic>
          <a:graphicData uri="http://schemas.openxmlformats.org/drawingml/2006/table">
            <a:tbl>
              <a:tblPr/>
              <a:tblGrid>
                <a:gridCol w="2681288">
                  <a:extLst>
                    <a:ext uri="{9D8B030D-6E8A-4147-A177-3AD203B41FA5}">
                      <a16:colId xmlns:a16="http://schemas.microsoft.com/office/drawing/2014/main" val="250495262"/>
                    </a:ext>
                  </a:extLst>
                </a:gridCol>
                <a:gridCol w="2681288">
                  <a:extLst>
                    <a:ext uri="{9D8B030D-6E8A-4147-A177-3AD203B41FA5}">
                      <a16:colId xmlns:a16="http://schemas.microsoft.com/office/drawing/2014/main" val="2871449750"/>
                    </a:ext>
                  </a:extLst>
                </a:gridCol>
              </a:tblGrid>
              <a:tr h="45720">
                <a:tc>
                  <a:txBody>
                    <a:bodyPr/>
                    <a:lstStyle/>
                    <a:p>
                      <a:endParaRPr lang="fr-CA" dirty="0"/>
                    </a:p>
                  </a:txBody>
                  <a:tcPr marL="0" marR="0" marT="0" marB="0" anchor="ctr">
                    <a:lnL>
                      <a:noFill/>
                    </a:lnL>
                    <a:lnR>
                      <a:noFill/>
                    </a:lnR>
                    <a:lnT>
                      <a:noFill/>
                    </a:lnT>
                    <a:lnB>
                      <a:noFill/>
                    </a:lnB>
                  </a:tcPr>
                </a:tc>
                <a:tc>
                  <a:txBody>
                    <a:bodyPr/>
                    <a:lstStyle/>
                    <a:p>
                      <a:pPr algn="r"/>
                      <a:endParaRPr lang="fr-CA" dirty="0"/>
                    </a:p>
                  </a:txBody>
                  <a:tcPr marL="0" marR="0" marT="0" marB="0" anchor="ctr">
                    <a:lnL>
                      <a:noFill/>
                    </a:lnL>
                    <a:lnR>
                      <a:noFill/>
                    </a:lnR>
                    <a:lnT>
                      <a:noFill/>
                    </a:lnT>
                    <a:lnB>
                      <a:noFill/>
                    </a:lnB>
                  </a:tcPr>
                </a:tc>
                <a:extLst>
                  <a:ext uri="{0D108BD9-81ED-4DB2-BD59-A6C34878D82A}">
                    <a16:rowId xmlns:a16="http://schemas.microsoft.com/office/drawing/2014/main" val="3563918090"/>
                  </a:ext>
                </a:extLst>
              </a:tr>
            </a:tbl>
          </a:graphicData>
        </a:graphic>
      </p:graphicFrame>
      <p:graphicFrame>
        <p:nvGraphicFramePr>
          <p:cNvPr id="15" name="Objet 14">
            <a:extLst>
              <a:ext uri="{FF2B5EF4-FFF2-40B4-BE49-F238E27FC236}">
                <a16:creationId xmlns:a16="http://schemas.microsoft.com/office/drawing/2014/main" id="{6F94D359-5987-1D4C-8434-6301417C4861}"/>
              </a:ext>
            </a:extLst>
          </p:cNvPr>
          <p:cNvGraphicFramePr>
            <a:graphicFrameLocks noChangeAspect="1"/>
          </p:cNvGraphicFramePr>
          <p:nvPr>
            <p:extLst>
              <p:ext uri="{D42A27DB-BD31-4B8C-83A1-F6EECF244321}">
                <p14:modId xmlns:p14="http://schemas.microsoft.com/office/powerpoint/2010/main" val="2485992092"/>
              </p:ext>
            </p:extLst>
          </p:nvPr>
        </p:nvGraphicFramePr>
        <p:xfrm>
          <a:off x="335272" y="6447501"/>
          <a:ext cx="6353047" cy="410499"/>
        </p:xfrm>
        <a:graphic>
          <a:graphicData uri="http://schemas.openxmlformats.org/presentationml/2006/ole">
            <mc:AlternateContent xmlns:mc="http://schemas.openxmlformats.org/markup-compatibility/2006">
              <mc:Choice xmlns:v="urn:schemas-microsoft-com:vml" Requires="v">
                <p:oleObj spid="_x0000_s1072" name="Document" r:id="rId5" imgW="9144000" imgH="711200" progId="Word.Document.12">
                  <p:embed/>
                </p:oleObj>
              </mc:Choice>
              <mc:Fallback>
                <p:oleObj name="Document" r:id="rId5" imgW="9144000" imgH="711200" progId="Word.Document.12">
                  <p:embed/>
                  <p:pic>
                    <p:nvPicPr>
                      <p:cNvPr id="0" name=""/>
                      <p:cNvPicPr/>
                      <p:nvPr/>
                    </p:nvPicPr>
                    <p:blipFill>
                      <a:blip r:embed="rId6"/>
                      <a:stretch>
                        <a:fillRect/>
                      </a:stretch>
                    </p:blipFill>
                    <p:spPr>
                      <a:xfrm>
                        <a:off x="335272" y="6447501"/>
                        <a:ext cx="6353047" cy="410499"/>
                      </a:xfrm>
                      <a:prstGeom prst="rect">
                        <a:avLst/>
                      </a:prstGeom>
                    </p:spPr>
                  </p:pic>
                </p:oleObj>
              </mc:Fallback>
            </mc:AlternateContent>
          </a:graphicData>
        </a:graphic>
      </p:graphicFrame>
    </p:spTree>
    <p:extLst>
      <p:ext uri="{BB962C8B-B14F-4D97-AF65-F5344CB8AC3E}">
        <p14:creationId xmlns:p14="http://schemas.microsoft.com/office/powerpoint/2010/main" val="10879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912E033C-EAEB-AB4E-BE5B-91C5C5D7A017}"/>
              </a:ext>
            </a:extLst>
          </p:cNvPr>
          <p:cNvSpPr>
            <a:spLocks noGrp="1"/>
          </p:cNvSpPr>
          <p:nvPr>
            <p:ph type="title"/>
          </p:nvPr>
        </p:nvSpPr>
        <p:spPr>
          <a:xfrm>
            <a:off x="672279" y="650033"/>
            <a:ext cx="3389511" cy="1757411"/>
          </a:xfrm>
        </p:spPr>
        <p:txBody>
          <a:bodyPr>
            <a:normAutofit/>
          </a:bodyPr>
          <a:lstStyle/>
          <a:p>
            <a:r>
              <a:rPr lang="fr-FR" dirty="0">
                <a:solidFill>
                  <a:srgbClr val="FFFFFF"/>
                </a:solidFill>
              </a:rPr>
              <a:t>7. Info chironomes</a:t>
            </a:r>
          </a:p>
        </p:txBody>
      </p:sp>
      <p:sp>
        <p:nvSpPr>
          <p:cNvPr id="139" name="Rectangle 138">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1" name="Rectangle 140">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3" name="Rectangle 142">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2D1C6EA7-B4E3-DC47-BA28-F5B035A34C8C}"/>
              </a:ext>
            </a:extLst>
          </p:cNvPr>
          <p:cNvSpPr>
            <a:spLocks noGrp="1"/>
          </p:cNvSpPr>
          <p:nvPr>
            <p:ph idx="1"/>
          </p:nvPr>
        </p:nvSpPr>
        <p:spPr>
          <a:xfrm>
            <a:off x="671513" y="2536031"/>
            <a:ext cx="3123783" cy="3671936"/>
          </a:xfrm>
        </p:spPr>
        <p:txBody>
          <a:bodyPr anchor="t">
            <a:normAutofit lnSpcReduction="10000"/>
          </a:bodyPr>
          <a:lstStyle/>
          <a:p>
            <a:endParaRPr lang="fr-CA" dirty="0">
              <a:solidFill>
                <a:srgbClr val="FFFFFF"/>
              </a:solidFill>
            </a:endParaRPr>
          </a:p>
          <a:p>
            <a:pPr lvl="2"/>
            <a:r>
              <a:rPr lang="fr-CA" b="1" dirty="0">
                <a:solidFill>
                  <a:srgbClr val="FFFFFF"/>
                </a:solidFill>
              </a:rPr>
              <a:t>Jusqu’à 3 cm</a:t>
            </a:r>
          </a:p>
          <a:p>
            <a:pPr lvl="2"/>
            <a:r>
              <a:rPr lang="fr-CA" b="1" dirty="0">
                <a:solidFill>
                  <a:srgbClr val="FFFFFF"/>
                </a:solidFill>
              </a:rPr>
              <a:t>Larves - toutes couleurs: brunâtres, jaunâtres, orangée, etc.</a:t>
            </a:r>
          </a:p>
          <a:p>
            <a:pPr lvl="2"/>
            <a:r>
              <a:rPr lang="fr-CA" b="1" dirty="0">
                <a:solidFill>
                  <a:srgbClr val="FFFFFF"/>
                </a:solidFill>
              </a:rPr>
              <a:t>Nourriture importante pour les poissons et autres animaux aquatiques</a:t>
            </a:r>
          </a:p>
          <a:p>
            <a:pPr lvl="2"/>
            <a:r>
              <a:rPr lang="fr-CA" b="1" dirty="0">
                <a:solidFill>
                  <a:srgbClr val="FFFFFF"/>
                </a:solidFill>
              </a:rPr>
              <a:t>Un type  de chironomes = vers de vase rouge = </a:t>
            </a:r>
            <a:r>
              <a:rPr lang="fr-CA" dirty="0"/>
              <a:t>élevés à des fins commerciales pour servir de nourriture aux poissons.</a:t>
            </a:r>
          </a:p>
          <a:p>
            <a:pPr lvl="2"/>
            <a:r>
              <a:rPr lang="fr-CA" b="1" dirty="0">
                <a:solidFill>
                  <a:srgbClr val="FFFFFF"/>
                </a:solidFill>
              </a:rPr>
              <a:t>À la base de chaîne alimentaire</a:t>
            </a:r>
          </a:p>
          <a:p>
            <a:endParaRPr lang="fr-FR" dirty="0">
              <a:solidFill>
                <a:srgbClr val="FFFFFF"/>
              </a:solidFill>
            </a:endParaRPr>
          </a:p>
        </p:txBody>
      </p:sp>
      <p:pic>
        <p:nvPicPr>
          <p:cNvPr id="4098" name="Picture 2" descr="Larves de chironomes">
            <a:hlinkClick r:id="rId3"/>
            <a:extLst>
              <a:ext uri="{FF2B5EF4-FFF2-40B4-BE49-F238E27FC236}">
                <a16:creationId xmlns:a16="http://schemas.microsoft.com/office/drawing/2014/main" id="{62D4E1A2-EAFB-014B-A059-802096EA41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793" b="1"/>
          <a:stretch/>
        </p:blipFill>
        <p:spPr bwMode="auto">
          <a:xfrm>
            <a:off x="4241830" y="601200"/>
            <a:ext cx="7503636" cy="5789365"/>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e la date 5">
            <a:extLst>
              <a:ext uri="{FF2B5EF4-FFF2-40B4-BE49-F238E27FC236}">
                <a16:creationId xmlns:a16="http://schemas.microsoft.com/office/drawing/2014/main" id="{6499192E-1AF3-0D46-94D1-E1FA02CEA812}"/>
              </a:ext>
            </a:extLst>
          </p:cNvPr>
          <p:cNvSpPr>
            <a:spLocks noGrp="1"/>
          </p:cNvSpPr>
          <p:nvPr>
            <p:ph type="dt" sz="half" idx="10"/>
          </p:nvPr>
        </p:nvSpPr>
        <p:spPr>
          <a:xfrm>
            <a:off x="7605951" y="6423914"/>
            <a:ext cx="2844799" cy="365125"/>
          </a:xfrm>
        </p:spPr>
        <p:txBody>
          <a:bodyPr>
            <a:normAutofit/>
          </a:bodyPr>
          <a:lstStyle/>
          <a:p>
            <a:pPr>
              <a:spcAft>
                <a:spcPts val="600"/>
              </a:spcAft>
            </a:pPr>
            <a:r>
              <a:rPr lang="fr-CA" dirty="0">
                <a:solidFill>
                  <a:schemeClr val="bg1">
                    <a:lumMod val="75000"/>
                    <a:lumOff val="25000"/>
                  </a:schemeClr>
                </a:solidFill>
              </a:rPr>
              <a:t>Printemps 2021</a:t>
            </a:r>
            <a:endParaRPr lang="en-US" dirty="0">
              <a:solidFill>
                <a:schemeClr val="bg1">
                  <a:lumMod val="75000"/>
                  <a:lumOff val="25000"/>
                </a:schemeClr>
              </a:solidFill>
            </a:endParaRPr>
          </a:p>
        </p:txBody>
      </p:sp>
    </p:spTree>
    <p:extLst>
      <p:ext uri="{BB962C8B-B14F-4D97-AF65-F5344CB8AC3E}">
        <p14:creationId xmlns:p14="http://schemas.microsoft.com/office/powerpoint/2010/main" val="32429341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DividendVTI">
  <a:themeElements>
    <a:clrScheme name="AnalogousFromRegularSeedLeftStep">
      <a:dk1>
        <a:srgbClr val="000000"/>
      </a:dk1>
      <a:lt1>
        <a:srgbClr val="FFFFFF"/>
      </a:lt1>
      <a:dk2>
        <a:srgbClr val="243B41"/>
      </a:dk2>
      <a:lt2>
        <a:srgbClr val="E5E8E2"/>
      </a:lt2>
      <a:accent1>
        <a:srgbClr val="8238DE"/>
      </a:accent1>
      <a:accent2>
        <a:srgbClr val="5853D7"/>
      </a:accent2>
      <a:accent3>
        <a:srgbClr val="3374DD"/>
      </a:accent3>
      <a:accent4>
        <a:srgbClr val="21AACB"/>
      </a:accent4>
      <a:accent5>
        <a:srgbClr val="2AB697"/>
      </a:accent5>
      <a:accent6>
        <a:srgbClr val="1EBC58"/>
      </a:accent6>
      <a:hlink>
        <a:srgbClr val="648F2F"/>
      </a:hlink>
      <a:folHlink>
        <a:srgbClr val="82828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TotalTime>
  <Words>4089</Words>
  <Application>Microsoft Macintosh PowerPoint</Application>
  <PresentationFormat>Grand écran</PresentationFormat>
  <Paragraphs>360</Paragraphs>
  <Slides>21</Slides>
  <Notes>20</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21</vt:i4>
      </vt:variant>
    </vt:vector>
  </HeadingPairs>
  <TitlesOfParts>
    <vt:vector size="28" baseType="lpstr">
      <vt:lpstr>Arial</vt:lpstr>
      <vt:lpstr>Calibri</vt:lpstr>
      <vt:lpstr>Calibri Light</vt:lpstr>
      <vt:lpstr>Wingdings</vt:lpstr>
      <vt:lpstr>Wingdings 2</vt:lpstr>
      <vt:lpstr>DividendVTI</vt:lpstr>
      <vt:lpstr>Document</vt:lpstr>
      <vt:lpstr>Le Bti et ses menaces pour la faune  </vt:lpstr>
      <vt:lpstr>Plan de la présentation</vt:lpstr>
      <vt:lpstr>1. Qu'est-ce que le Bti? </vt:lpstr>
      <vt:lpstr>2. Comment  agit-il? </vt:lpstr>
      <vt:lpstr>3. Pourquoi traite-t-on au   Bti au Québec?</vt:lpstr>
      <vt:lpstr>Bassin versant</vt:lpstr>
      <vt:lpstr>5. Où traite-on à Gatineau</vt:lpstr>
      <vt:lpstr>6. Impacts directs</vt:lpstr>
      <vt:lpstr>7. Info chironomes</vt:lpstr>
      <vt:lpstr>8. Info-chironomes</vt:lpstr>
      <vt:lpstr>9. Effets indirects connus du Bti</vt:lpstr>
      <vt:lpstr>10. Effets sur toute la chaîne alimentaire</vt:lpstr>
      <vt:lpstr>     11. Composition du produit </vt:lpstr>
      <vt:lpstr>12. Permis pour traiter</vt:lpstr>
      <vt:lpstr>13. États des espèces en Outaouais</vt:lpstr>
      <vt:lpstr>14. Les coûts du Bti</vt:lpstr>
      <vt:lpstr>15. Alternatives</vt:lpstr>
      <vt:lpstr>16. constats</vt:lpstr>
      <vt:lpstr>17. Lettre moratoire au MELCC</vt:lpstr>
      <vt:lpstr>18. Références et pièces jointes</vt:lpstr>
      <vt:lpstr>19. Références et pièces jointes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Bti :  un insecticide sous le radar </dc:title>
  <dc:creator>Utilisateur Microsoft Office</dc:creator>
  <cp:lastModifiedBy>Utilisateur Microsoft Office</cp:lastModifiedBy>
  <cp:revision>77</cp:revision>
  <dcterms:created xsi:type="dcterms:W3CDTF">2020-06-24T13:25:44Z</dcterms:created>
  <dcterms:modified xsi:type="dcterms:W3CDTF">2021-03-15T20:03:12Z</dcterms:modified>
</cp:coreProperties>
</file>