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58" r:id="rId1"/>
  </p:sldMasterIdLst>
  <p:notesMasterIdLst>
    <p:notesMasterId r:id="rId22"/>
  </p:notesMasterIdLst>
  <p:sldIdLst>
    <p:sldId id="256" r:id="rId2"/>
    <p:sldId id="286" r:id="rId3"/>
    <p:sldId id="278" r:id="rId4"/>
    <p:sldId id="257" r:id="rId5"/>
    <p:sldId id="258" r:id="rId6"/>
    <p:sldId id="260" r:id="rId7"/>
    <p:sldId id="283" r:id="rId8"/>
    <p:sldId id="279" r:id="rId9"/>
    <p:sldId id="280" r:id="rId10"/>
    <p:sldId id="264" r:id="rId11"/>
    <p:sldId id="259" r:id="rId12"/>
    <p:sldId id="266" r:id="rId13"/>
    <p:sldId id="267" r:id="rId14"/>
    <p:sldId id="271" r:id="rId15"/>
    <p:sldId id="284" r:id="rId16"/>
    <p:sldId id="282" r:id="rId17"/>
    <p:sldId id="272" r:id="rId18"/>
    <p:sldId id="274" r:id="rId19"/>
    <p:sldId id="285" r:id="rId20"/>
    <p:sldId id="28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Microsoft Office" initials="UMO" lastIdx="1" clrIdx="0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88"/>
    <p:restoredTop sz="97554"/>
  </p:normalViewPr>
  <p:slideViewPr>
    <p:cSldViewPr snapToGrid="0" snapToObjects="1">
      <p:cViewPr varScale="1">
        <p:scale>
          <a:sx n="120" d="100"/>
          <a:sy n="120" d="100"/>
        </p:scale>
        <p:origin x="192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8" d="100"/>
          <a:sy n="148" d="100"/>
        </p:scale>
        <p:origin x="44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86066-56E3-974B-9037-B2B8E791CD45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7DF6D-3DD2-E045-85ED-B7705D831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74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lapresse.ca/screens/7020f85b-a0b5-4433-af4c-10452ec8a541__7C___0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ci.radio-canada.ca/nouvelle/1158161/epandage-bti-ville-gatineau-rainette-faux-grillo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ci.radio-canada.ca/nouvelle/1158161/epandage-bti-ville-gatineau-rainette-faux-grillo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nvironnement.gouv.qc.ca/jeunesse/bassin_versant/bv.htm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67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Claire</a:t>
            </a:r>
          </a:p>
          <a:p>
            <a:r>
              <a:rPr lang="fr-FR" dirty="0"/>
              <a:t>Synthèse: </a:t>
            </a:r>
          </a:p>
          <a:p>
            <a:r>
              <a:rPr lang="fr-FR" dirty="0"/>
              <a:t>Recommandation du ministère dans son document 2019</a:t>
            </a:r>
          </a:p>
          <a:p>
            <a:r>
              <a:rPr lang="fr-FR" dirty="0"/>
              <a:t>Définition du principe + Objectif + prévenir plutôt que guérir</a:t>
            </a:r>
          </a:p>
          <a:p>
            <a:r>
              <a:rPr lang="fr-FR" dirty="0"/>
              <a:t>On ne peut pas retirer en claquant des doigts toutes les </a:t>
            </a:r>
            <a:r>
              <a:rPr lang="fr-FR" dirty="0" err="1"/>
              <a:t>agresessions</a:t>
            </a:r>
            <a:r>
              <a:rPr lang="fr-FR" dirty="0"/>
              <a:t> que subissent les espèces en 2020</a:t>
            </a:r>
          </a:p>
          <a:p>
            <a:r>
              <a:rPr lang="fr-FR" dirty="0"/>
              <a:t>Mais les Chiffres nous parlent pour qu’on agisse rapidement pour sauver les meubles: montrer chiffre</a:t>
            </a:r>
          </a:p>
          <a:p>
            <a:r>
              <a:rPr lang="fr-FR" dirty="0"/>
              <a:t>Refuser le </a:t>
            </a:r>
            <a:r>
              <a:rPr lang="fr-FR" dirty="0" err="1"/>
              <a:t>Bti</a:t>
            </a:r>
            <a:r>
              <a:rPr lang="fr-FR" dirty="0"/>
              <a:t> au </a:t>
            </a:r>
            <a:r>
              <a:rPr lang="fr-FR" dirty="0" err="1"/>
              <a:t>Qc</a:t>
            </a:r>
            <a:r>
              <a:rPr lang="fr-FR" dirty="0"/>
              <a:t>, dans nos plans d’eau – véritables pouponnière pour soutenir la vie, en aidant  également les citoyens qui ont une intolérance plus élevé aux moustiques, ça va non seulement inspirer le reste du monde à faire de même, mais c’est d’opter résolument pour la santé des </a:t>
            </a:r>
            <a:r>
              <a:rPr lang="fr-FR" dirty="0" err="1"/>
              <a:t>écosytème</a:t>
            </a:r>
            <a:r>
              <a:rPr lang="fr-FR" dirty="0"/>
              <a:t>… et la nôtre.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64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une liste des questions potentielles qu’on nous posera et y trouver réponses.</a:t>
            </a:r>
          </a:p>
          <a:p>
            <a:r>
              <a:rPr lang="fr-FR" dirty="0"/>
              <a:t>Exemples: </a:t>
            </a:r>
          </a:p>
          <a:p>
            <a:pPr marL="228600" indent="-228600">
              <a:buAutoNum type="arabicPeriod"/>
            </a:pPr>
            <a:r>
              <a:rPr lang="fr-FR" dirty="0"/>
              <a:t>que faire avec les gens résidents  qui réclament le </a:t>
            </a:r>
            <a:r>
              <a:rPr lang="fr-FR" dirty="0" err="1"/>
              <a:t>Bti</a:t>
            </a:r>
            <a:r>
              <a:rPr lang="fr-FR" dirty="0"/>
              <a:t> en bordure des milieux humides?</a:t>
            </a:r>
          </a:p>
          <a:p>
            <a:pPr marL="228600" indent="-228600">
              <a:buAutoNum type="arabicPeriod"/>
            </a:pPr>
            <a:r>
              <a:rPr lang="fr-FR" dirty="0"/>
              <a:t>Qu’est-ce qu’</a:t>
            </a:r>
            <a:r>
              <a:rPr lang="fr-FR" dirty="0" err="1"/>
              <a:t>omn</a:t>
            </a:r>
            <a:r>
              <a:rPr lang="fr-FR" dirty="0"/>
              <a:t> peut faire comme individu pour aider? Contacter votre conseiller municipal pour exiger le principe de précaution, écrire à votre député provincial, en parler dans votre entourage pour faire connaître les faits sur le </a:t>
            </a:r>
            <a:r>
              <a:rPr lang="fr-FR" dirty="0" err="1"/>
              <a:t>Bti</a:t>
            </a:r>
            <a:r>
              <a:rPr lang="fr-FR" dirty="0"/>
              <a:t>, agissez dans votre </a:t>
            </a:r>
            <a:r>
              <a:rPr lang="fr-FR" dirty="0" err="1"/>
              <a:t>propore</a:t>
            </a:r>
            <a:r>
              <a:rPr lang="fr-FR" dirty="0"/>
              <a:t> sphère, joignez notre groupe à Gatineau, etc.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7DF6D-3DD2-E045-85ED-B7705D8315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434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r>
              <a:rPr lang="fr-FR" dirty="0"/>
              <a:t>Cliquer sur Nématocère et montrer l’e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fr-CA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insecte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cécyidomida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et montrer chaque espèce jusqu’au moustique </a:t>
            </a:r>
          </a:p>
          <a:p>
            <a:pPr marL="228600" lvl="0" indent="-228600">
              <a:buAutoNum type="arabicPeriod"/>
            </a:pPr>
            <a:r>
              <a:rPr lang="fr-CA" sz="1200" dirty="0"/>
              <a:t>Vivant naturellement dans les sols de plus de 15 pays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Non encore trouvée naturellement au Québec (Coalition Eau Secours, 2005)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Reproduite en labo pour détruire les moustiques et les mouches noires dans les plans d’eau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(mares d'eau, fossés, étangs, marais, lacs, réservoirs, rivières)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Par voies aérienne (forme granulaire) terrestre (forme liquide)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Pulvérisé à répétition du printemps à l'automne selon l'évaluation des besoins des secteurs visés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sz="1200" dirty="0"/>
              <a:t>Taux d’efficacité en conditions optimales= 90%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CA" sz="1200" dirty="0"/>
          </a:p>
          <a:p>
            <a:pPr marL="228600" lvl="0" indent="-228600">
              <a:buAutoNum type="arabicPeriod"/>
            </a:pPr>
            <a:endParaRPr lang="fr-CA" sz="1200" dirty="0"/>
          </a:p>
          <a:p>
            <a:pPr marL="228600" lvl="0" indent="-228600">
              <a:buAutoNum type="arabicPeriod"/>
            </a:pP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Questions (Claire): </a:t>
            </a:r>
            <a:r>
              <a:rPr lang="fr-CA" dirty="0"/>
              <a:t>Puisqu’on n’a jamais trouvé de </a:t>
            </a:r>
            <a:r>
              <a:rPr lang="fr-CA" dirty="0" err="1"/>
              <a:t>Bti</a:t>
            </a:r>
            <a:r>
              <a:rPr lang="fr-CA" dirty="0"/>
              <a:t> dans le sol du Québec à l’état naturel, on ne peut exclure la possibilité que le </a:t>
            </a:r>
            <a:r>
              <a:rPr lang="fr-CA" dirty="0" err="1"/>
              <a:t>Bti</a:t>
            </a:r>
            <a:r>
              <a:rPr lang="fr-CA" dirty="0"/>
              <a:t> n’existait pas chez nous avant qu’on l’utilise; quels sont les impacts potentiels d’une nouvelle bactérie introduite dans un milieu et son interaction avec les divers organismes y vivant?</a:t>
            </a:r>
          </a:p>
          <a:p>
            <a:r>
              <a:rPr lang="fr-CA" dirty="0"/>
              <a:t>À quel rythme la bactérie se reproduit-elle et dans quelles conditions?</a:t>
            </a:r>
          </a:p>
          <a:p>
            <a:r>
              <a:rPr lang="fr-CA" dirty="0"/>
              <a:t>Quelle quantité de </a:t>
            </a:r>
            <a:r>
              <a:rPr lang="fr-CA" dirty="0" err="1"/>
              <a:t>Bti</a:t>
            </a:r>
            <a:r>
              <a:rPr lang="fr-CA" dirty="0"/>
              <a:t> est pulvérisée chaque année au Québec, depuis quand, où précisément et à quel intervalle durant une année complète?</a:t>
            </a:r>
          </a:p>
          <a:p>
            <a:r>
              <a:rPr lang="fr-CA" dirty="0"/>
              <a:t>Quel est l’impact de fortes pluies sur le taux d’efficacité du produit?</a:t>
            </a:r>
          </a:p>
          <a:p>
            <a:r>
              <a:rPr lang="fr-CA" dirty="0"/>
              <a:t>Quel est l’impact du </a:t>
            </a:r>
            <a:r>
              <a:rPr lang="fr-CA" dirty="0" err="1"/>
              <a:t>Bti</a:t>
            </a:r>
            <a:r>
              <a:rPr lang="fr-CA" dirty="0"/>
              <a:t> sur la terre ferme? (faune, sols, sources d’eau potable, etc.)?</a:t>
            </a:r>
          </a:p>
          <a:p>
            <a:r>
              <a:rPr lang="fr-CA" dirty="0"/>
              <a:t>Sachant que, dans les milieux aquatiques, le </a:t>
            </a:r>
            <a:r>
              <a:rPr lang="fr-CA" dirty="0" err="1"/>
              <a:t>Bti</a:t>
            </a:r>
            <a:r>
              <a:rPr lang="fr-CA" dirty="0"/>
              <a:t> peut persister dans les sédiments et demeure actif, quelle impact cela représente-il sur tout l’écosystème à long terme?</a:t>
            </a: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4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dirty="0"/>
              <a:t>Bactérie sécrète cristaux dans plans d’eau</a:t>
            </a:r>
          </a:p>
          <a:p>
            <a:pPr marL="228600" indent="-228600">
              <a:buAutoNum type="arabicPeriod"/>
            </a:pPr>
            <a:r>
              <a:rPr lang="fr-FR" dirty="0"/>
              <a:t>En s’alimentant, larves absorbent ces cristaux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Perforent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tube digestif et les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larves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meurent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 bout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quelques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jours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Après la mort des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larves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bactéries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libérées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l’environnement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aquatique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Nouvelles spores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jusqu’à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dernières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rencontrent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nouveaux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hôtes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Adapté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Bravo et al. 2007). </a:t>
            </a:r>
            <a:endParaRPr lang="fr-FR" dirty="0"/>
          </a:p>
          <a:p>
            <a:pPr marL="228600" indent="-228600">
              <a:buAutoNum type="arabicPeriod"/>
            </a:pPr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_______________________</a:t>
            </a:r>
          </a:p>
          <a:p>
            <a:pPr marL="228600" indent="-228600">
              <a:buAutoNum type="arabicPeriod"/>
            </a:pPr>
            <a:r>
              <a:rPr lang="fr-FR" dirty="0"/>
              <a:t>Questions de Claire: </a:t>
            </a:r>
            <a:r>
              <a:rPr lang="fr-CA" dirty="0"/>
              <a:t>En dehors des larves de moustiques et de mouches noires, combien d’autres espèces dans le milieu sont détruites par le </a:t>
            </a:r>
            <a:r>
              <a:rPr lang="fr-CA" dirty="0" err="1"/>
              <a:t>Bti</a:t>
            </a:r>
            <a:r>
              <a:rPr lang="fr-CA" dirty="0"/>
              <a:t>? </a:t>
            </a:r>
          </a:p>
          <a:p>
            <a:pPr marL="228600" indent="-228600">
              <a:buAutoNum type="arabicPeriod"/>
            </a:pPr>
            <a:r>
              <a:rPr lang="fr-CA" dirty="0"/>
              <a:t>Quel est l’effet domino dans le milieu de la sporulation du </a:t>
            </a:r>
            <a:r>
              <a:rPr lang="fr-CA" dirty="0" err="1"/>
              <a:t>Bti</a:t>
            </a:r>
            <a:r>
              <a:rPr lang="fr-CA" dirty="0"/>
              <a:t> et de la </a:t>
            </a:r>
            <a:r>
              <a:rPr lang="fr-CA" dirty="0" err="1"/>
              <a:t>resporulation</a:t>
            </a:r>
            <a:r>
              <a:rPr lang="fr-CA" dirty="0"/>
              <a:t> de la bactérie une fois que son hôte est mort? </a:t>
            </a:r>
          </a:p>
          <a:p>
            <a:pPr marL="228600" indent="-228600">
              <a:buAutoNum type="arabicPeriod"/>
            </a:pPr>
            <a:r>
              <a:rPr lang="fr-CA" dirty="0"/>
              <a:t>Quand cet effet domino se termine-t-il? </a:t>
            </a:r>
          </a:p>
          <a:p>
            <a:pPr marL="228600" indent="-228600">
              <a:buAutoNum type="arabicPeriod"/>
            </a:pPr>
            <a:r>
              <a:rPr lang="fr-CA" dirty="0"/>
              <a:t>Quelle quantité de </a:t>
            </a:r>
            <a:r>
              <a:rPr lang="fr-CA" dirty="0" err="1"/>
              <a:t>Bti</a:t>
            </a:r>
            <a:r>
              <a:rPr lang="fr-CA" dirty="0"/>
              <a:t> est pulvérisée </a:t>
            </a:r>
            <a:r>
              <a:rPr lang="fr-CA" b="1" dirty="0"/>
              <a:t>sur la terre ferme</a:t>
            </a:r>
            <a:r>
              <a:rPr lang="fr-CA" dirty="0"/>
              <a:t> au Québec et pour quelles raisons? Quel est l’impact du </a:t>
            </a:r>
            <a:r>
              <a:rPr lang="fr-CA" dirty="0" err="1"/>
              <a:t>Bti</a:t>
            </a:r>
            <a:r>
              <a:rPr lang="fr-CA" dirty="0"/>
              <a:t> sur la terre ferme? (insectes et les espèces qui s’en nourrissent, sols, sources d’eau potable, etc.)?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0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Non identifié: lié aux taux de nouvelles espèces qu’on découvre à chaque année.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Sélectif terme non adapté au vivant: </a:t>
            </a:r>
            <a:r>
              <a:rPr lang="fr-CA" sz="1200" dirty="0"/>
              <a:t>sans en cerner les innombrables interactions directes et indirectes dans les milieux, c’est faire preuve d’une méconnaissance du complexe monde du vivant  ou pire, c’est en faire fi.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Dans ce qu’on trouve sur internet, et un peu partout = </a:t>
            </a:r>
            <a:r>
              <a:rPr lang="fr-CA" sz="1200" dirty="0" err="1"/>
              <a:t>Bti</a:t>
            </a:r>
            <a:r>
              <a:rPr lang="fr-CA" sz="1200" dirty="0"/>
              <a:t> </a:t>
            </a:r>
            <a:r>
              <a:rPr lang="fr-CA" sz="1200" dirty="0" err="1"/>
              <a:t>n,affecte</a:t>
            </a:r>
            <a:r>
              <a:rPr lang="fr-CA" sz="1200" dirty="0"/>
              <a:t> que les moustiques et les mouches noires, faux puisqu’il est toxique pour tout le sous-ordre de ces espèces qu’on appelle les Nématocères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Sélectif, on ne parle jamais de l’impact de plus de 80% du produit sur les écosystèmes (adjuvants)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>
                <a:solidFill>
                  <a:schemeClr val="tx2"/>
                </a:solidFill>
              </a:rPr>
              <a:t>ampleur de l’impact du </a:t>
            </a:r>
            <a:r>
              <a:rPr lang="fr-CA" sz="1200" dirty="0" err="1">
                <a:solidFill>
                  <a:schemeClr val="tx2"/>
                </a:solidFill>
              </a:rPr>
              <a:t>Bti</a:t>
            </a:r>
            <a:r>
              <a:rPr lang="fr-CA" sz="1200" dirty="0">
                <a:solidFill>
                  <a:schemeClr val="tx2"/>
                </a:solidFill>
              </a:rPr>
              <a:t> et adjuvants sur les écosystèmes – inconnue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chemeClr val="tx2"/>
                </a:solidFill>
              </a:rPr>
              <a:t>Une </a:t>
            </a:r>
            <a:r>
              <a:rPr lang="fr-CA" dirty="0">
                <a:solidFill>
                  <a:schemeClr val="tx2"/>
                </a:solidFill>
                <a:hlinkClick r:id="rId3"/>
              </a:rPr>
              <a:t>cinquantaine d’espèces de moustiques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b="1" dirty="0">
                <a:solidFill>
                  <a:schemeClr val="tx2"/>
                </a:solidFill>
              </a:rPr>
              <a:t>non piqueurs sont sensibles au </a:t>
            </a:r>
            <a:r>
              <a:rPr lang="fr-CA" b="1" dirty="0" err="1">
                <a:solidFill>
                  <a:schemeClr val="tx2"/>
                </a:solidFill>
              </a:rPr>
              <a:t>Bti</a:t>
            </a:r>
            <a:endParaRPr lang="fr-CA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chemeClr val="tx2"/>
                </a:solidFill>
              </a:rPr>
              <a:t>(</a:t>
            </a:r>
            <a:r>
              <a:rPr lang="fr-CA" i="1" dirty="0" err="1">
                <a:solidFill>
                  <a:schemeClr val="tx2"/>
                </a:solidFill>
              </a:rPr>
              <a:t>midges</a:t>
            </a:r>
            <a:r>
              <a:rPr lang="fr-CA" dirty="0">
                <a:solidFill>
                  <a:schemeClr val="tx2"/>
                </a:solidFill>
              </a:rPr>
              <a:t> en anglais), cousins des moustiques, à la base de la chaîne alimentaires dans les plans d’eau et également </a:t>
            </a:r>
            <a:r>
              <a:rPr lang="fr-CA" b="1" dirty="0">
                <a:solidFill>
                  <a:schemeClr val="tx2"/>
                </a:solidFill>
              </a:rPr>
              <a:t>non piqueurs:</a:t>
            </a:r>
            <a:r>
              <a:rPr lang="fr-CA" dirty="0">
                <a:solidFill>
                  <a:schemeClr val="tx2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en plus des chironomes, sont affectés par le </a:t>
            </a:r>
            <a:r>
              <a:rPr lang="fr-CA" dirty="0" err="1"/>
              <a:t>Bti</a:t>
            </a:r>
            <a:r>
              <a:rPr lang="fr-CA" dirty="0"/>
              <a:t>: des espèces de 7 autres familles de Nématocères, 9 autres ordres d’invertébrés, 4 familles de poissons et 2 espèces d’algues  (Boisvert et Boisvert 2000)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Vidéo 2 min. ANGLAIS sur chironomes – leur rôle essentiel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94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Claude: </a:t>
            </a:r>
          </a:p>
          <a:p>
            <a:pPr>
              <a:lnSpc>
                <a:spcPct val="100000"/>
              </a:lnSpc>
            </a:pPr>
            <a:r>
              <a:rPr lang="fr-CA" sz="1200" dirty="0">
                <a:solidFill>
                  <a:srgbClr val="FFFFFF"/>
                </a:solidFill>
              </a:rPr>
              <a:t>Chironomes, élément clé des réseaux trophiques des divers milieux aquatiques. </a:t>
            </a:r>
            <a:r>
              <a:rPr lang="fr-CA" dirty="0">
                <a:solidFill>
                  <a:srgbClr val="FFFFFF"/>
                </a:solidFill>
              </a:rPr>
              <a:t>Plus diversifiés et abondants que les moustiques</a:t>
            </a:r>
          </a:p>
          <a:p>
            <a:pPr>
              <a:lnSpc>
                <a:spcPct val="100000"/>
              </a:lnSpc>
            </a:pPr>
            <a:r>
              <a:rPr lang="fr-CA" dirty="0">
                <a:solidFill>
                  <a:srgbClr val="FFFFFF"/>
                </a:solidFill>
              </a:rPr>
              <a:t>Recyclage de la matière organique </a:t>
            </a:r>
          </a:p>
          <a:p>
            <a:pPr>
              <a:lnSpc>
                <a:spcPct val="100000"/>
              </a:lnSpc>
            </a:pPr>
            <a:r>
              <a:rPr lang="fr-CA" dirty="0">
                <a:solidFill>
                  <a:srgbClr val="FFFFFF"/>
                </a:solidFill>
              </a:rPr>
              <a:t>Nourriture pour nombreux organismes</a:t>
            </a:r>
          </a:p>
          <a:p>
            <a:pPr>
              <a:lnSpc>
                <a:spcPct val="100000"/>
              </a:lnSpc>
            </a:pPr>
            <a:endParaRPr lang="fr-CA" sz="1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fr-CA" sz="1200" dirty="0">
                <a:solidFill>
                  <a:srgbClr val="FFFFFF"/>
                </a:solidFill>
              </a:rPr>
              <a:t>Plus diversifiés et abondants que les moustiques</a:t>
            </a:r>
          </a:p>
          <a:p>
            <a:pPr>
              <a:lnSpc>
                <a:spcPct val="100000"/>
              </a:lnSpc>
            </a:pPr>
            <a:r>
              <a:rPr lang="fr-CA" sz="1200" dirty="0">
                <a:solidFill>
                  <a:srgbClr val="FFFFFF"/>
                </a:solidFill>
              </a:rPr>
              <a:t>état larvaire, contribuent au recyclage de la matière organique </a:t>
            </a:r>
          </a:p>
          <a:p>
            <a:pPr>
              <a:lnSpc>
                <a:spcPct val="100000"/>
              </a:lnSpc>
            </a:pPr>
            <a:r>
              <a:rPr lang="fr-CA" sz="1200" dirty="0">
                <a:solidFill>
                  <a:srgbClr val="FFFFFF"/>
                </a:solidFill>
              </a:rPr>
              <a:t>dans tous les stades servent de nourriture à de nombreux organismes aquatiques et terrestres. </a:t>
            </a:r>
          </a:p>
          <a:p>
            <a:pPr>
              <a:lnSpc>
                <a:spcPct val="100000"/>
              </a:lnSpc>
            </a:pPr>
            <a:r>
              <a:rPr lang="fr-CA" sz="1200" dirty="0">
                <a:solidFill>
                  <a:srgbClr val="FFFFFF"/>
                </a:solidFill>
              </a:rPr>
              <a:t>Résultat: l’effet du </a:t>
            </a:r>
            <a:r>
              <a:rPr lang="fr-CA" sz="1200" dirty="0" err="1">
                <a:solidFill>
                  <a:srgbClr val="FFFFFF"/>
                </a:solidFill>
              </a:rPr>
              <a:t>Bti</a:t>
            </a:r>
            <a:r>
              <a:rPr lang="fr-CA" sz="1200" dirty="0">
                <a:solidFill>
                  <a:srgbClr val="FFFFFF"/>
                </a:solidFill>
              </a:rPr>
              <a:t> s’est confirmé pour tous les habitats traités, par exemple: chute de 56% des chironomes dans les roselières.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l’étude de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B.Poulin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l’étude en Allemagne (grenouille); durée des études démontrent une certaine rigueur (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Kanata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3 ans, pas suffisant); des études avec des zones tampons sont plus représentatives; les impacts sur les chaines trophiques des insectes piqueurs et pollinisateurs</a:t>
            </a:r>
            <a:r>
              <a:rPr lang="fr-CA" dirty="0">
                <a:effectLst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>
                <a:effectLst/>
              </a:rPr>
              <a:t>Selon doc obtenu par demande d’accès à l’info MFFP (2019,_ : mentionner impacts directs sur chironomes (jusqu’à 90%) et amphibiens (voir </a:t>
            </a:r>
            <a:r>
              <a:rPr lang="fr-CA" dirty="0" err="1">
                <a:effectLst/>
              </a:rPr>
              <a:t>parag</a:t>
            </a:r>
            <a:r>
              <a:rPr lang="fr-CA" dirty="0">
                <a:effectLst/>
              </a:rPr>
              <a:t>.</a:t>
            </a:r>
          </a:p>
          <a:p>
            <a:endParaRPr lang="fr-CA" dirty="0">
              <a:effectLst/>
            </a:endParaRP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 suffisamment d’études indépendantes et elles sont nécessaires pour éviter tout conflit d’intérêt</a:t>
            </a:r>
            <a:r>
              <a:rPr lang="fr-CA" dirty="0"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12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La </a:t>
            </a:r>
            <a:r>
              <a:rPr lang="en-US" sz="1200" dirty="0" err="1">
                <a:solidFill>
                  <a:srgbClr val="FFFFFF"/>
                </a:solidFill>
              </a:rPr>
              <a:t>catégorie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i="1" dirty="0" err="1">
                <a:solidFill>
                  <a:srgbClr val="FFFFFF"/>
                </a:solidFill>
              </a:rPr>
              <a:t>Autres</a:t>
            </a:r>
            <a:r>
              <a:rPr lang="en-US" sz="1200" i="1" dirty="0">
                <a:solidFill>
                  <a:srgbClr val="FFFFFF"/>
                </a:solidFill>
              </a:rPr>
              <a:t> </a:t>
            </a:r>
            <a:r>
              <a:rPr lang="en-US" sz="1200" i="1" dirty="0" err="1">
                <a:solidFill>
                  <a:srgbClr val="FFFFFF"/>
                </a:solidFill>
              </a:rPr>
              <a:t>ingrédients</a:t>
            </a:r>
            <a:r>
              <a:rPr lang="en-US" sz="1200" dirty="0">
                <a:solidFill>
                  <a:srgbClr val="FFFFFF"/>
                </a:solidFill>
              </a:rPr>
              <a:t> (protégés par le secret commercial) fait </a:t>
            </a:r>
            <a:r>
              <a:rPr lang="en-US" sz="1200" dirty="0" err="1">
                <a:solidFill>
                  <a:srgbClr val="FFFFFF"/>
                </a:solidFill>
              </a:rPr>
              <a:t>référence</a:t>
            </a:r>
            <a:r>
              <a:rPr lang="en-US" sz="1200" dirty="0">
                <a:solidFill>
                  <a:srgbClr val="FFFFFF"/>
                </a:solidFill>
              </a:rPr>
              <a:t> aux </a:t>
            </a:r>
            <a:r>
              <a:rPr lang="en-US" sz="1200" dirty="0" err="1">
                <a:solidFill>
                  <a:srgbClr val="FFFFFF"/>
                </a:solidFill>
              </a:rPr>
              <a:t>ingrédients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ajoutés</a:t>
            </a:r>
            <a:r>
              <a:rPr lang="en-US" sz="1200" dirty="0">
                <a:solidFill>
                  <a:srgbClr val="FFFFFF"/>
                </a:solidFill>
              </a:rPr>
              <a:t> au </a:t>
            </a:r>
            <a:r>
              <a:rPr lang="en-US" sz="1200" dirty="0" err="1">
                <a:solidFill>
                  <a:srgbClr val="FFFFFF"/>
                </a:solidFill>
              </a:rPr>
              <a:t>produit</a:t>
            </a:r>
            <a:r>
              <a:rPr lang="en-US" sz="1200" dirty="0">
                <a:solidFill>
                  <a:srgbClr val="FFFFFF"/>
                </a:solidFill>
              </a:rPr>
              <a:t> pour </a:t>
            </a:r>
            <a:r>
              <a:rPr lang="en-US" sz="1200" dirty="0" err="1">
                <a:solidFill>
                  <a:srgbClr val="FFFFFF"/>
                </a:solidFill>
              </a:rPr>
              <a:t>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accroître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l’efficacité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soit</a:t>
            </a:r>
            <a:r>
              <a:rPr lang="en-US" sz="1200" dirty="0">
                <a:solidFill>
                  <a:srgbClr val="FFFFFF"/>
                </a:solidFill>
              </a:rPr>
              <a:t> : agents de protection </a:t>
            </a:r>
            <a:r>
              <a:rPr lang="en-US" sz="1200" dirty="0" err="1">
                <a:solidFill>
                  <a:srgbClr val="FFFFFF"/>
                </a:solidFill>
              </a:rPr>
              <a:t>contre</a:t>
            </a:r>
            <a:r>
              <a:rPr lang="en-US" sz="1200" dirty="0">
                <a:solidFill>
                  <a:srgbClr val="FFFFFF"/>
                </a:solidFill>
              </a:rPr>
              <a:t> les </a:t>
            </a:r>
            <a:r>
              <a:rPr lang="en-US" sz="1200" dirty="0" err="1">
                <a:solidFill>
                  <a:srgbClr val="FFFFFF"/>
                </a:solidFill>
              </a:rPr>
              <a:t>rayons</a:t>
            </a:r>
            <a:r>
              <a:rPr lang="en-US" sz="1200" dirty="0">
                <a:solidFill>
                  <a:srgbClr val="FFFFFF"/>
                </a:solidFill>
              </a:rPr>
              <a:t> UV, </a:t>
            </a:r>
            <a:r>
              <a:rPr lang="en-US" sz="1200" dirty="0" err="1">
                <a:solidFill>
                  <a:srgbClr val="FFFFFF"/>
                </a:solidFill>
              </a:rPr>
              <a:t>émulsifiants</a:t>
            </a:r>
            <a:r>
              <a:rPr lang="en-US" sz="1200" dirty="0">
                <a:solidFill>
                  <a:srgbClr val="FFFFFF"/>
                </a:solidFill>
              </a:rPr>
              <a:t>, anti-</a:t>
            </a:r>
            <a:r>
              <a:rPr lang="en-US" sz="1200" dirty="0" err="1">
                <a:solidFill>
                  <a:srgbClr val="FFFFFF"/>
                </a:solidFill>
              </a:rPr>
              <a:t>moussants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stabilisateurs</a:t>
            </a:r>
            <a:r>
              <a:rPr lang="en-US" sz="1200" dirty="0">
                <a:solidFill>
                  <a:srgbClr val="FFFFFF"/>
                </a:solidFill>
              </a:rPr>
              <a:t> et phagostimulants.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Claire: </a:t>
            </a:r>
            <a:r>
              <a:rPr lang="fr-CA" dirty="0"/>
              <a:t>Voici des marques communes de l’insecticide </a:t>
            </a:r>
            <a:r>
              <a:rPr lang="fr-CA" dirty="0" err="1"/>
              <a:t>Bti</a:t>
            </a:r>
            <a:r>
              <a:rPr lang="fr-CA" dirty="0"/>
              <a:t> utilisé au Québec et leur composition (info obtenue par demande d’accès à l’information).</a:t>
            </a:r>
          </a:p>
          <a:p>
            <a:r>
              <a:rPr lang="fr-CA" dirty="0"/>
              <a:t>Quels sont les impacts directs et indirects de ces autres ingrédients dans les différents milieux et sur la faune?</a:t>
            </a:r>
          </a:p>
          <a:p>
            <a:r>
              <a:rPr lang="fr-CA" dirty="0"/>
              <a:t>Quels sont ces impacts en chaîne et cumulatifs?</a:t>
            </a:r>
          </a:p>
          <a:p>
            <a:r>
              <a:rPr lang="fr-CA" dirty="0"/>
              <a:t> Quels impacts ont ces autres ingrédients sur les poissons que nous consommons?</a:t>
            </a:r>
          </a:p>
          <a:p>
            <a:r>
              <a:rPr lang="fr-CA" dirty="0"/>
              <a:t>Quelle est la durée de vie de ces autres ingrédients?</a:t>
            </a:r>
          </a:p>
          <a:p>
            <a:r>
              <a:rPr lang="fr-CA" dirty="0"/>
              <a:t>Est-ce que ces différents agents ajoutés peuvent affecter la qualité de l’eau potable?</a:t>
            </a:r>
          </a:p>
          <a:p>
            <a:r>
              <a:rPr lang="fr-CA" dirty="0"/>
              <a:t>L’émulsifiant utilisé dans la formule du produit </a:t>
            </a:r>
            <a:r>
              <a:rPr lang="fr-CA" dirty="0" err="1"/>
              <a:t>Bti</a:t>
            </a:r>
            <a:r>
              <a:rPr lang="fr-CA" dirty="0"/>
              <a:t> pouvant couper les échanges gazeux à la surface de l’eau, quel impact sur la vie dans les plans d’eau?</a:t>
            </a:r>
          </a:p>
          <a:p>
            <a:r>
              <a:rPr lang="fr-CA" dirty="0"/>
              <a:t>Est-ce que le taux d’O</a:t>
            </a:r>
            <a:r>
              <a:rPr lang="fr-CA" baseline="-25000" dirty="0"/>
              <a:t>2</a:t>
            </a:r>
            <a:r>
              <a:rPr lang="fr-CA" dirty="0"/>
              <a:t> est affecté par l’émulsifiant?</a:t>
            </a:r>
          </a:p>
          <a:p>
            <a:r>
              <a:rPr lang="fr-CA" dirty="0"/>
              <a:t>Comme les formules </a:t>
            </a:r>
            <a:r>
              <a:rPr lang="fr-CA" dirty="0" err="1"/>
              <a:t>Bti</a:t>
            </a:r>
            <a:r>
              <a:rPr lang="fr-CA" dirty="0"/>
              <a:t> sont protégées par le secret commercial, qui connaît leurs impact réels sur les milieux et, éventuellement, sur la santé humaine?</a:t>
            </a:r>
          </a:p>
          <a:p>
            <a:r>
              <a:rPr lang="fr-CA" dirty="0"/>
              <a:t>Quelle crédibilité pour l’usage de termes tels </a:t>
            </a:r>
            <a:r>
              <a:rPr lang="fr-CA" dirty="0" err="1"/>
              <a:t>biopesticide</a:t>
            </a:r>
            <a:r>
              <a:rPr lang="fr-CA" dirty="0"/>
              <a:t> ou contrôle biologique?</a:t>
            </a:r>
          </a:p>
          <a:p>
            <a:r>
              <a:rPr lang="fr-CA" dirty="0"/>
              <a:t>Quel est l’impact de l’accumulation d’</a:t>
            </a:r>
            <a:r>
              <a:rPr lang="fr-CA" dirty="0" err="1"/>
              <a:t>Isothiazoline</a:t>
            </a:r>
            <a:r>
              <a:rPr lang="fr-CA" dirty="0"/>
              <a:t> au fil des ans sur le milieu?</a:t>
            </a:r>
          </a:p>
          <a:p>
            <a:r>
              <a:rPr lang="fr-CA" dirty="0"/>
              <a:t>Quels sont les impacts cumulatifs de tous ces ingrédients sur la qualité de l’eau pour la baignade?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83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Diane: intérêt croissant: </a:t>
            </a:r>
            <a:r>
              <a:rPr lang="fr-CA" dirty="0"/>
              <a:t>À Gatineau par exemple, en 2019, la Ville envisageait d’accroître le nombre de secteurs visés par la pulvérisation de </a:t>
            </a:r>
            <a:r>
              <a:rPr lang="fr-CA" dirty="0" err="1"/>
              <a:t>Bti</a:t>
            </a:r>
            <a:r>
              <a:rPr lang="fr-CA" dirty="0"/>
              <a:t> sur son territoire mais elle a fait face </a:t>
            </a:r>
            <a:r>
              <a:rPr lang="fr-CA" dirty="0">
                <a:hlinkClick r:id="rId3"/>
              </a:rPr>
              <a:t>à un refus de la part du ministère de l’environnement du Québec qui exige de nouvelles études sur le Bti</a:t>
            </a:r>
            <a:r>
              <a:rPr lang="fr-CA" dirty="0"/>
              <a:t>.  Bien que ce refus du ministère nous rassure, nous sommes particulièrement inquiets de cette approche expansive que prennent certaines villes face à un produit dont les impacts sont aussi obscurs.</a:t>
            </a:r>
          </a:p>
          <a:p>
            <a:r>
              <a:rPr lang="fr-CA" dirty="0"/>
              <a:t>Listes de s municipalités autorisées en 2020 (info obtenu par demande d’accès à l’info)</a:t>
            </a:r>
          </a:p>
          <a:p>
            <a:r>
              <a:rPr lang="fr-CA" dirty="0"/>
              <a:t>Liste des municipalités dans la </a:t>
            </a:r>
            <a:r>
              <a:rPr lang="fr-CA" dirty="0" err="1"/>
              <a:t>misre</a:t>
            </a:r>
            <a:r>
              <a:rPr lang="fr-CA" dirty="0"/>
              <a:t> de l’industrie en 2020: obtenu sur le site des Lobbyistes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50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Diane: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Cliquer sur Site Ville de Gatineau pour voir carte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un mot sur l’approche abordée par la Ville: notion de « service » - terme tendancieux – ex. Qui « bénéficie » de l’épandage…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Premiers épandages et districts couverts</a:t>
            </a:r>
          </a:p>
          <a:p>
            <a:endParaRPr lang="fr-FR" dirty="0"/>
          </a:p>
          <a:p>
            <a:r>
              <a:rPr lang="fr-FR" dirty="0"/>
              <a:t>Intérêt va croissant: </a:t>
            </a:r>
            <a:r>
              <a:rPr lang="fr-CA" dirty="0"/>
              <a:t>À Gatineau par exemple, en 2019, la Ville envisageait d’accroître le nombre de secteurs visés par la pulvérisation de </a:t>
            </a:r>
            <a:r>
              <a:rPr lang="fr-CA" dirty="0" err="1"/>
              <a:t>Bti</a:t>
            </a:r>
            <a:r>
              <a:rPr lang="fr-CA" dirty="0"/>
              <a:t> sur son territoire mais elle a fait face </a:t>
            </a:r>
            <a:r>
              <a:rPr lang="fr-CA" dirty="0">
                <a:hlinkClick r:id="rId3"/>
              </a:rPr>
              <a:t>à un refus de la part du ministère de l’environnement du Québec qui exige de nouvelles études sur le Bti</a:t>
            </a:r>
            <a:r>
              <a:rPr lang="fr-CA" dirty="0"/>
              <a:t>.  Bien que ce refus du ministère nous rassure, nous sommes particulièrement inquiets de cette approche expansive que prennent certaines villes face à un produit dont les impacts sont aussi obscurs.</a:t>
            </a:r>
            <a:endParaRPr lang="fr-FR" dirty="0"/>
          </a:p>
          <a:p>
            <a:r>
              <a:rPr lang="fr-CA" dirty="0"/>
              <a:t>Pulvérise-t-on dans votre secteur ou ailleurs dans votre votre municipalité?</a:t>
            </a:r>
          </a:p>
          <a:p>
            <a:r>
              <a:rPr lang="fr-CA" dirty="0"/>
              <a:t>De quels moyens disposons-nous pour assurer que la pulvérisation se fait exclusivement dans les sites autorisés et selon les doses prescrites?</a:t>
            </a:r>
          </a:p>
          <a:p>
            <a:r>
              <a:rPr lang="fr-CA" dirty="0"/>
              <a:t>Selon vous, pour quelles raisons le MELCC ne permet-il pas qu’on pulvérise dans les sites de reproduction de la Rainette faux-grillon de l’Ouest et du Petit </a:t>
            </a:r>
            <a:r>
              <a:rPr lang="fr-CA" dirty="0" err="1"/>
              <a:t>blongio</a:t>
            </a:r>
            <a:r>
              <a:rPr lang="fr-CA" dirty="0"/>
              <a:t>?</a:t>
            </a:r>
          </a:p>
          <a:p>
            <a:r>
              <a:rPr lang="fr-CA" dirty="0"/>
              <a:t>Sachant que </a:t>
            </a:r>
            <a:r>
              <a:rPr lang="fr-CA" dirty="0">
                <a:hlinkClick r:id="rId4"/>
              </a:rPr>
              <a:t>l’eau s’écoule depuis les hauteurs des versants montagneux,</a:t>
            </a:r>
            <a:r>
              <a:rPr lang="fr-CA" dirty="0"/>
              <a:t> que sur son chemin, elle recueille les eaux des autres cours d’eau pour se rendre jusque dans une vallée, vers un fleuve ou la mer, comment connaître l’impact du </a:t>
            </a:r>
            <a:r>
              <a:rPr lang="fr-CA" dirty="0" err="1"/>
              <a:t>Bti</a:t>
            </a:r>
            <a:r>
              <a:rPr lang="fr-CA" dirty="0"/>
              <a:t> et de ses adjuvants sur tous nos cours d’eau?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Cliquer dans page Ville pour voir carte 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39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Claude</a:t>
            </a:r>
          </a:p>
          <a:p>
            <a:r>
              <a:rPr lang="fr-CA" dirty="0"/>
              <a:t>Restaurer les milieux humides (étude du </a:t>
            </a:r>
            <a:r>
              <a:rPr lang="fr-CA" dirty="0" err="1"/>
              <a:t>Massachuchetts</a:t>
            </a:r>
            <a:r>
              <a:rPr lang="fr-CA" dirty="0"/>
              <a:t>).</a:t>
            </a:r>
          </a:p>
          <a:p>
            <a:r>
              <a:rPr lang="fr-CA" dirty="0"/>
              <a:t>Pièges à moustique (ex. St-André-de-Kamouraska)</a:t>
            </a:r>
          </a:p>
          <a:p>
            <a:r>
              <a:rPr lang="fr-CA" dirty="0"/>
              <a:t>Protections personnelles</a:t>
            </a:r>
          </a:p>
          <a:p>
            <a:r>
              <a:rPr lang="fr-CA" dirty="0"/>
              <a:t>Installer nichoirs</a:t>
            </a:r>
          </a:p>
          <a:p>
            <a:r>
              <a:rPr lang="fr-CA" dirty="0"/>
              <a:t>Modifier le modèle de développement sur le bord des cours d’eau</a:t>
            </a:r>
          </a:p>
          <a:p>
            <a:r>
              <a:rPr lang="fr-CA" dirty="0"/>
              <a:t>Sensibiliser à l’importance de la biodiversité</a:t>
            </a:r>
          </a:p>
          <a:p>
            <a:r>
              <a:rPr lang="fr-CA" dirty="0"/>
              <a:t>Encourager la recherche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7DF6D-3DD2-E045-85ED-B7705D8315D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87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9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  <a:prstGeom prst="rect">
            <a:avLst/>
          </a:prstGeo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3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3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6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0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3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4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6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8F6AD084-8134-784C-9177-2EB7B39F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668BDC0-69AA-7841-8EEB-A9F73A8D0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0" y="6423914"/>
            <a:ext cx="7024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065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cplayer.net/35047901-Safety-data-sheet-1-of-10-vectobac-1200l-biological-larvicide-aqueous-suspension-sds-vbc-0081-revision-0-issued-06-10-15.html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lentbiosciences.com/publichealth/wp-content/uploads/sites/4/2019/05/SDS-VBC-0117R2-VectoLex-CG-CANADA-FR-08-05-19.pdf" TargetMode="External"/><Relationship Id="rId5" Type="http://schemas.openxmlformats.org/officeDocument/2006/relationships/hyperlink" Target="https://www.valentbiosciences.com/publichealth/wp-content/uploads/sites/4/2017/02/SDS-VBC-0034R2-VectoBac-200G-Canada-FR-08-05-19.pdf" TargetMode="External"/><Relationship Id="rId4" Type="http://schemas.openxmlformats.org/officeDocument/2006/relationships/hyperlink" Target="https://fr.wikipedia.org/wiki/Isothiazolinon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ansmacour.quebec/wp/wp-content/uploads/2020/03/Cane_et_cannetons-1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atineau.ca/portail/default.aspx?p=guichet_municipal/insectes_nuisibles/moustiqu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Nematocer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dansmacour.quebec/wp/wp-content/uploads/2019/10/chironome-larves.jpeg" TargetMode="External"/><Relationship Id="rId4" Type="http://schemas.openxmlformats.org/officeDocument/2006/relationships/hyperlink" Target="https://www.youtube.com/watch?v=IP5II_nAaO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ieldandstream.com/chironomid-midge-catching-big-trout/" TargetMode="External"/><Relationship Id="rId4" Type="http://schemas.openxmlformats.org/officeDocument/2006/relationships/hyperlink" Target="https://landwithoutlimits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ytimes.com/2021/10/01/science/physics-midges-starlings-swarm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nsmacour.quebec/rencontre-du-conseil-municipal-gatineau-sans-pesticid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3A8785-7CD8-B545-8E04-046CF8CE0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Gatineau Sans Pesticides</a:t>
            </a:r>
            <a:b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rencontre avec le Conseil Municipal de Gatineau</a:t>
            </a:r>
            <a:b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 </a:t>
            </a:r>
            <a:r>
              <a:rPr lang="en-US" sz="2000" b="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décembre</a:t>
            </a:r>
            <a: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21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6EE9F3-EA0D-0447-B0AE-00B811C7F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18" y="3742162"/>
            <a:ext cx="3150659" cy="17336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Le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Bti</a:t>
            </a:r>
            <a:endParaRPr lang="en-US" sz="1400" dirty="0">
              <a:solidFill>
                <a:srgbClr val="FFFFFF">
                  <a:alpha val="75000"/>
                </a:srgbClr>
              </a:solidFill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Les pesticides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esthétiques</a:t>
            </a: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Les pesticides du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secteur</a:t>
            </a: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agricole</a:t>
            </a:r>
            <a:endParaRPr lang="en-US" sz="1400" dirty="0">
              <a:solidFill>
                <a:srgbClr val="FFFFFF">
                  <a:alpha val="75000"/>
                </a:srgbClr>
              </a:solidFill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"/>
            </a:pP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Membres</a:t>
            </a: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 GPS: Eric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Chaurette</a:t>
            </a: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, Claire Charron, Diane </a:t>
            </a:r>
            <a:r>
              <a:rPr lang="en-US" sz="1400" dirty="0" err="1">
                <a:solidFill>
                  <a:srgbClr val="FFFFFF">
                    <a:alpha val="75000"/>
                  </a:srgbClr>
                </a:solidFill>
              </a:rPr>
              <a:t>Paré</a:t>
            </a:r>
            <a:r>
              <a:rPr lang="en-US" sz="1400" dirty="0">
                <a:solidFill>
                  <a:srgbClr val="FFFFFF">
                    <a:alpha val="75000"/>
                  </a:srgbClr>
                </a:solidFill>
              </a:rPr>
              <a:t>, Monique Bisson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1285E5-BA1E-724D-B363-E1B0CEF3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7" r="44348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518CE6-DC6B-044D-9C5D-70B3C1E22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5" r="35991" b="-1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6EE8CF-6C90-234D-BCCC-6727DF6D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94" y="1337403"/>
            <a:ext cx="3259016" cy="782751"/>
          </a:xfrm>
        </p:spPr>
        <p:txBody>
          <a:bodyPr>
            <a:normAutofit fontScale="90000"/>
          </a:bodyPr>
          <a:lstStyle/>
          <a:p>
            <a:r>
              <a:rPr lang="fr-FR" sz="2400" dirty="0">
                <a:solidFill>
                  <a:srgbClr val="FFFFFF"/>
                </a:solidFill>
              </a:rPr>
              <a:t>Effets directs et indirects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AC8ABC-6843-894E-BE9C-01644CCD4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2444183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r-CA" sz="1800" dirty="0">
                <a:solidFill>
                  <a:srgbClr val="FFFFFF"/>
                </a:solidFill>
              </a:rPr>
              <a:t>Moustiques et mouches noires</a:t>
            </a:r>
          </a:p>
          <a:p>
            <a:pPr>
              <a:lnSpc>
                <a:spcPct val="100000"/>
              </a:lnSpc>
            </a:pPr>
            <a:r>
              <a:rPr lang="fr-CA" sz="1800" dirty="0">
                <a:solidFill>
                  <a:srgbClr val="FFFFFF"/>
                </a:solidFill>
              </a:rPr>
              <a:t>Chironomes, élément clé des réseaux trophiques</a:t>
            </a:r>
          </a:p>
          <a:p>
            <a:pPr>
              <a:lnSpc>
                <a:spcPct val="100000"/>
              </a:lnSpc>
            </a:pPr>
            <a:r>
              <a:rPr lang="fr-CA" sz="1800" dirty="0">
                <a:solidFill>
                  <a:srgbClr val="FFFFFF"/>
                </a:solidFill>
              </a:rPr>
              <a:t>Chute de 65% à 90%</a:t>
            </a:r>
          </a:p>
          <a:p>
            <a:pPr>
              <a:lnSpc>
                <a:spcPct val="100000"/>
              </a:lnSpc>
            </a:pPr>
            <a:r>
              <a:rPr lang="fr-CA" dirty="0">
                <a:solidFill>
                  <a:srgbClr val="FFFFFF"/>
                </a:solidFill>
              </a:rPr>
              <a:t>Amphibiens</a:t>
            </a:r>
          </a:p>
          <a:p>
            <a:pPr>
              <a:lnSpc>
                <a:spcPct val="100000"/>
              </a:lnSpc>
            </a:pPr>
            <a:r>
              <a:rPr lang="fr-CA" dirty="0">
                <a:solidFill>
                  <a:srgbClr val="FFFFFF"/>
                </a:solidFill>
              </a:rPr>
              <a:t>Toute la chaîne alimentaire affectée</a:t>
            </a:r>
          </a:p>
          <a:p>
            <a:pPr>
              <a:lnSpc>
                <a:spcPct val="100000"/>
              </a:lnSpc>
            </a:pP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AAB2D0-B079-D243-8021-978855B51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" b="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6DA48CE-E57A-C54B-A6D8-84E7AAA9D9A9}"/>
              </a:ext>
            </a:extLst>
          </p:cNvPr>
          <p:cNvSpPr txBox="1"/>
          <p:nvPr/>
        </p:nvSpPr>
        <p:spPr>
          <a:xfrm>
            <a:off x="4775074" y="5539084"/>
            <a:ext cx="147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800"/>
              <a:t>Impacts du Bti sur la biodiversité - Tour du Valat, France - Brigitte Poulin, 2019</a:t>
            </a:r>
            <a:endParaRPr lang="fr-FR" sz="80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762E3E6-A71F-FA45-A5D7-17DBF2E9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36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FA86F9-5C4E-844D-A4D2-19E0686C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br>
              <a:rPr lang="en-US" sz="11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3. Composition du </a:t>
            </a:r>
            <a:r>
              <a:rPr lang="en-US" sz="2200" dirty="0" err="1">
                <a:solidFill>
                  <a:srgbClr val="FFFFFF"/>
                </a:solidFill>
              </a:rPr>
              <a:t>produit</a:t>
            </a:r>
            <a:br>
              <a:rPr lang="en-US" sz="2200" dirty="0">
                <a:solidFill>
                  <a:srgbClr val="FFFFFF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8B4AF4F-FA36-1147-BE05-36D3D0534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95258"/>
              </p:ext>
            </p:extLst>
          </p:nvPr>
        </p:nvGraphicFramePr>
        <p:xfrm>
          <a:off x="6692348" y="1"/>
          <a:ext cx="5450266" cy="68580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39583">
                  <a:extLst>
                    <a:ext uri="{9D8B030D-6E8A-4147-A177-3AD203B41FA5}">
                      <a16:colId xmlns:a16="http://schemas.microsoft.com/office/drawing/2014/main" val="968546112"/>
                    </a:ext>
                  </a:extLst>
                </a:gridCol>
                <a:gridCol w="1303873">
                  <a:extLst>
                    <a:ext uri="{9D8B030D-6E8A-4147-A177-3AD203B41FA5}">
                      <a16:colId xmlns:a16="http://schemas.microsoft.com/office/drawing/2014/main" val="1046419191"/>
                    </a:ext>
                  </a:extLst>
                </a:gridCol>
                <a:gridCol w="1339045">
                  <a:extLst>
                    <a:ext uri="{9D8B030D-6E8A-4147-A177-3AD203B41FA5}">
                      <a16:colId xmlns:a16="http://schemas.microsoft.com/office/drawing/2014/main" val="1219997496"/>
                    </a:ext>
                  </a:extLst>
                </a:gridCol>
                <a:gridCol w="1467765">
                  <a:extLst>
                    <a:ext uri="{9D8B030D-6E8A-4147-A177-3AD203B41FA5}">
                      <a16:colId xmlns:a16="http://schemas.microsoft.com/office/drawing/2014/main" val="1554658528"/>
                    </a:ext>
                  </a:extLst>
                </a:gridCol>
              </a:tblGrid>
              <a:tr h="1318971">
                <a:tc>
                  <a:txBody>
                    <a:bodyPr/>
                    <a:lstStyle/>
                    <a:p>
                      <a:pPr algn="ctr"/>
                      <a:r>
                        <a:rPr lang="fr-CA" sz="1800" b="1">
                          <a:effectLst/>
                        </a:rPr>
                        <a:t>Nom commercial</a:t>
                      </a:r>
                      <a:endParaRPr lang="fr-CA" sz="180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effectLst/>
                        </a:rPr>
                        <a:t>Ingrédient 1</a:t>
                      </a:r>
                      <a:endParaRPr lang="fr-CA" sz="1800" dirty="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effectLst/>
                        </a:rPr>
                        <a:t>Ingrédient 2</a:t>
                      </a:r>
                      <a:endParaRPr lang="fr-CA" sz="1800" dirty="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effectLst/>
                        </a:rPr>
                        <a:t>Ingrédient 3</a:t>
                      </a:r>
                      <a:endParaRPr lang="fr-CA" sz="1800" dirty="0">
                        <a:effectLst/>
                      </a:endParaRPr>
                    </a:p>
                  </a:txBody>
                  <a:tcPr marL="91812" marR="91812" marT="45907" marB="45907" anchor="ctr"/>
                </a:tc>
                <a:extLst>
                  <a:ext uri="{0D108BD9-81ED-4DB2-BD59-A6C34878D82A}">
                    <a16:rowId xmlns:a16="http://schemas.microsoft.com/office/drawing/2014/main" val="3644202379"/>
                  </a:ext>
                </a:extLst>
              </a:tr>
              <a:tr h="2110029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effectLst/>
                          <a:hlinkClick r:id="rId3"/>
                        </a:rPr>
                        <a:t>VectoBac 1200 Liquide</a:t>
                      </a:r>
                      <a:endParaRPr lang="fr-CA" sz="1800" dirty="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err="1">
                          <a:effectLst/>
                        </a:rPr>
                        <a:t>Bti</a:t>
                      </a:r>
                      <a:r>
                        <a:rPr lang="fr-CA" sz="1800" dirty="0">
                          <a:effectLst/>
                        </a:rPr>
                        <a:t> : 11,61 %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Autres ingrédients: 88,29 %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effectLst/>
                          <a:hlinkClick r:id="rId4"/>
                        </a:rPr>
                        <a:t>Isothiazoline</a:t>
                      </a:r>
                      <a:r>
                        <a:rPr lang="fr-CA" sz="1800" dirty="0">
                          <a:effectLst/>
                        </a:rPr>
                        <a:t> : 0,10%</a:t>
                      </a:r>
                    </a:p>
                  </a:txBody>
                  <a:tcPr marL="91812" marR="91812" marT="45907" marB="45907" anchor="ctr"/>
                </a:tc>
                <a:extLst>
                  <a:ext uri="{0D108BD9-81ED-4DB2-BD59-A6C34878D82A}">
                    <a16:rowId xmlns:a16="http://schemas.microsoft.com/office/drawing/2014/main" val="125214837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effectLst/>
                          <a:hlinkClick r:id="rId5"/>
                        </a:rPr>
                        <a:t>VectoBac 200 Granules</a:t>
                      </a:r>
                      <a:endParaRPr lang="fr-CA" sz="1800" dirty="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err="1">
                          <a:effectLst/>
                        </a:rPr>
                        <a:t>Bti</a:t>
                      </a:r>
                      <a:r>
                        <a:rPr lang="fr-CA" sz="1800" dirty="0">
                          <a:effectLst/>
                        </a:rPr>
                        <a:t> : 2,8 %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r>
                        <a:rPr lang="fr-CA" sz="1800" dirty="0"/>
                        <a:t>Autres ingrédients: 97,2 %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endParaRPr lang="fr-CA" sz="1800" dirty="0"/>
                    </a:p>
                  </a:txBody>
                  <a:tcPr marL="91812" marR="91812" marT="45907" marB="45907" anchor="ctr"/>
                </a:tc>
                <a:extLst>
                  <a:ext uri="{0D108BD9-81ED-4DB2-BD59-A6C34878D82A}">
                    <a16:rowId xmlns:a16="http://schemas.microsoft.com/office/drawing/2014/main" val="939362239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fr-CA" sz="1800">
                          <a:effectLst/>
                          <a:hlinkClick r:id="rId6" tooltip="VectoLex CG"/>
                        </a:rPr>
                        <a:t>VectoLex CG</a:t>
                      </a:r>
                      <a:endParaRPr lang="fr-CA" sz="1800">
                        <a:effectLst/>
                      </a:endParaRP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err="1">
                          <a:effectLst/>
                        </a:rPr>
                        <a:t>Bti</a:t>
                      </a:r>
                      <a:r>
                        <a:rPr lang="fr-CA" sz="1800">
                          <a:effectLst/>
                        </a:rPr>
                        <a:t> : 7,5 %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r>
                        <a:rPr lang="fr-CA" sz="1800"/>
                        <a:t>Autres ingrédients: </a:t>
                      </a:r>
                      <a:r>
                        <a:rPr lang="fr-CA" sz="1800" dirty="0"/>
                        <a:t>82,5 %</a:t>
                      </a:r>
                    </a:p>
                  </a:txBody>
                  <a:tcPr marL="91812" marR="91812" marT="45907" marB="45907" anchor="ctr"/>
                </a:tc>
                <a:tc>
                  <a:txBody>
                    <a:bodyPr/>
                    <a:lstStyle/>
                    <a:p>
                      <a:endParaRPr lang="fr-CA" sz="1800" dirty="0"/>
                    </a:p>
                  </a:txBody>
                  <a:tcPr marL="91812" marR="91812" marT="45907" marB="45907" anchor="ctr"/>
                </a:tc>
                <a:extLst>
                  <a:ext uri="{0D108BD9-81ED-4DB2-BD59-A6C34878D82A}">
                    <a16:rowId xmlns:a16="http://schemas.microsoft.com/office/drawing/2014/main" val="32364382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B53ACDC-7E68-6945-A46C-40B74C3F9DA3}"/>
              </a:ext>
            </a:extLst>
          </p:cNvPr>
          <p:cNvSpPr/>
          <p:nvPr/>
        </p:nvSpPr>
        <p:spPr>
          <a:xfrm>
            <a:off x="591225" y="4255994"/>
            <a:ext cx="3409782" cy="18998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200" dirty="0">
                <a:solidFill>
                  <a:srgbClr val="FFFFFF"/>
                </a:solidFill>
              </a:rPr>
              <a:t>  </a:t>
            </a:r>
            <a:r>
              <a:rPr lang="en-US" sz="1400" dirty="0" err="1">
                <a:solidFill>
                  <a:srgbClr val="FFFFFF"/>
                </a:solidFill>
              </a:rPr>
              <a:t>jusqu’à</a:t>
            </a:r>
            <a:r>
              <a:rPr lang="en-US" sz="1400" dirty="0">
                <a:solidFill>
                  <a:srgbClr val="FFFFFF"/>
                </a:solidFill>
              </a:rPr>
              <a:t> 97% = </a:t>
            </a:r>
            <a:r>
              <a:rPr lang="en-US" sz="1400" dirty="0" err="1">
                <a:solidFill>
                  <a:srgbClr val="FFFFFF"/>
                </a:solidFill>
              </a:rPr>
              <a:t>Autres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ingrédients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 Protégé par le secret commercial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F3D8BD-B173-4E4F-88AD-57BAC6374602}"/>
              </a:ext>
            </a:extLst>
          </p:cNvPr>
          <p:cNvSpPr txBox="1"/>
          <p:nvPr/>
        </p:nvSpPr>
        <p:spPr>
          <a:xfrm>
            <a:off x="581192" y="3933265"/>
            <a:ext cx="104590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" dirty="0"/>
              <a:t>Photo Ruby Lake </a:t>
            </a:r>
            <a:r>
              <a:rPr lang="fr-CA" sz="500" dirty="0" err="1"/>
              <a:t>Resort</a:t>
            </a:r>
            <a:endParaRPr lang="fr-FR" sz="500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18AE2FE-622B-B941-BBBC-2E6190E1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3573678" cy="365125"/>
          </a:xfrm>
        </p:spPr>
        <p:txBody>
          <a:bodyPr/>
          <a:lstStyle/>
          <a:p>
            <a:endParaRPr lang="fr-CA" dirty="0"/>
          </a:p>
          <a:p>
            <a:r>
              <a:rPr lang="en-US" dirty="0" err="1"/>
              <a:t>Décembre</a:t>
            </a:r>
            <a:r>
              <a:rPr lang="en-US" dirty="0"/>
              <a:t> 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FEB5FE-1639-6D4D-949A-64C67EC8E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2122" y="0"/>
            <a:ext cx="743447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25787A-4480-DC45-A626-EBE806BF8210}"/>
              </a:ext>
            </a:extLst>
          </p:cNvPr>
          <p:cNvSpPr txBox="1"/>
          <p:nvPr/>
        </p:nvSpPr>
        <p:spPr>
          <a:xfrm>
            <a:off x="49386" y="5668057"/>
            <a:ext cx="6342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Autres ingrédients: agents de protection contre les rayons UV, émulsifiants, anti-moussants, stabilisateurs et </a:t>
            </a:r>
            <a:r>
              <a:rPr lang="fr-CA" sz="2000" dirty="0" err="1"/>
              <a:t>phagostimulants</a:t>
            </a:r>
            <a:r>
              <a:rPr lang="fr-CA" sz="2000" dirty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59881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AAAB002-E48E-4009-828A-511F7A82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ane_et_cannetons-1">
            <a:hlinkClick r:id="rId3"/>
            <a:extLst>
              <a:ext uri="{FF2B5EF4-FFF2-40B4-BE49-F238E27FC236}">
                <a16:creationId xmlns:a16="http://schemas.microsoft.com/office/drawing/2014/main" id="{8A441015-ED56-E144-9322-438D586B3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979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97EF55D5-23F0-4398-B16B-AEF5778C3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423123"/>
            <a:ext cx="4216219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DF32581-CAA1-43C6-8532-DC56C843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01200"/>
            <a:ext cx="4214869" cy="575705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C6E0E2-86AC-944B-902C-9A3EAAA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0" y="1131195"/>
            <a:ext cx="3730810" cy="1247938"/>
          </a:xfrm>
        </p:spPr>
        <p:txBody>
          <a:bodyPr anchor="ctr">
            <a:normAutofit/>
          </a:bodyPr>
          <a:lstStyle/>
          <a:p>
            <a:r>
              <a:rPr lang="fr-FR" sz="2600" dirty="0">
                <a:solidFill>
                  <a:srgbClr val="FFFFFF"/>
                </a:solidFill>
              </a:rPr>
              <a:t>Où traite-t-on Au Québec?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9395D-CB0A-2148-AC3C-863A65F37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31" y="2438399"/>
            <a:ext cx="3730810" cy="35052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1800" dirty="0">
                <a:solidFill>
                  <a:srgbClr val="FFFFFF"/>
                </a:solidFill>
              </a:rPr>
              <a:t>Marais, marécages, fossés, lacs, rivières, ruisseaux </a:t>
            </a:r>
          </a:p>
          <a:p>
            <a:pPr>
              <a:lnSpc>
                <a:spcPct val="100000"/>
              </a:lnSpc>
            </a:pPr>
            <a:r>
              <a:rPr lang="fr-CA" sz="1800" dirty="0">
                <a:solidFill>
                  <a:srgbClr val="FFFFFF"/>
                </a:solidFill>
              </a:rPr>
              <a:t>De avril à octobre </a:t>
            </a:r>
            <a:endParaRPr lang="fr-FR" sz="1800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tx1"/>
                </a:solidFill>
              </a:rPr>
              <a:t>Environ 60 municipalités au Québec en 2021</a:t>
            </a:r>
            <a:endParaRPr lang="fr-CA" sz="1800" dirty="0">
              <a:solidFill>
                <a:schemeClr val="tx1"/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93FC47E-CB06-C848-83C7-932FAFAB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Automne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73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C47E5D-3AED-1E48-BFBF-40FC4337D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4" b="426"/>
          <a:stretch/>
        </p:blipFill>
        <p:spPr>
          <a:xfrm>
            <a:off x="-2510" y="10"/>
            <a:ext cx="12191999" cy="6857990"/>
          </a:xfrm>
          <a:prstGeom prst="rect">
            <a:avLst/>
          </a:prstGeom>
        </p:spPr>
      </p:pic>
      <p:sp>
        <p:nvSpPr>
          <p:cNvPr id="44" name="Rectangle 3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048ED9-983B-FC48-8C35-A5759BFC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8"/>
            <a:ext cx="10905059" cy="952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Où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traite</a:t>
            </a:r>
            <a:r>
              <a:rPr lang="en-US" sz="3600" dirty="0">
                <a:solidFill>
                  <a:schemeClr val="tx1"/>
                </a:solidFill>
              </a:rPr>
              <a:t>-on </a:t>
            </a:r>
            <a:r>
              <a:rPr lang="en-US" sz="3600" dirty="0" err="1">
                <a:solidFill>
                  <a:schemeClr val="tx1"/>
                </a:solidFill>
              </a:rPr>
              <a:t>à</a:t>
            </a:r>
            <a:r>
              <a:rPr lang="en-US" sz="3600" dirty="0">
                <a:solidFill>
                  <a:schemeClr val="tx1"/>
                </a:solidFill>
              </a:rPr>
              <a:t> Gatineau?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BB24F-429D-6849-97F4-79870DB6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 cap="all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 Ville de Gatineau</a:t>
            </a:r>
            <a:endParaRPr lang="en-US" sz="1800" b="1" cap="all" dirty="0">
              <a:solidFill>
                <a:srgbClr val="FFFF00"/>
              </a:solidFill>
            </a:endParaRPr>
          </a:p>
        </p:txBody>
      </p:sp>
      <p:cxnSp>
        <p:nvCxnSpPr>
          <p:cNvPr id="45" name="Straight Connector 37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3A801A5-D1F1-B442-B929-707C8C040DE5}"/>
              </a:ext>
            </a:extLst>
          </p:cNvPr>
          <p:cNvSpPr txBox="1"/>
          <p:nvPr/>
        </p:nvSpPr>
        <p:spPr>
          <a:xfrm>
            <a:off x="9532875" y="6045256"/>
            <a:ext cx="168904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sz="500" dirty="0"/>
              <a:t>© 2020 Canada247.info All </a:t>
            </a:r>
            <a:r>
              <a:rPr lang="fr-CA" sz="500" dirty="0" err="1"/>
              <a:t>Rights</a:t>
            </a:r>
            <a:r>
              <a:rPr lang="fr-CA" sz="500" dirty="0"/>
              <a:t> </a:t>
            </a:r>
            <a:r>
              <a:rPr lang="fr-CA" sz="500" dirty="0" err="1"/>
              <a:t>reserved</a:t>
            </a:r>
            <a:r>
              <a:rPr lang="fr-CA" sz="500" dirty="0"/>
              <a:t>.</a:t>
            </a:r>
            <a:endParaRPr lang="fr-FR" sz="5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14DF37-8729-7740-B892-75C50C22EC76}"/>
              </a:ext>
            </a:extLst>
          </p:cNvPr>
          <p:cNvSpPr txBox="1"/>
          <p:nvPr/>
        </p:nvSpPr>
        <p:spPr>
          <a:xfrm>
            <a:off x="8798118" y="5719026"/>
            <a:ext cx="25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bg1"/>
                </a:solidFill>
              </a:rPr>
              <a:t>Parc du Lac Beauchamp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02EA9C31-FFFD-B449-AB42-E001B216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BDFBD6-E63A-C643-A2C7-4885A1AAE53C}"/>
              </a:ext>
            </a:extLst>
          </p:cNvPr>
          <p:cNvSpPr txBox="1"/>
          <p:nvPr/>
        </p:nvSpPr>
        <p:spPr>
          <a:xfrm>
            <a:off x="1039091" y="2239471"/>
            <a:ext cx="8797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fr-CA" b="1" dirty="0">
                <a:solidFill>
                  <a:schemeClr val="bg1"/>
                </a:solidFill>
              </a:rPr>
              <a:t>7 districts: Pointe-Gatineau, </a:t>
            </a:r>
            <a:r>
              <a:rPr lang="fr-CA" b="1" dirty="0" err="1">
                <a:solidFill>
                  <a:schemeClr val="bg1"/>
                </a:solidFill>
              </a:rPr>
              <a:t>Carrefour-de-l’Hôpital</a:t>
            </a:r>
            <a:r>
              <a:rPr lang="fr-CA" b="1" dirty="0">
                <a:solidFill>
                  <a:schemeClr val="bg1"/>
                </a:solidFill>
              </a:rPr>
              <a:t>, du Versant, Bellevue, lac Beauchamp, rivière Blanche et Masson-Angers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algn="ctr" fontAlgn="base"/>
            <a:r>
              <a:rPr lang="fr-CA" b="1" dirty="0">
                <a:solidFill>
                  <a:schemeClr val="bg1"/>
                </a:solidFill>
              </a:rPr>
              <a:t>Sur les bords de la rivière Blanche et d’autres cours d’eau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algn="ctr" fontAlgn="base"/>
            <a:r>
              <a:rPr lang="fr-CA" b="1" dirty="0">
                <a:solidFill>
                  <a:schemeClr val="bg1"/>
                </a:solidFill>
              </a:rPr>
              <a:t>Dans des parcs ?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algn="ctr" fontAlgn="base"/>
            <a:r>
              <a:rPr lang="fr-CA" b="1" dirty="0">
                <a:solidFill>
                  <a:schemeClr val="bg1"/>
                </a:solidFill>
              </a:rPr>
              <a:t>En 2020, MFFP s’oppose à un agrandissement de la zone d’épandage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algn="ctr" fontAlgn="base"/>
            <a:r>
              <a:rPr lang="fr-CA" b="1" dirty="0">
                <a:solidFill>
                  <a:schemeClr val="bg1"/>
                </a:solidFill>
              </a:rPr>
              <a:t>Interdiction dans la baie </a:t>
            </a:r>
            <a:r>
              <a:rPr lang="fr-CA" b="1" dirty="0" err="1">
                <a:solidFill>
                  <a:schemeClr val="bg1"/>
                </a:solidFill>
              </a:rPr>
              <a:t>McLaurin</a:t>
            </a:r>
            <a:r>
              <a:rPr lang="fr-CA" b="1" dirty="0">
                <a:solidFill>
                  <a:schemeClr val="bg1"/>
                </a:solidFill>
              </a:rPr>
              <a:t> en 2021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3B8E93-5165-554E-99B6-4586B7748E55}"/>
              </a:ext>
            </a:extLst>
          </p:cNvPr>
          <p:cNvSpPr txBox="1"/>
          <p:nvPr/>
        </p:nvSpPr>
        <p:spPr>
          <a:xfrm>
            <a:off x="3094778" y="1708688"/>
            <a:ext cx="573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Pas un dossier de taxation mais un dossier environnemental</a:t>
            </a:r>
          </a:p>
        </p:txBody>
      </p:sp>
    </p:spTree>
    <p:extLst>
      <p:ext uri="{BB962C8B-B14F-4D97-AF65-F5344CB8AC3E}">
        <p14:creationId xmlns:p14="http://schemas.microsoft.com/office/powerpoint/2010/main" val="2241738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196203-B2F6-5E48-8A1B-D2C73D19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46" y="548639"/>
            <a:ext cx="3568661" cy="1188720"/>
          </a:xfrm>
        </p:spPr>
        <p:txBody>
          <a:bodyPr>
            <a:normAutofit/>
          </a:bodyPr>
          <a:lstStyle/>
          <a:p>
            <a:r>
              <a:rPr lang="fr-FR" dirty="0"/>
              <a:t>Solutions de rechange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622137-0206-1742-B982-50FCC54F2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1890876"/>
            <a:ext cx="3568661" cy="4967123"/>
          </a:xfrm>
        </p:spPr>
        <p:txBody>
          <a:bodyPr>
            <a:normAutofit fontScale="92500" lnSpcReduction="20000"/>
          </a:bodyPr>
          <a:lstStyle/>
          <a:p>
            <a:r>
              <a:rPr lang="fr-CA" sz="1800" b="1" dirty="0"/>
              <a:t>Restauration des milieux humides</a:t>
            </a:r>
          </a:p>
          <a:p>
            <a:r>
              <a:rPr lang="fr-CA" sz="1800" b="1" dirty="0"/>
              <a:t>Sensibilisation au rôle de chaque espèce dans la nature </a:t>
            </a:r>
          </a:p>
          <a:p>
            <a:r>
              <a:rPr lang="fr-CA" sz="1800" b="1" dirty="0"/>
              <a:t>Retrait des contenants d’eau stagnante = réduit de 40% </a:t>
            </a:r>
          </a:p>
          <a:p>
            <a:r>
              <a:rPr lang="fr-CA" sz="1800" b="1" dirty="0"/>
              <a:t>Protections personnelles</a:t>
            </a:r>
          </a:p>
          <a:p>
            <a:r>
              <a:rPr lang="fr-CA" sz="1800" b="1" dirty="0"/>
              <a:t>Nichoirs</a:t>
            </a:r>
          </a:p>
          <a:p>
            <a:r>
              <a:rPr lang="fr-CA" sz="1800" b="1" dirty="0"/>
              <a:t>Pièges à moustiques</a:t>
            </a:r>
          </a:p>
          <a:p>
            <a:r>
              <a:rPr lang="fr-CA" sz="1800" b="1" dirty="0"/>
              <a:t>Collaboration avec les résidents pour trouver des solutions  respectueuses de la nature  </a:t>
            </a:r>
          </a:p>
          <a:p>
            <a:r>
              <a:rPr lang="fr-CA" sz="1800" b="1" dirty="0"/>
              <a:t>Réflexion sur nos modèles de développement au bord des cours d’eau</a:t>
            </a:r>
          </a:p>
          <a:p>
            <a:r>
              <a:rPr lang="fr-CA" sz="1800" b="1" dirty="0"/>
              <a:t>Recherche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A029B6-D8A0-3B43-970E-44A15B169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77" b="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EC819C-137D-2B42-A2CD-F4944DBA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1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9E294-3A5A-C541-A56B-BF0525E9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93" y="726540"/>
            <a:ext cx="1793239" cy="56581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Pièges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C86704-C4E3-5C49-8D20-9B18A2EC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13620" y="5956137"/>
            <a:ext cx="14252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>
                <a:solidFill>
                  <a:srgbClr val="8238DE"/>
                </a:solidFill>
              </a:rPr>
              <a:t>9 décembre 2021</a:t>
            </a:r>
            <a:endParaRPr lang="en-US" dirty="0">
              <a:solidFill>
                <a:srgbClr val="8238DE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451058-AC22-414D-84D5-4CDF89CE0F78}"/>
              </a:ext>
            </a:extLst>
          </p:cNvPr>
          <p:cNvSpPr txBox="1"/>
          <p:nvPr/>
        </p:nvSpPr>
        <p:spPr>
          <a:xfrm>
            <a:off x="584201" y="1600063"/>
            <a:ext cx="648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Pièges lumineux déjà utilisé par le contractant actuel pour identifier des problématiques de nuisance particulière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Identifier les insectes en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 de faire la surveillance du VNO sur une base hebdomadaire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 2020, six pièges installés à différentes stations en fin d’après-midi et contenu récolté le lendemain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Moustiques sont attirés par le CO2 dégagé par la glace sèche et la lumière UV</a:t>
            </a:r>
          </a:p>
          <a:p>
            <a:endParaRPr lang="fr-C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B2CBCE4-0E83-4EA4-8232-F837DBA6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394" y="1608802"/>
            <a:ext cx="4148328" cy="31112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FAF925F-E6F7-4368-94F3-3EA2C969FB6B}"/>
              </a:ext>
            </a:extLst>
          </p:cNvPr>
          <p:cNvSpPr txBox="1"/>
          <p:nvPr/>
        </p:nvSpPr>
        <p:spPr>
          <a:xfrm>
            <a:off x="731520" y="4720048"/>
            <a:ext cx="688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En 2021, l’appel d’offres pour le contrôle biologique des moustiques sur une portion du territoire de la ville de Gatineau inclut « à tester des pièges à moustiques dans les zones où l’épandage de biopesticide n’est pas permis » (entre le 1</a:t>
            </a:r>
            <a:r>
              <a:rPr lang="fr-CA" baseline="30000" dirty="0"/>
              <a:t>er</a:t>
            </a:r>
            <a:r>
              <a:rPr lang="fr-CA" dirty="0"/>
              <a:t> mai et le 1</a:t>
            </a:r>
            <a:r>
              <a:rPr lang="fr-CA" baseline="30000" dirty="0"/>
              <a:t>er</a:t>
            </a:r>
            <a:r>
              <a:rPr lang="fr-CA" dirty="0"/>
              <a:t> septembre)</a:t>
            </a:r>
          </a:p>
        </p:txBody>
      </p:sp>
    </p:spTree>
    <p:extLst>
      <p:ext uri="{BB962C8B-B14F-4D97-AF65-F5344CB8AC3E}">
        <p14:creationId xmlns:p14="http://schemas.microsoft.com/office/powerpoint/2010/main" val="306573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DD54E0C-FD2C-1F45-8260-DE6245B56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6"/>
          <a:stretch/>
        </p:blipFill>
        <p:spPr>
          <a:xfrm>
            <a:off x="4651201" y="3806720"/>
            <a:ext cx="4919926" cy="276745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50C8F7-6EF2-1C49-8271-29B33032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Automne 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7C7AA1-78C9-455C-88C5-768ACD46525E}"/>
              </a:ext>
            </a:extLst>
          </p:cNvPr>
          <p:cNvSpPr txBox="1"/>
          <p:nvPr/>
        </p:nvSpPr>
        <p:spPr>
          <a:xfrm>
            <a:off x="926592" y="67747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BORNE ANTIMOUSTIQUES QISTA</a:t>
            </a:r>
            <a:endParaRPr lang="fr-CA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09DAE6-573C-43F2-839A-E83ECABFEE2F}"/>
              </a:ext>
            </a:extLst>
          </p:cNvPr>
          <p:cNvSpPr txBox="1"/>
          <p:nvPr/>
        </p:nvSpPr>
        <p:spPr>
          <a:xfrm>
            <a:off x="446613" y="1149490"/>
            <a:ext cx="73262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Utilisée depuis 2017 à St-André de Kamouraska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Bornes étalées sur 1,5 km ceinturant le village (trentaine de bornes avec Rayon d’action de 60 m., 120 m. entre chaque borne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Efficacité selon les citoyens de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Couplé avec des stratégies complémentaires sur le terrain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Suivi hebdomadaire d’environ 4 hres et remplacement des bouteilles de CO2 et leurres aux 3 semaines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1600$ l’unité en 2021 = 1/10</a:t>
            </a:r>
            <a:r>
              <a:rPr lang="fr-CA" baseline="30000" dirty="0"/>
              <a:t>e</a:t>
            </a:r>
            <a:r>
              <a:rPr lang="fr-CA" dirty="0"/>
              <a:t> du coût du </a:t>
            </a:r>
            <a:r>
              <a:rPr lang="fr-CA" dirty="0" err="1"/>
              <a:t>Bti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Hyper sélectifs (moustiques + mouches noires femelles)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Système 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 d’entretien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Non intrusif des écosystèmes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7A036C-EBF2-454E-A13C-D8F011150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r="6586" b="3"/>
          <a:stretch/>
        </p:blipFill>
        <p:spPr>
          <a:xfrm>
            <a:off x="9156112" y="877529"/>
            <a:ext cx="2589275" cy="40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4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8A1251-CE0A-604E-8B4C-62FC248EB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9091"/>
          <a:stretch/>
        </p:blipFill>
        <p:spPr>
          <a:xfrm>
            <a:off x="0" y="0"/>
            <a:ext cx="12192002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A6C748-ABEE-2E44-9A3D-26E2F331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38483"/>
            <a:ext cx="4023360" cy="21815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 Principe de </a:t>
            </a:r>
            <a:r>
              <a:rPr lang="en-US" sz="3200" dirty="0" err="1">
                <a:solidFill>
                  <a:schemeClr val="bg1"/>
                </a:solidFill>
              </a:rPr>
              <a:t>prÉcaution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09F616-B78F-5242-A690-3886D883B011}"/>
              </a:ext>
            </a:extLst>
          </p:cNvPr>
          <p:cNvSpPr txBox="1"/>
          <p:nvPr/>
        </p:nvSpPr>
        <p:spPr>
          <a:xfrm>
            <a:off x="342589" y="2658549"/>
            <a:ext cx="380726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Synthèse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Recommandations du MFFP</a:t>
            </a:r>
          </a:p>
          <a:p>
            <a:pPr>
              <a:spcAft>
                <a:spcPts val="600"/>
              </a:spcAft>
            </a:pPr>
            <a:endParaRPr lang="fr-FR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566DE6B-131B-154C-94E4-52D2F6F5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75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905A66-D000-B748-BC3D-AE500539A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24" b="1258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ABB313-7494-D14B-862D-38C20AD8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352338"/>
            <a:ext cx="11548532" cy="4198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AB4427D-8A9C-804E-99C0-74D01C28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1733" y="620268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chemeClr val="bg1"/>
                </a:solidFill>
              </a:rPr>
              <a:t>Décembre</a:t>
            </a:r>
            <a:r>
              <a:rPr lang="en-US" sz="1000" dirty="0">
                <a:solidFill>
                  <a:schemeClr val="bg1"/>
                </a:solidFill>
              </a:rPr>
              <a:t> 2021</a:t>
            </a:r>
            <a:endParaRPr kumimoji="0" lang="en-US" sz="1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427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6064258-E694-884E-A2EF-F7FE2B260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BAAAEF-C686-5041-8F60-A56EA9D6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Gatineau Sans Pesticides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287815-CFF9-CF49-AEC0-78C17BED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Décembre 2021</a:t>
            </a:r>
          </a:p>
        </p:txBody>
      </p:sp>
    </p:spTree>
    <p:extLst>
      <p:ext uri="{BB962C8B-B14F-4D97-AF65-F5344CB8AC3E}">
        <p14:creationId xmlns:p14="http://schemas.microsoft.com/office/powerpoint/2010/main" val="137764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0B1E794-ABFA-8E45-8EFE-5E90FC3D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Sondage GSP – </a:t>
            </a:r>
            <a:r>
              <a:rPr lang="en-US" sz="3600" dirty="0" err="1">
                <a:solidFill>
                  <a:srgbClr val="FFFFFF"/>
                </a:solidFill>
              </a:rPr>
              <a:t>Réponses</a:t>
            </a:r>
            <a:r>
              <a:rPr lang="en-US" sz="3600" dirty="0">
                <a:solidFill>
                  <a:srgbClr val="FFFFFF"/>
                </a:solidFill>
              </a:rPr>
              <a:t> des </a:t>
            </a:r>
            <a:r>
              <a:rPr lang="en-US" sz="3600" dirty="0" err="1">
                <a:solidFill>
                  <a:srgbClr val="FFFFFF"/>
                </a:solidFill>
              </a:rPr>
              <a:t>conseillers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AAF96-D6A8-5C48-956F-37ECD35F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84" y="766070"/>
            <a:ext cx="27318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Décembre</a:t>
            </a:r>
            <a:r>
              <a:rPr lang="en-US" dirty="0">
                <a:solidFill>
                  <a:srgbClr val="FFFFFF"/>
                </a:solidFill>
              </a:rPr>
              <a:t> 2021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43FC0CE-540B-4142-8B33-8FD9A18AB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053" y="1522768"/>
            <a:ext cx="6764864" cy="3788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262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40EB076-769B-FE42-8BDB-DE2BB4F5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16603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Quantités</a:t>
            </a:r>
            <a:r>
              <a:rPr lang="en-US" sz="3600" dirty="0">
                <a:solidFill>
                  <a:srgbClr val="FFFFFF"/>
                </a:solidFill>
              </a:rPr>
              <a:t> de pesticides dans </a:t>
            </a:r>
            <a:r>
              <a:rPr lang="en-US" sz="3600" dirty="0" err="1">
                <a:solidFill>
                  <a:srgbClr val="FFFFFF"/>
                </a:solidFill>
              </a:rPr>
              <a:t>l’eau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E5C401-E08A-FA4B-A972-DCBD62CD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84" y="766070"/>
            <a:ext cx="27318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Décembre 2021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CD3BA0D-3BEE-DB47-9D3C-E0F148E84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8668" y="453643"/>
            <a:ext cx="7381249" cy="5938689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D7DF5F2-0F6B-6C45-96C0-F4F0979B1C3A}"/>
              </a:ext>
            </a:extLst>
          </p:cNvPr>
          <p:cNvSpPr txBox="1"/>
          <p:nvPr/>
        </p:nvSpPr>
        <p:spPr>
          <a:xfrm>
            <a:off x="670365" y="3957328"/>
            <a:ext cx="3262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5"/>
                </a:solidFill>
              </a:rPr>
              <a:t>Gatineau Sans Pesticides</a:t>
            </a:r>
          </a:p>
          <a:p>
            <a:pPr algn="ctr"/>
            <a:r>
              <a:rPr lang="fr-FR" sz="2400" dirty="0">
                <a:solidFill>
                  <a:schemeClr val="accent5"/>
                </a:solidFill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4014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6D036DE-F451-ED4D-AD48-4500281BD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49" r="530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4B6CC-A800-C84D-8347-D1EFF4A3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Décembre</a:t>
            </a:r>
            <a:r>
              <a:rPr lang="en-US" dirty="0">
                <a:solidFill>
                  <a:srgbClr val="FFFFFF"/>
                </a:solidFill>
              </a:rPr>
              <a:t> 2021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7264F1-3B49-5F4C-9EEB-872A1D408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-249383" y="-270164"/>
            <a:ext cx="12676909" cy="7412182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366CE2-2DE1-5149-8BC4-BB89A285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184" y="938022"/>
            <a:ext cx="4389261" cy="1188720"/>
          </a:xfrm>
        </p:spPr>
        <p:txBody>
          <a:bodyPr>
            <a:normAutofit/>
          </a:bodyPr>
          <a:lstStyle/>
          <a:p>
            <a:pPr algn="ctr"/>
            <a:r>
              <a:rPr lang="fr-CA" b="1" dirty="0"/>
              <a:t>Qu'est-ce que le </a:t>
            </a:r>
            <a:r>
              <a:rPr lang="fr-CA" b="1" dirty="0" err="1"/>
              <a:t>Bti</a:t>
            </a:r>
            <a:r>
              <a:rPr lang="fr-CA" b="1" dirty="0"/>
              <a:t>?</a:t>
            </a:r>
            <a:br>
              <a:rPr lang="fr-CA" b="1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51AB15-7639-B949-9A8B-249FFE77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83" y="1809082"/>
            <a:ext cx="4389262" cy="44477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A" sz="1300" dirty="0"/>
          </a:p>
          <a:p>
            <a:pPr>
              <a:lnSpc>
                <a:spcPct val="100000"/>
              </a:lnSpc>
            </a:pPr>
            <a:endParaRPr lang="fr-CA" sz="1300" dirty="0"/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Bactérie</a:t>
            </a:r>
            <a:r>
              <a:rPr lang="fr-CA" sz="1800" b="1" i="1" dirty="0">
                <a:solidFill>
                  <a:schemeClr val="tx1"/>
                </a:solidFill>
              </a:rPr>
              <a:t> : Bacillus </a:t>
            </a:r>
            <a:r>
              <a:rPr lang="fr-CA" sz="1800" b="1" i="1" dirty="0" err="1">
                <a:solidFill>
                  <a:schemeClr val="tx1"/>
                </a:solidFill>
              </a:rPr>
              <a:t>thuringiensis</a:t>
            </a:r>
            <a:r>
              <a:rPr lang="fr-CA" sz="1800" b="1" i="1" dirty="0">
                <a:solidFill>
                  <a:schemeClr val="tx1"/>
                </a:solidFill>
              </a:rPr>
              <a:t> </a:t>
            </a:r>
            <a:r>
              <a:rPr lang="fr-CA" sz="1800" b="1" i="1" dirty="0" err="1">
                <a:solidFill>
                  <a:schemeClr val="tx1"/>
                </a:solidFill>
              </a:rPr>
              <a:t>israelensis</a:t>
            </a:r>
            <a:endParaRPr lang="fr-CA" sz="1800" b="1" i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Toxique pour les larves de Nématocères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Israël - 1976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Reproduite en laboratoire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Depuis plus de 35 ans au Québec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Pulvérisé directement en eau douce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Voies aériennes et terrestres </a:t>
            </a:r>
          </a:p>
          <a:p>
            <a:pPr>
              <a:lnSpc>
                <a:spcPct val="100000"/>
              </a:lnSpc>
            </a:pPr>
            <a:r>
              <a:rPr lang="fr-CA" sz="1800" b="1" dirty="0">
                <a:solidFill>
                  <a:schemeClr val="tx1"/>
                </a:solidFill>
              </a:rPr>
              <a:t>Pulvérisé à répétition</a:t>
            </a:r>
            <a:endParaRPr lang="fr-CA" sz="1800" b="1" dirty="0"/>
          </a:p>
          <a:p>
            <a:pPr>
              <a:lnSpc>
                <a:spcPct val="100000"/>
              </a:lnSpc>
            </a:pPr>
            <a:endParaRPr lang="fr-FR" sz="1300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AB7B556-4E00-CB42-8A00-AE28F3EF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Décembre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8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5175DB-204E-4F42-87B4-D1BAE5019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55" y="702155"/>
            <a:ext cx="3409783" cy="13003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Comment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agit-il?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3AF9B7-1C9F-8148-BB80-BEE77EE2DB31}"/>
              </a:ext>
            </a:extLst>
          </p:cNvPr>
          <p:cNvSpPr/>
          <p:nvPr/>
        </p:nvSpPr>
        <p:spPr>
          <a:xfrm>
            <a:off x="629540" y="1438500"/>
            <a:ext cx="3409782" cy="382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Bti</a:t>
            </a:r>
            <a:r>
              <a:rPr lang="en-US" dirty="0">
                <a:solidFill>
                  <a:srgbClr val="FFFFFF"/>
                </a:solidFill>
              </a:rPr>
              <a:t> dans les plans 	</a:t>
            </a:r>
            <a:r>
              <a:rPr lang="en-US" dirty="0" err="1">
                <a:solidFill>
                  <a:srgbClr val="FFFFFF"/>
                </a:solidFill>
              </a:rPr>
              <a:t>d’eau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Larves</a:t>
            </a:r>
            <a:r>
              <a:rPr lang="en-US" dirty="0">
                <a:solidFill>
                  <a:srgbClr val="FFFFFF"/>
                </a:solidFill>
              </a:rPr>
              <a:t> absorbent  </a:t>
            </a:r>
            <a:r>
              <a:rPr lang="en-US" dirty="0" err="1">
                <a:solidFill>
                  <a:srgbClr val="FFFFFF"/>
                </a:solidFill>
              </a:rPr>
              <a:t>Bti</a:t>
            </a: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 err="1">
                <a:solidFill>
                  <a:srgbClr val="FFFFFF"/>
                </a:solidFill>
              </a:rPr>
              <a:t>Bti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libèrent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cristaux</a:t>
            </a:r>
            <a:r>
              <a:rPr lang="en-US" dirty="0">
                <a:solidFill>
                  <a:srgbClr val="FFFFFF"/>
                </a:solidFill>
              </a:rPr>
              <a:t> dans tube digestif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Perforent</a:t>
            </a:r>
            <a:r>
              <a:rPr lang="en-US" dirty="0">
                <a:solidFill>
                  <a:srgbClr val="FFFFFF"/>
                </a:solidFill>
              </a:rPr>
              <a:t> le tube digestif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Libération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err="1">
                <a:solidFill>
                  <a:srgbClr val="FFFFFF"/>
                </a:solidFill>
              </a:rPr>
              <a:t>bactéries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Nouvelles spores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913FA1-476D-6A48-AD05-43616B34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62" y="1509127"/>
            <a:ext cx="7153236" cy="38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7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2E033C-EAEB-AB4E-BE5B-91C5C5D7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Le </a:t>
            </a:r>
            <a:r>
              <a:rPr lang="fr-FR" dirty="0" err="1">
                <a:solidFill>
                  <a:schemeClr val="tx2"/>
                </a:solidFill>
              </a:rPr>
              <a:t>Bti</a:t>
            </a:r>
            <a:r>
              <a:rPr lang="fr-FR" dirty="0">
                <a:solidFill>
                  <a:schemeClr val="tx2"/>
                </a:solidFill>
              </a:rPr>
              <a:t>, sélectif?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1C6EA7-B4E3-DC47-BA28-F5B035A34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5" y="1896533"/>
            <a:ext cx="3857242" cy="25419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fr-CA" sz="1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fr-CA" sz="1800" b="1" dirty="0">
                <a:solidFill>
                  <a:schemeClr val="tx1"/>
                </a:solidFill>
              </a:rPr>
              <a:t>Mouches noires et les moustiques </a:t>
            </a:r>
          </a:p>
          <a:p>
            <a:pPr>
              <a:lnSpc>
                <a:spcPct val="90000"/>
              </a:lnSpc>
            </a:pPr>
            <a:r>
              <a:rPr lang="fr-CA" sz="1800" b="1" dirty="0">
                <a:solidFill>
                  <a:schemeClr val="tx1"/>
                </a:solidFill>
              </a:rPr>
              <a:t>Seules 8/57 moustiques piquent</a:t>
            </a:r>
          </a:p>
          <a:p>
            <a:pPr>
              <a:lnSpc>
                <a:spcPct val="90000"/>
              </a:lnSpc>
            </a:pPr>
            <a:r>
              <a:rPr lang="fr-CA" sz="1800" b="1" dirty="0">
                <a:solidFill>
                  <a:schemeClr val="tx1"/>
                </a:solidFill>
              </a:rPr>
              <a:t>Seules femelles piquent</a:t>
            </a:r>
          </a:p>
          <a:p>
            <a:pPr>
              <a:lnSpc>
                <a:spcPct val="90000"/>
              </a:lnSpc>
            </a:pPr>
            <a:r>
              <a:rPr lang="fr-CA" sz="1800" b="1" dirty="0">
                <a:solidFill>
                  <a:schemeClr val="tx1"/>
                </a:solidFill>
              </a:rPr>
              <a:t>Le </a:t>
            </a:r>
            <a:r>
              <a:rPr lang="fr-CA" sz="1800" b="1" dirty="0" err="1">
                <a:solidFill>
                  <a:schemeClr val="tx1"/>
                </a:solidFill>
              </a:rPr>
              <a:t>Bti</a:t>
            </a:r>
            <a:r>
              <a:rPr lang="fr-CA" sz="1800" b="1" dirty="0">
                <a:solidFill>
                  <a:schemeClr val="tx1"/>
                </a:solidFill>
              </a:rPr>
              <a:t> affecte les </a:t>
            </a:r>
            <a:r>
              <a:rPr lang="fr-CA" sz="18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Nématocères</a:t>
            </a:r>
            <a:r>
              <a:rPr lang="fr-CA" sz="1800" b="1" dirty="0">
                <a:solidFill>
                  <a:schemeClr val="tx1"/>
                </a:solidFill>
              </a:rPr>
              <a:t>		</a:t>
            </a:r>
          </a:p>
          <a:p>
            <a:pPr>
              <a:lnSpc>
                <a:spcPct val="90000"/>
              </a:lnSpc>
            </a:pPr>
            <a:r>
              <a:rPr lang="fr-CA" sz="1800" b="1" dirty="0">
                <a:solidFill>
                  <a:schemeClr val="tx1"/>
                </a:solidFill>
              </a:rPr>
              <a:t>Les chironomes - </a:t>
            </a:r>
            <a:r>
              <a:rPr lang="fr-CA" sz="1800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rôle essentiel </a:t>
            </a:r>
            <a:endParaRPr lang="fr-CA" sz="1800" b="1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fr-CA" sz="1600" b="1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endParaRPr lang="fr-CA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fr-FR" sz="1400" dirty="0">
              <a:solidFill>
                <a:schemeClr val="tx2"/>
              </a:solidFill>
            </a:endParaRPr>
          </a:p>
        </p:txBody>
      </p:sp>
      <p:pic>
        <p:nvPicPr>
          <p:cNvPr id="4098" name="Picture 2" descr="Larves de chironomes">
            <a:hlinkClick r:id="rId5"/>
            <a:extLst>
              <a:ext uri="{FF2B5EF4-FFF2-40B4-BE49-F238E27FC236}">
                <a16:creationId xmlns:a16="http://schemas.microsoft.com/office/drawing/2014/main" id="{62D4E1A2-EAFB-014B-A059-802096EA4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r="29661"/>
          <a:stretch/>
        </p:blipFill>
        <p:spPr bwMode="auto">
          <a:xfrm>
            <a:off x="5342562" y="10"/>
            <a:ext cx="684943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499192E-1AF3-0D46-94D1-E1FA02CE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Décembre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3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8DBE7EF-4B62-FE4E-9D76-84FF6E1F9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980" y="541065"/>
            <a:ext cx="4177376" cy="34358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D34339-4561-E24B-BFEB-1501A9999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81" y="541064"/>
            <a:ext cx="5368581" cy="343589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297735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CF1574-1FA0-784D-B804-D897D4AE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24106"/>
            <a:ext cx="10965141" cy="124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Le lien étroit entre écosystème productif et économie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8F5B3-AFDE-1041-85FB-B0A70998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5951811"/>
            <a:ext cx="28447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8238DE"/>
                </a:solidFill>
              </a:rPr>
              <a:t>Automne 2020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562BB2-FF56-9641-9D68-A35069D10D8E}"/>
              </a:ext>
            </a:extLst>
          </p:cNvPr>
          <p:cNvSpPr txBox="1"/>
          <p:nvPr/>
        </p:nvSpPr>
        <p:spPr>
          <a:xfrm>
            <a:off x="573404" y="4441858"/>
            <a:ext cx="11165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Truite capturée avec mouche imitant un chironome en C.-B. Crédit photo </a:t>
            </a:r>
            <a:r>
              <a:rPr lang="fr-CA" dirty="0">
                <a:hlinkClick r:id="rId4"/>
              </a:rPr>
              <a:t>Geoff Moore</a:t>
            </a:r>
            <a:r>
              <a:rPr lang="fr-CA" dirty="0"/>
              <a:t> Via </a:t>
            </a:r>
            <a:r>
              <a:rPr lang="fr-CA" dirty="0">
                <a:hlinkClick r:id="rId5"/>
              </a:rPr>
              <a:t>BC Field &amp; Stream,</a:t>
            </a:r>
            <a:r>
              <a:rPr lang="fr-CA" dirty="0"/>
              <a:t> 28 mars 2017.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14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6E598-F3B6-1B4A-9569-8724BBDF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62E4163-5F2C-9E4B-9210-419C8C74D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1304"/>
            <a:ext cx="12192000" cy="6526695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9318D5-A315-BA4E-B259-0BDF6542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Décembre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FD745-9BF7-004F-A62E-3A32DC42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590" y="1458214"/>
            <a:ext cx="6482217" cy="43266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F156B6-2300-EA4B-B42E-51728A29651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2743200" y="5399785"/>
            <a:ext cx="8867607" cy="432663"/>
          </a:xfrm>
        </p:spPr>
        <p:txBody>
          <a:bodyPr>
            <a:normAutofit lnSpcReduction="10000"/>
          </a:bodyPr>
          <a:lstStyle/>
          <a:p>
            <a:r>
              <a:rPr lang="fr-CA" u="sng" dirty="0">
                <a:hlinkClick r:id="rId2"/>
              </a:rPr>
              <a:t>https://www.nytimes.com/2021/10/01/science/physics-midges-starlings-swarm.html</a:t>
            </a:r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69837-ADED-074B-8681-3F987186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Automne 2020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BC4639-6427-5545-8D8F-58CACD621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2" y="0"/>
            <a:ext cx="11968675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EA575E-147F-AB4A-BF80-45E8BCFC9632}"/>
              </a:ext>
            </a:extLst>
          </p:cNvPr>
          <p:cNvSpPr txBox="1"/>
          <p:nvPr/>
        </p:nvSpPr>
        <p:spPr>
          <a:xfrm>
            <a:off x="4068417" y="6213532"/>
            <a:ext cx="295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hlinkClick r:id="rId4"/>
              </a:rPr>
              <a:t>Chironomes en action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3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VTI">
  <a:themeElements>
    <a:clrScheme name="AnalogousFromRegularSeedLeftStep">
      <a:dk1>
        <a:srgbClr val="000000"/>
      </a:dk1>
      <a:lt1>
        <a:srgbClr val="FFFFFF"/>
      </a:lt1>
      <a:dk2>
        <a:srgbClr val="243B41"/>
      </a:dk2>
      <a:lt2>
        <a:srgbClr val="E5E8E2"/>
      </a:lt2>
      <a:accent1>
        <a:srgbClr val="8238DE"/>
      </a:accent1>
      <a:accent2>
        <a:srgbClr val="5853D7"/>
      </a:accent2>
      <a:accent3>
        <a:srgbClr val="3374DD"/>
      </a:accent3>
      <a:accent4>
        <a:srgbClr val="21AACB"/>
      </a:accent4>
      <a:accent5>
        <a:srgbClr val="2AB697"/>
      </a:accent5>
      <a:accent6>
        <a:srgbClr val="1EBC58"/>
      </a:accent6>
      <a:hlink>
        <a:srgbClr val="648F2F"/>
      </a:hlink>
      <a:folHlink>
        <a:srgbClr val="8282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2475</Words>
  <Application>Microsoft Macintosh PowerPoint</Application>
  <PresentationFormat>Grand écran</PresentationFormat>
  <Paragraphs>246</Paragraphs>
  <Slides>20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Wingdings 2</vt:lpstr>
      <vt:lpstr>DividendVTI</vt:lpstr>
      <vt:lpstr>Gatineau Sans Pesticides  rencontre avec le Conseil Municipal de Gatineau 9 décembre 21 </vt:lpstr>
      <vt:lpstr>Sondage GSP – Réponses des conseillers</vt:lpstr>
      <vt:lpstr>Présentation PowerPoint</vt:lpstr>
      <vt:lpstr>Qu'est-ce que le Bti? </vt:lpstr>
      <vt:lpstr>Comment  agit-il? </vt:lpstr>
      <vt:lpstr>Le Bti, sélectif?</vt:lpstr>
      <vt:lpstr>Le lien étroit entre écosystème productif et économie</vt:lpstr>
      <vt:lpstr>Présentation PowerPoint</vt:lpstr>
      <vt:lpstr>Présentation PowerPoint</vt:lpstr>
      <vt:lpstr>Effets directs et indirects</vt:lpstr>
      <vt:lpstr>     3. Composition du produit </vt:lpstr>
      <vt:lpstr>Où traite-t-on Au Québec?</vt:lpstr>
      <vt:lpstr>Où traite-on à Gatineau?</vt:lpstr>
      <vt:lpstr>Solutions de rechange</vt:lpstr>
      <vt:lpstr>Pièges</vt:lpstr>
      <vt:lpstr>Présentation PowerPoint</vt:lpstr>
      <vt:lpstr>le Principe de prÉcaution</vt:lpstr>
      <vt:lpstr>      Questions?</vt:lpstr>
      <vt:lpstr>Gatineau Sans Pesticides</vt:lpstr>
      <vt:lpstr>Quantités de pesticides dans l’eau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Bti :  un insecticide sous le radar</dc:title>
  <dc:creator>Utilisateur Microsoft Office</dc:creator>
  <cp:lastModifiedBy>Utilisateur Microsoft Office</cp:lastModifiedBy>
  <cp:revision>49</cp:revision>
  <dcterms:created xsi:type="dcterms:W3CDTF">2020-06-24T13:25:44Z</dcterms:created>
  <dcterms:modified xsi:type="dcterms:W3CDTF">2021-12-09T01:28:57Z</dcterms:modified>
</cp:coreProperties>
</file>