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37_B5D392DE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4_4ABDB502.xml" ContentType="application/vnd.ms-powerpoint.comments+xml"/>
  <Override PartName="/ppt/notesSlides/notesSlide3.xml" ContentType="application/vnd.openxmlformats-officedocument.presentationml.notesSlide+xml"/>
  <Override PartName="/ppt/comments/modernComment_126_D510131C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4"/>
  </p:sldMasterIdLst>
  <p:notesMasterIdLst>
    <p:notesMasterId r:id="rId17"/>
  </p:notesMasterIdLst>
  <p:handoutMasterIdLst>
    <p:handoutMasterId r:id="rId18"/>
  </p:handoutMasterIdLst>
  <p:sldIdLst>
    <p:sldId id="309" r:id="rId5"/>
    <p:sldId id="310" r:id="rId6"/>
    <p:sldId id="311" r:id="rId7"/>
    <p:sldId id="307" r:id="rId8"/>
    <p:sldId id="308" r:id="rId9"/>
    <p:sldId id="294" r:id="rId10"/>
    <p:sldId id="314" r:id="rId11"/>
    <p:sldId id="313" r:id="rId12"/>
    <p:sldId id="296" r:id="rId13"/>
    <p:sldId id="295" r:id="rId14"/>
    <p:sldId id="301" r:id="rId15"/>
    <p:sldId id="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pos="600" userDrawn="1">
          <p15:clr>
            <a:srgbClr val="A4A3A4"/>
          </p15:clr>
        </p15:guide>
        <p15:guide id="4" pos="4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DF93F72C-32C1-327A-8452-A3593E619D3E}" name="Claire Charron" initials="CC" userId="77a66b13a0452d1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971"/>
    <a:srgbClr val="1C4C3C"/>
    <a:srgbClr val="F1EAE0"/>
    <a:srgbClr val="9F792F"/>
    <a:srgbClr val="785029"/>
    <a:srgbClr val="E3CEB2"/>
    <a:srgbClr val="648260"/>
    <a:srgbClr val="A49B37"/>
    <a:srgbClr val="006A8A"/>
    <a:srgbClr val="BD7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1" autoAdjust="0"/>
    <p:restoredTop sz="84286" autoAdjust="0"/>
  </p:normalViewPr>
  <p:slideViewPr>
    <p:cSldViewPr snapToGrid="0" snapToObjects="1" showGuides="1">
      <p:cViewPr varScale="1">
        <p:scale>
          <a:sx n="98" d="100"/>
          <a:sy n="98" d="100"/>
        </p:scale>
        <p:origin x="216" y="280"/>
      </p:cViewPr>
      <p:guideLst>
        <p:guide orient="horz" pos="1272"/>
        <p:guide pos="7056"/>
        <p:guide pos="600"/>
        <p:guide pos="4584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2491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modernComment_126_D510131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10CEBE-1F1A-2A43-8617-C7C1399E3465}" authorId="{DF93F72C-32C1-327A-8452-A3593E619D3E}" created="2024-11-26T16:48:08.12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74600476" sldId="294"/>
      <ac:spMk id="4" creationId="{B9234BFB-7D61-E860-670D-35784D0A8C0C}"/>
    </ac:deMkLst>
    <p188:txBody>
      <a:bodyPr/>
      <a:lstStyle/>
      <a:p>
        <a:r>
          <a:rPr lang="fr-FR"/>
          <a:t>Est-ce bien toi Marie quoi pourra développer sur ce volet?</a:t>
        </a:r>
      </a:p>
    </p188:txBody>
  </p188:cm>
</p188:cmLst>
</file>

<file path=ppt/comments/modernComment_134_4ABDB5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743982F-AFA6-AF42-9FDC-2FE09685CF72}" authorId="{DF93F72C-32C1-327A-8452-A3593E619D3E}" created="2024-11-26T16:44:08.35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53946626" sldId="308"/>
      <ac:spMk id="10" creationId="{B34F1638-A27B-9557-C43F-C3F20F68C442}"/>
      <ac:txMk cp="264" len="41">
        <ac:context len="503" hash="1320032417"/>
      </ac:txMk>
    </ac:txMkLst>
    <p188:pos x="5419851" y="1395101"/>
    <p188:txBody>
      <a:bodyPr/>
      <a:lstStyle/>
      <a:p>
        <a:r>
          <a:rPr lang="fr-FR"/>
          <a:t>WOW! Images hyper éloquentes! Bravo! Perso, j’inverserais comme suit: Solution = Stérilisation</a:t>
        </a:r>
      </a:p>
    </p188:txBody>
  </p188:cm>
</p188:cmLst>
</file>

<file path=ppt/comments/modernComment_137_B5D392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77D22AA-5CF7-6F41-9B8A-D64D7E34F044}" authorId="{DF93F72C-32C1-327A-8452-A3593E619D3E}" created="2024-11-26T16:15:30.15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050541790" sldId="311"/>
      <ac:spMk id="19" creationId="{1E3714B9-8CEF-78EA-C58B-C141ED8D86FF}"/>
      <ac:txMk cp="95" len="89">
        <ac:context len="1135" hash="2764882358"/>
      </ac:txMk>
    </ac:txMkLst>
    <p188:pos x="6968814" y="621106"/>
    <p188:txBody>
      <a:bodyPr/>
      <a:lstStyle/>
      <a:p>
        <a:r>
          <a:rPr lang="fr-FR"/>
          <a:t>Est-ce que viabilité financière signifie: trop cher? aussi, je ne comprends pas comment la ville puisse dire qu’en terminant un contrat, cela soit dans le but d’améliorer ses services (?) La ville a vraiment dit ça? Si le cas, je l’omettrais car ça les fait mal paraître. Je dirais plutôt qq chose du genre: la ville a mis fin à son contrat (ou ne l’a pas renouvelé?) car l’offre de service n’était plus satisfaisante aux yeux de la municipalité. À mes yeux, il serait important de donner qqs raisons expliquant cette cessation de contrat avec la SPCA; la municipalité n’a pas interrompu le service avec eux si tout allait bien. Même si on n’a pas tous les détails, il m’apparaît important de montrer les 2 côtés de la médaille.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0872D8-32CC-4D4B-BC9E-3E1B2085B382}" type="doc">
      <dgm:prSet loTypeId="urn:microsoft.com/office/officeart/2005/8/layout/radial6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A07ADE56-7E05-4DA1-AB7A-CC7E6356C022}">
      <dgm:prSet phldrT="[Text]" custT="1"/>
      <dgm:spPr/>
      <dgm:t>
        <a:bodyPr/>
        <a:lstStyle/>
        <a:p>
          <a:r>
            <a:rPr lang="en-CA" sz="2000" dirty="0" err="1"/>
            <a:t>Stratégie</a:t>
          </a:r>
          <a:r>
            <a:rPr lang="en-CA" sz="2000" baseline="0" dirty="0"/>
            <a:t> court </a:t>
          </a:r>
          <a:r>
            <a:rPr lang="en-CA" sz="2000" baseline="0" dirty="0" err="1"/>
            <a:t>terme</a:t>
          </a:r>
          <a:endParaRPr lang="en-CA" sz="2000" dirty="0"/>
        </a:p>
      </dgm:t>
    </dgm:pt>
    <dgm:pt modelId="{0693F641-36C2-4A10-92C5-1BD32CFD81EF}" type="parTrans" cxnId="{B05B4A18-5D86-4729-AC13-190A186DE94E}">
      <dgm:prSet/>
      <dgm:spPr/>
      <dgm:t>
        <a:bodyPr/>
        <a:lstStyle/>
        <a:p>
          <a:endParaRPr lang="en-CA"/>
        </a:p>
      </dgm:t>
    </dgm:pt>
    <dgm:pt modelId="{57FCFC55-B859-4543-A5A3-53A2AF1A6E0D}" type="sibTrans" cxnId="{B05B4A18-5D86-4729-AC13-190A186DE94E}">
      <dgm:prSet/>
      <dgm:spPr/>
      <dgm:t>
        <a:bodyPr/>
        <a:lstStyle/>
        <a:p>
          <a:endParaRPr lang="en-CA"/>
        </a:p>
      </dgm:t>
    </dgm:pt>
    <dgm:pt modelId="{38BB704F-3BB6-4113-9BA0-62B8420956E9}">
      <dgm:prSet phldrT="[Text]" custT="1"/>
      <dgm:spPr/>
      <dgm:t>
        <a:bodyPr/>
        <a:lstStyle/>
        <a:p>
          <a:r>
            <a:rPr lang="en-CA" sz="2400" dirty="0"/>
            <a:t>TNR</a:t>
          </a:r>
        </a:p>
      </dgm:t>
    </dgm:pt>
    <dgm:pt modelId="{B7B00C0A-72B6-4EAC-9382-E5E7598EDFAA}" type="parTrans" cxnId="{5BB30DFC-41E4-4C6E-9B04-B00897690522}">
      <dgm:prSet/>
      <dgm:spPr/>
      <dgm:t>
        <a:bodyPr/>
        <a:lstStyle/>
        <a:p>
          <a:endParaRPr lang="en-CA"/>
        </a:p>
      </dgm:t>
    </dgm:pt>
    <dgm:pt modelId="{DABCF099-F231-4931-AE0E-0CC217D37997}" type="sibTrans" cxnId="{5BB30DFC-41E4-4C6E-9B04-B00897690522}">
      <dgm:prSet/>
      <dgm:spPr/>
      <dgm:t>
        <a:bodyPr/>
        <a:lstStyle/>
        <a:p>
          <a:endParaRPr lang="en-CA"/>
        </a:p>
      </dgm:t>
    </dgm:pt>
    <dgm:pt modelId="{B9C6CCCB-D629-4A15-9EFD-BA7324D7714B}">
      <dgm:prSet phldrT="[Text]" custT="1"/>
      <dgm:spPr/>
      <dgm:t>
        <a:bodyPr/>
        <a:lstStyle/>
        <a:p>
          <a:r>
            <a:rPr lang="en-CA" sz="1400" dirty="0"/>
            <a:t>Services </a:t>
          </a:r>
          <a:r>
            <a:rPr lang="en-CA" sz="1400" dirty="0" err="1"/>
            <a:t>Vétérinaires</a:t>
          </a:r>
          <a:endParaRPr lang="en-CA" sz="1400" dirty="0"/>
        </a:p>
      </dgm:t>
    </dgm:pt>
    <dgm:pt modelId="{22324535-FE76-4146-8123-D4E23564161E}" type="parTrans" cxnId="{25883FE1-BB9E-49E1-9949-689D845E92B1}">
      <dgm:prSet/>
      <dgm:spPr/>
      <dgm:t>
        <a:bodyPr/>
        <a:lstStyle/>
        <a:p>
          <a:endParaRPr lang="en-CA"/>
        </a:p>
      </dgm:t>
    </dgm:pt>
    <dgm:pt modelId="{5FE6BE30-0A33-478F-8E0B-F3039CF2B2EC}" type="sibTrans" cxnId="{25883FE1-BB9E-49E1-9949-689D845E92B1}">
      <dgm:prSet/>
      <dgm:spPr/>
      <dgm:t>
        <a:bodyPr/>
        <a:lstStyle/>
        <a:p>
          <a:endParaRPr lang="en-CA"/>
        </a:p>
      </dgm:t>
    </dgm:pt>
    <dgm:pt modelId="{7A26D9C1-4DE2-45F1-98B3-4642C2CEC655}">
      <dgm:prSet phldrT="[Text]" custT="1"/>
      <dgm:spPr/>
      <dgm:t>
        <a:bodyPr/>
        <a:lstStyle/>
        <a:p>
          <a:r>
            <a:rPr lang="en-CA" sz="1200" dirty="0" err="1"/>
            <a:t>Financement</a:t>
          </a:r>
          <a:endParaRPr lang="en-CA" sz="1200" dirty="0"/>
        </a:p>
      </dgm:t>
    </dgm:pt>
    <dgm:pt modelId="{4AC3F0E8-0197-40ED-AE0E-E3BC682BEA97}" type="parTrans" cxnId="{CE6B8968-0CFC-40AF-9C38-A9FD278C9BA0}">
      <dgm:prSet/>
      <dgm:spPr/>
      <dgm:t>
        <a:bodyPr/>
        <a:lstStyle/>
        <a:p>
          <a:endParaRPr lang="en-CA"/>
        </a:p>
      </dgm:t>
    </dgm:pt>
    <dgm:pt modelId="{1D256200-D667-4BCD-91B1-EF1CB9DE58CE}" type="sibTrans" cxnId="{CE6B8968-0CFC-40AF-9C38-A9FD278C9BA0}">
      <dgm:prSet/>
      <dgm:spPr/>
      <dgm:t>
        <a:bodyPr/>
        <a:lstStyle/>
        <a:p>
          <a:endParaRPr lang="en-CA"/>
        </a:p>
      </dgm:t>
    </dgm:pt>
    <dgm:pt modelId="{DDBF00C3-5B88-48BA-A9BE-BCDCD2A4D573}">
      <dgm:prSet phldrT="[Text]" custT="1"/>
      <dgm:spPr/>
      <dgm:t>
        <a:bodyPr/>
        <a:lstStyle/>
        <a:p>
          <a:r>
            <a:rPr lang="en-CA" sz="1600" dirty="0"/>
            <a:t>Education du public</a:t>
          </a:r>
        </a:p>
      </dgm:t>
    </dgm:pt>
    <dgm:pt modelId="{77FF5DA0-EFA7-4D23-B93C-3FC9BF68902D}" type="parTrans" cxnId="{39643C2C-5976-442A-96A7-E42DA71267DD}">
      <dgm:prSet/>
      <dgm:spPr/>
      <dgm:t>
        <a:bodyPr/>
        <a:lstStyle/>
        <a:p>
          <a:endParaRPr lang="en-CA"/>
        </a:p>
      </dgm:t>
    </dgm:pt>
    <dgm:pt modelId="{D7E997FC-2F67-4E63-95A3-9E69A8468862}" type="sibTrans" cxnId="{39643C2C-5976-442A-96A7-E42DA71267DD}">
      <dgm:prSet/>
      <dgm:spPr/>
      <dgm:t>
        <a:bodyPr/>
        <a:lstStyle/>
        <a:p>
          <a:endParaRPr lang="en-CA"/>
        </a:p>
      </dgm:t>
    </dgm:pt>
    <dgm:pt modelId="{7445E339-57C9-4243-A2BE-A9DA132ED276}" type="pres">
      <dgm:prSet presAssocID="{930872D8-32CC-4D4B-BC9E-3E1B2085B38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C411114-8799-4340-8AA8-B666A01DA7EF}" type="pres">
      <dgm:prSet presAssocID="{A07ADE56-7E05-4DA1-AB7A-CC7E6356C022}" presName="centerShape" presStyleLbl="node0" presStyleIdx="0" presStyleCnt="1"/>
      <dgm:spPr/>
    </dgm:pt>
    <dgm:pt modelId="{5EA260CA-7096-4733-A25B-7736DF265DFB}" type="pres">
      <dgm:prSet presAssocID="{38BB704F-3BB6-4113-9BA0-62B8420956E9}" presName="node" presStyleLbl="node1" presStyleIdx="0" presStyleCnt="4">
        <dgm:presLayoutVars>
          <dgm:bulletEnabled val="1"/>
        </dgm:presLayoutVars>
      </dgm:prSet>
      <dgm:spPr/>
    </dgm:pt>
    <dgm:pt modelId="{AB2D6904-AC21-4F5F-A268-394E8DCFEC97}" type="pres">
      <dgm:prSet presAssocID="{38BB704F-3BB6-4113-9BA0-62B8420956E9}" presName="dummy" presStyleCnt="0"/>
      <dgm:spPr/>
    </dgm:pt>
    <dgm:pt modelId="{009BF87C-4FD2-4085-8BA9-34AE48593708}" type="pres">
      <dgm:prSet presAssocID="{DABCF099-F231-4931-AE0E-0CC217D37997}" presName="sibTrans" presStyleLbl="sibTrans2D1" presStyleIdx="0" presStyleCnt="4" custLinFactNeighborX="2917" custLinFactNeighborY="6252"/>
      <dgm:spPr/>
    </dgm:pt>
    <dgm:pt modelId="{CB66A79F-C0EA-4255-ABD6-9FAADE6D991F}" type="pres">
      <dgm:prSet presAssocID="{B9C6CCCB-D629-4A15-9EFD-BA7324D7714B}" presName="node" presStyleLbl="node1" presStyleIdx="1" presStyleCnt="4">
        <dgm:presLayoutVars>
          <dgm:bulletEnabled val="1"/>
        </dgm:presLayoutVars>
      </dgm:prSet>
      <dgm:spPr/>
    </dgm:pt>
    <dgm:pt modelId="{700C31AE-D084-47CB-90AE-1EF901CD1357}" type="pres">
      <dgm:prSet presAssocID="{B9C6CCCB-D629-4A15-9EFD-BA7324D7714B}" presName="dummy" presStyleCnt="0"/>
      <dgm:spPr/>
    </dgm:pt>
    <dgm:pt modelId="{84D4654B-D1A1-4357-9005-3FA4A9497E64}" type="pres">
      <dgm:prSet presAssocID="{5FE6BE30-0A33-478F-8E0B-F3039CF2B2EC}" presName="sibTrans" presStyleLbl="sibTrans2D1" presStyleIdx="1" presStyleCnt="4"/>
      <dgm:spPr/>
    </dgm:pt>
    <dgm:pt modelId="{877B3ACE-93D1-4566-9813-42BB932565D4}" type="pres">
      <dgm:prSet presAssocID="{7A26D9C1-4DE2-45F1-98B3-4642C2CEC655}" presName="node" presStyleLbl="node1" presStyleIdx="2" presStyleCnt="4">
        <dgm:presLayoutVars>
          <dgm:bulletEnabled val="1"/>
        </dgm:presLayoutVars>
      </dgm:prSet>
      <dgm:spPr/>
    </dgm:pt>
    <dgm:pt modelId="{38A42DA5-4BF5-4E97-8C29-502A116E0C0B}" type="pres">
      <dgm:prSet presAssocID="{7A26D9C1-4DE2-45F1-98B3-4642C2CEC655}" presName="dummy" presStyleCnt="0"/>
      <dgm:spPr/>
    </dgm:pt>
    <dgm:pt modelId="{F2A72F7F-E429-473D-B1C0-BAA549063456}" type="pres">
      <dgm:prSet presAssocID="{1D256200-D667-4BCD-91B1-EF1CB9DE58CE}" presName="sibTrans" presStyleLbl="sibTrans2D1" presStyleIdx="2" presStyleCnt="4"/>
      <dgm:spPr/>
    </dgm:pt>
    <dgm:pt modelId="{D0FD652C-A7FF-4ADB-A353-810232414EC4}" type="pres">
      <dgm:prSet presAssocID="{DDBF00C3-5B88-48BA-A9BE-BCDCD2A4D573}" presName="node" presStyleLbl="node1" presStyleIdx="3" presStyleCnt="4">
        <dgm:presLayoutVars>
          <dgm:bulletEnabled val="1"/>
        </dgm:presLayoutVars>
      </dgm:prSet>
      <dgm:spPr/>
    </dgm:pt>
    <dgm:pt modelId="{1475CAA5-8917-4F13-B15E-A7C70A4886C3}" type="pres">
      <dgm:prSet presAssocID="{DDBF00C3-5B88-48BA-A9BE-BCDCD2A4D573}" presName="dummy" presStyleCnt="0"/>
      <dgm:spPr/>
    </dgm:pt>
    <dgm:pt modelId="{73201B2E-843A-413D-80AA-4E478014750E}" type="pres">
      <dgm:prSet presAssocID="{D7E997FC-2F67-4E63-95A3-9E69A8468862}" presName="sibTrans" presStyleLbl="sibTrans2D1" presStyleIdx="3" presStyleCnt="4"/>
      <dgm:spPr/>
    </dgm:pt>
  </dgm:ptLst>
  <dgm:cxnLst>
    <dgm:cxn modelId="{42F1FC00-0BEF-41EF-AC45-3AB7A8F1633E}" type="presOf" srcId="{B9C6CCCB-D629-4A15-9EFD-BA7324D7714B}" destId="{CB66A79F-C0EA-4255-ABD6-9FAADE6D991F}" srcOrd="0" destOrd="0" presId="urn:microsoft.com/office/officeart/2005/8/layout/radial6"/>
    <dgm:cxn modelId="{A8D27603-02D9-49C0-81AF-113514D21470}" type="presOf" srcId="{7A26D9C1-4DE2-45F1-98B3-4642C2CEC655}" destId="{877B3ACE-93D1-4566-9813-42BB932565D4}" srcOrd="0" destOrd="0" presId="urn:microsoft.com/office/officeart/2005/8/layout/radial6"/>
    <dgm:cxn modelId="{FADF3315-461A-4251-B096-7EDBE952311B}" type="presOf" srcId="{38BB704F-3BB6-4113-9BA0-62B8420956E9}" destId="{5EA260CA-7096-4733-A25B-7736DF265DFB}" srcOrd="0" destOrd="0" presId="urn:microsoft.com/office/officeart/2005/8/layout/radial6"/>
    <dgm:cxn modelId="{B05B4A18-5D86-4729-AC13-190A186DE94E}" srcId="{930872D8-32CC-4D4B-BC9E-3E1B2085B382}" destId="{A07ADE56-7E05-4DA1-AB7A-CC7E6356C022}" srcOrd="0" destOrd="0" parTransId="{0693F641-36C2-4A10-92C5-1BD32CFD81EF}" sibTransId="{57FCFC55-B859-4543-A5A3-53A2AF1A6E0D}"/>
    <dgm:cxn modelId="{9FE65E1F-8EDF-4898-BA37-3891FAA71758}" type="presOf" srcId="{D7E997FC-2F67-4E63-95A3-9E69A8468862}" destId="{73201B2E-843A-413D-80AA-4E478014750E}" srcOrd="0" destOrd="0" presId="urn:microsoft.com/office/officeart/2005/8/layout/radial6"/>
    <dgm:cxn modelId="{39643C2C-5976-442A-96A7-E42DA71267DD}" srcId="{A07ADE56-7E05-4DA1-AB7A-CC7E6356C022}" destId="{DDBF00C3-5B88-48BA-A9BE-BCDCD2A4D573}" srcOrd="3" destOrd="0" parTransId="{77FF5DA0-EFA7-4D23-B93C-3FC9BF68902D}" sibTransId="{D7E997FC-2F67-4E63-95A3-9E69A8468862}"/>
    <dgm:cxn modelId="{40E74937-9056-4CE9-BED6-42A556AA0737}" type="presOf" srcId="{DDBF00C3-5B88-48BA-A9BE-BCDCD2A4D573}" destId="{D0FD652C-A7FF-4ADB-A353-810232414EC4}" srcOrd="0" destOrd="0" presId="urn:microsoft.com/office/officeart/2005/8/layout/radial6"/>
    <dgm:cxn modelId="{4EC6D74F-3013-4175-B287-B4FDB830089F}" type="presOf" srcId="{DABCF099-F231-4931-AE0E-0CC217D37997}" destId="{009BF87C-4FD2-4085-8BA9-34AE48593708}" srcOrd="0" destOrd="0" presId="urn:microsoft.com/office/officeart/2005/8/layout/radial6"/>
    <dgm:cxn modelId="{CE6B8968-0CFC-40AF-9C38-A9FD278C9BA0}" srcId="{A07ADE56-7E05-4DA1-AB7A-CC7E6356C022}" destId="{7A26D9C1-4DE2-45F1-98B3-4642C2CEC655}" srcOrd="2" destOrd="0" parTransId="{4AC3F0E8-0197-40ED-AE0E-E3BC682BEA97}" sibTransId="{1D256200-D667-4BCD-91B1-EF1CB9DE58CE}"/>
    <dgm:cxn modelId="{291D5780-A2B4-4DB6-91D6-82F6B87C1208}" type="presOf" srcId="{5FE6BE30-0A33-478F-8E0B-F3039CF2B2EC}" destId="{84D4654B-D1A1-4357-9005-3FA4A9497E64}" srcOrd="0" destOrd="0" presId="urn:microsoft.com/office/officeart/2005/8/layout/radial6"/>
    <dgm:cxn modelId="{DA13B8A4-845F-415C-AD6F-FD5C3B7F2404}" type="presOf" srcId="{A07ADE56-7E05-4DA1-AB7A-CC7E6356C022}" destId="{8C411114-8799-4340-8AA8-B666A01DA7EF}" srcOrd="0" destOrd="0" presId="urn:microsoft.com/office/officeart/2005/8/layout/radial6"/>
    <dgm:cxn modelId="{0ACB03B7-CDBD-4ADA-B1B0-74C6B3C5A6D8}" type="presOf" srcId="{1D256200-D667-4BCD-91B1-EF1CB9DE58CE}" destId="{F2A72F7F-E429-473D-B1C0-BAA549063456}" srcOrd="0" destOrd="0" presId="urn:microsoft.com/office/officeart/2005/8/layout/radial6"/>
    <dgm:cxn modelId="{25883FE1-BB9E-49E1-9949-689D845E92B1}" srcId="{A07ADE56-7E05-4DA1-AB7A-CC7E6356C022}" destId="{B9C6CCCB-D629-4A15-9EFD-BA7324D7714B}" srcOrd="1" destOrd="0" parTransId="{22324535-FE76-4146-8123-D4E23564161E}" sibTransId="{5FE6BE30-0A33-478F-8E0B-F3039CF2B2EC}"/>
    <dgm:cxn modelId="{073BAFF7-D1CA-40B6-9BAC-671C434797CB}" type="presOf" srcId="{930872D8-32CC-4D4B-BC9E-3E1B2085B382}" destId="{7445E339-57C9-4243-A2BE-A9DA132ED276}" srcOrd="0" destOrd="0" presId="urn:microsoft.com/office/officeart/2005/8/layout/radial6"/>
    <dgm:cxn modelId="{5BB30DFC-41E4-4C6E-9B04-B00897690522}" srcId="{A07ADE56-7E05-4DA1-AB7A-CC7E6356C022}" destId="{38BB704F-3BB6-4113-9BA0-62B8420956E9}" srcOrd="0" destOrd="0" parTransId="{B7B00C0A-72B6-4EAC-9382-E5E7598EDFAA}" sibTransId="{DABCF099-F231-4931-AE0E-0CC217D37997}"/>
    <dgm:cxn modelId="{11D09605-B106-4B1A-BECC-E153E4C46DBA}" type="presParOf" srcId="{7445E339-57C9-4243-A2BE-A9DA132ED276}" destId="{8C411114-8799-4340-8AA8-B666A01DA7EF}" srcOrd="0" destOrd="0" presId="urn:microsoft.com/office/officeart/2005/8/layout/radial6"/>
    <dgm:cxn modelId="{6904F9BF-999F-4C3E-8DE6-1E03BBA3603E}" type="presParOf" srcId="{7445E339-57C9-4243-A2BE-A9DA132ED276}" destId="{5EA260CA-7096-4733-A25B-7736DF265DFB}" srcOrd="1" destOrd="0" presId="urn:microsoft.com/office/officeart/2005/8/layout/radial6"/>
    <dgm:cxn modelId="{4AB61B28-5F46-4CA1-AA6D-17F041BE7D22}" type="presParOf" srcId="{7445E339-57C9-4243-A2BE-A9DA132ED276}" destId="{AB2D6904-AC21-4F5F-A268-394E8DCFEC97}" srcOrd="2" destOrd="0" presId="urn:microsoft.com/office/officeart/2005/8/layout/radial6"/>
    <dgm:cxn modelId="{B4EAA5ED-3163-4361-B8F8-7384726B4491}" type="presParOf" srcId="{7445E339-57C9-4243-A2BE-A9DA132ED276}" destId="{009BF87C-4FD2-4085-8BA9-34AE48593708}" srcOrd="3" destOrd="0" presId="urn:microsoft.com/office/officeart/2005/8/layout/radial6"/>
    <dgm:cxn modelId="{A18FCDA3-BD67-41DA-A79B-00B847ACCE25}" type="presParOf" srcId="{7445E339-57C9-4243-A2BE-A9DA132ED276}" destId="{CB66A79F-C0EA-4255-ABD6-9FAADE6D991F}" srcOrd="4" destOrd="0" presId="urn:microsoft.com/office/officeart/2005/8/layout/radial6"/>
    <dgm:cxn modelId="{8A1CB27F-06BC-4EFF-AE70-2FD1E5ECEC34}" type="presParOf" srcId="{7445E339-57C9-4243-A2BE-A9DA132ED276}" destId="{700C31AE-D084-47CB-90AE-1EF901CD1357}" srcOrd="5" destOrd="0" presId="urn:microsoft.com/office/officeart/2005/8/layout/radial6"/>
    <dgm:cxn modelId="{EC6CCB1E-E3F5-4E20-9EA6-D929FF4349D6}" type="presParOf" srcId="{7445E339-57C9-4243-A2BE-A9DA132ED276}" destId="{84D4654B-D1A1-4357-9005-3FA4A9497E64}" srcOrd="6" destOrd="0" presId="urn:microsoft.com/office/officeart/2005/8/layout/radial6"/>
    <dgm:cxn modelId="{64CD356F-C225-4EFC-AD7F-9C6B9FB523A5}" type="presParOf" srcId="{7445E339-57C9-4243-A2BE-A9DA132ED276}" destId="{877B3ACE-93D1-4566-9813-42BB932565D4}" srcOrd="7" destOrd="0" presId="urn:microsoft.com/office/officeart/2005/8/layout/radial6"/>
    <dgm:cxn modelId="{A2446C51-8066-4962-BF65-4BAC833E76A6}" type="presParOf" srcId="{7445E339-57C9-4243-A2BE-A9DA132ED276}" destId="{38A42DA5-4BF5-4E97-8C29-502A116E0C0B}" srcOrd="8" destOrd="0" presId="urn:microsoft.com/office/officeart/2005/8/layout/radial6"/>
    <dgm:cxn modelId="{6274007B-9F4B-4F7B-AAA1-6BB0419940AD}" type="presParOf" srcId="{7445E339-57C9-4243-A2BE-A9DA132ED276}" destId="{F2A72F7F-E429-473D-B1C0-BAA549063456}" srcOrd="9" destOrd="0" presId="urn:microsoft.com/office/officeart/2005/8/layout/radial6"/>
    <dgm:cxn modelId="{900E242A-DD06-47B2-AE98-325FF059754A}" type="presParOf" srcId="{7445E339-57C9-4243-A2BE-A9DA132ED276}" destId="{D0FD652C-A7FF-4ADB-A353-810232414EC4}" srcOrd="10" destOrd="0" presId="urn:microsoft.com/office/officeart/2005/8/layout/radial6"/>
    <dgm:cxn modelId="{823C9E6E-4B15-4686-B47C-5F28D070D474}" type="presParOf" srcId="{7445E339-57C9-4243-A2BE-A9DA132ED276}" destId="{1475CAA5-8917-4F13-B15E-A7C70A4886C3}" srcOrd="11" destOrd="0" presId="urn:microsoft.com/office/officeart/2005/8/layout/radial6"/>
    <dgm:cxn modelId="{504CFD96-2107-4C1C-95FE-1424438C14F0}" type="presParOf" srcId="{7445E339-57C9-4243-A2BE-A9DA132ED276}" destId="{73201B2E-843A-413D-80AA-4E478014750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01B2E-843A-413D-80AA-4E478014750E}">
      <dsp:nvSpPr>
        <dsp:cNvPr id="0" name=""/>
        <dsp:cNvSpPr/>
      </dsp:nvSpPr>
      <dsp:spPr>
        <a:xfrm>
          <a:off x="2282169" y="627541"/>
          <a:ext cx="4179065" cy="4179065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A72F7F-E429-473D-B1C0-BAA549063456}">
      <dsp:nvSpPr>
        <dsp:cNvPr id="0" name=""/>
        <dsp:cNvSpPr/>
      </dsp:nvSpPr>
      <dsp:spPr>
        <a:xfrm>
          <a:off x="2282169" y="627541"/>
          <a:ext cx="4179065" cy="4179065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D4654B-D1A1-4357-9005-3FA4A9497E64}">
      <dsp:nvSpPr>
        <dsp:cNvPr id="0" name=""/>
        <dsp:cNvSpPr/>
      </dsp:nvSpPr>
      <dsp:spPr>
        <a:xfrm>
          <a:off x="2282169" y="627541"/>
          <a:ext cx="4179065" cy="4179065"/>
        </a:xfrm>
        <a:prstGeom prst="blockArc">
          <a:avLst>
            <a:gd name="adj1" fmla="val 0"/>
            <a:gd name="adj2" fmla="val 5400000"/>
            <a:gd name="adj3" fmla="val 4644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9BF87C-4FD2-4085-8BA9-34AE48593708}">
      <dsp:nvSpPr>
        <dsp:cNvPr id="0" name=""/>
        <dsp:cNvSpPr/>
      </dsp:nvSpPr>
      <dsp:spPr>
        <a:xfrm>
          <a:off x="2404073" y="888816"/>
          <a:ext cx="4179065" cy="4179065"/>
        </a:xfrm>
        <a:prstGeom prst="blockArc">
          <a:avLst>
            <a:gd name="adj1" fmla="val 16200000"/>
            <a:gd name="adj2" fmla="val 0"/>
            <a:gd name="adj3" fmla="val 464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411114-8799-4340-8AA8-B666A01DA7EF}">
      <dsp:nvSpPr>
        <dsp:cNvPr id="0" name=""/>
        <dsp:cNvSpPr/>
      </dsp:nvSpPr>
      <dsp:spPr>
        <a:xfrm>
          <a:off x="3408988" y="1754360"/>
          <a:ext cx="1925427" cy="19254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 err="1"/>
            <a:t>Stratégie</a:t>
          </a:r>
          <a:r>
            <a:rPr lang="en-CA" sz="2000" kern="1200" baseline="0" dirty="0"/>
            <a:t> court </a:t>
          </a:r>
          <a:r>
            <a:rPr lang="en-CA" sz="2000" kern="1200" baseline="0" dirty="0" err="1"/>
            <a:t>terme</a:t>
          </a:r>
          <a:endParaRPr lang="en-CA" sz="2000" kern="1200" dirty="0"/>
        </a:p>
      </dsp:txBody>
      <dsp:txXfrm>
        <a:off x="3690960" y="2036332"/>
        <a:ext cx="1361483" cy="1361483"/>
      </dsp:txXfrm>
    </dsp:sp>
    <dsp:sp modelId="{5EA260CA-7096-4733-A25B-7736DF265DFB}">
      <dsp:nvSpPr>
        <dsp:cNvPr id="0" name=""/>
        <dsp:cNvSpPr/>
      </dsp:nvSpPr>
      <dsp:spPr>
        <a:xfrm>
          <a:off x="3697802" y="2162"/>
          <a:ext cx="1347799" cy="134779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TNR</a:t>
          </a:r>
        </a:p>
      </dsp:txBody>
      <dsp:txXfrm>
        <a:off x="3895183" y="199543"/>
        <a:ext cx="953037" cy="953037"/>
      </dsp:txXfrm>
    </dsp:sp>
    <dsp:sp modelId="{CB66A79F-C0EA-4255-ABD6-9FAADE6D991F}">
      <dsp:nvSpPr>
        <dsp:cNvPr id="0" name=""/>
        <dsp:cNvSpPr/>
      </dsp:nvSpPr>
      <dsp:spPr>
        <a:xfrm>
          <a:off x="5738814" y="2043174"/>
          <a:ext cx="1347799" cy="134779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/>
            <a:t>Services </a:t>
          </a:r>
          <a:r>
            <a:rPr lang="en-CA" sz="1400" kern="1200" dirty="0" err="1"/>
            <a:t>Vétérinaires</a:t>
          </a:r>
          <a:endParaRPr lang="en-CA" sz="1400" kern="1200" dirty="0"/>
        </a:p>
      </dsp:txBody>
      <dsp:txXfrm>
        <a:off x="5936195" y="2240555"/>
        <a:ext cx="953037" cy="953037"/>
      </dsp:txXfrm>
    </dsp:sp>
    <dsp:sp modelId="{877B3ACE-93D1-4566-9813-42BB932565D4}">
      <dsp:nvSpPr>
        <dsp:cNvPr id="0" name=""/>
        <dsp:cNvSpPr/>
      </dsp:nvSpPr>
      <dsp:spPr>
        <a:xfrm>
          <a:off x="3697802" y="4084186"/>
          <a:ext cx="1347799" cy="134779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 err="1"/>
            <a:t>Financement</a:t>
          </a:r>
          <a:endParaRPr lang="en-CA" sz="1200" kern="1200" dirty="0"/>
        </a:p>
      </dsp:txBody>
      <dsp:txXfrm>
        <a:off x="3895183" y="4281567"/>
        <a:ext cx="953037" cy="953037"/>
      </dsp:txXfrm>
    </dsp:sp>
    <dsp:sp modelId="{D0FD652C-A7FF-4ADB-A353-810232414EC4}">
      <dsp:nvSpPr>
        <dsp:cNvPr id="0" name=""/>
        <dsp:cNvSpPr/>
      </dsp:nvSpPr>
      <dsp:spPr>
        <a:xfrm>
          <a:off x="1656790" y="2043174"/>
          <a:ext cx="1347799" cy="134779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/>
            <a:t>Education du public</a:t>
          </a:r>
        </a:p>
      </dsp:txBody>
      <dsp:txXfrm>
        <a:off x="1854171" y="2240555"/>
        <a:ext cx="953037" cy="953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397ADA-28FC-D95C-9949-C2600B76E8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638BB-B5C2-68A8-E3FA-52921DD002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7502F-DB6E-469A-9C44-FB8EDEF15CAD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222EB-9CD6-7377-B538-2102EE87F3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FD59-EA45-6CD0-571D-72EF11B864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6A3EC-C558-4879-9E77-732F9A1F519B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72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17FE1-3397-4E25-A0AD-CD1F478AA284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3C4B0-A82C-497E-A667-41FFA619A47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7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392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60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71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1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78B94-F603-C4A6-CBAE-A47CAD260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FB4D4-1624-9AC4-27AC-CCC80E7F0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37B4C-136A-A6C7-E9DC-A548D877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1FAFB-5907-622E-A9CD-996151C8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18B17-D080-A61E-C08D-0966EF58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4954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6FFB3-F18B-2A9A-6DB5-BD4653E9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DDABBD-607A-6239-5AF8-E81507868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5F21E-89BD-0F49-CCDF-9A81726AB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0F9CA-ADF4-9FC2-35D7-C987995B5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C40C1-9190-B867-5E46-D548982D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016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AADC22-4274-F4E0-E159-38D6B4B1B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9728B-A8F5-841D-C476-41B5B6B6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ACFE4-907A-5BFA-9CF2-1FFBCDE8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0047E-FF46-A979-197D-AAF9630C0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B2FD-D25D-36F1-E4D8-5479F71C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990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DDD5-B179-8D33-E206-E8EC18C65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6840110" cy="46634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1" i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19809-9823-E5C1-322B-DCDB7769D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5559552"/>
            <a:ext cx="6840110" cy="4759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109FC96-A524-9411-F587-93938397D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3736" y="0"/>
            <a:ext cx="4398264" cy="6857999"/>
          </a:xfrm>
          <a:noFill/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121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2280" y="822960"/>
            <a:ext cx="466344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8192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1B91E2B-214A-27EB-DD9A-E9FF3D8BFB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12280" y="3529584"/>
            <a:ext cx="4663440" cy="2350008"/>
          </a:xfrm>
        </p:spPr>
        <p:txBody>
          <a:bodyPr/>
          <a:lstStyle>
            <a:lvl1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0CFB59-AAC5-2429-8ABD-5C7810D2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12280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BF308-C3AC-92A2-F532-FF8180F4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94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38912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80C9AC2-080F-B7EB-E5D9-98A11923C1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3529584"/>
            <a:ext cx="4389120" cy="2350008"/>
          </a:xfrm>
        </p:spPr>
        <p:txBody>
          <a:bodyPr/>
          <a:lstStyle>
            <a:lvl1pPr marL="285750" indent="-28575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0616" y="0"/>
            <a:ext cx="6501384" cy="6857999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DF0DBE-FBE3-E653-13B1-8A27023E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39096C-E86B-C5A9-1F2F-E4FD0552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0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E9B473-9612-90C4-92F3-3DAB99570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0233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023360" cy="192024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9FE3EB-4655-2339-C82A-C74B21F765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86400" y="822960"/>
            <a:ext cx="5861304" cy="484632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24F3A78-F067-8639-9E61-32AE80986E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007608"/>
            <a:ext cx="12192000" cy="8503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D9871F-9716-E693-46E0-C82668C233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7654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B6AA57-B313-9EB7-BDE7-E6B64F9104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31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66751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4937760" cy="210312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3529584"/>
            <a:ext cx="4937760" cy="21031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8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42416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5836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529584"/>
            <a:ext cx="10360152" cy="2231136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83E49A-BDF1-7E34-30FE-A4A45160F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355B-1B69-AD49-6AB0-3D194609B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76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832" y="822960"/>
            <a:ext cx="7040880" cy="52120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33088" cy="68580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43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47C7-955C-FC73-3737-298D139F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22960"/>
            <a:ext cx="4754880" cy="411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A9653-6F42-EC48-B443-D3FF0CD0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5175504"/>
            <a:ext cx="4754880" cy="9144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6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60E9-F16A-6D43-666D-2357BC4E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7F154-ADB4-9CE4-9423-BFF492121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6280D-D7D5-FD1F-1682-8815231B7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EAEC0-C708-B09A-4C74-40EC6469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39200-6B3A-D49F-670A-D718B383A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4305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577E-706F-A37B-4229-35D618DD2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9377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5BFF6-ADF4-B12B-F366-E1E7F245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640" y="822960"/>
            <a:ext cx="5111496" cy="3566160"/>
          </a:xfrm>
        </p:spPr>
        <p:txBody>
          <a:bodyPr/>
          <a:lstStyle>
            <a:lvl1pPr marL="283464" indent="-283464">
              <a:defRPr sz="1800">
                <a:solidFill>
                  <a:schemeClr val="bg1"/>
                </a:solidFill>
              </a:defRPr>
            </a:lvl1pPr>
            <a:lvl2pPr indent="-283464">
              <a:defRPr sz="1600">
                <a:solidFill>
                  <a:schemeClr val="bg1"/>
                </a:solidFill>
              </a:defRPr>
            </a:lvl2pPr>
            <a:lvl3pPr indent="-283464">
              <a:defRPr sz="1400">
                <a:solidFill>
                  <a:schemeClr val="bg1"/>
                </a:solidFill>
              </a:defRPr>
            </a:lvl3pPr>
            <a:lvl4pPr indent="-283464">
              <a:defRPr sz="1400">
                <a:solidFill>
                  <a:schemeClr val="bg1"/>
                </a:solidFill>
              </a:defRPr>
            </a:lvl4pPr>
            <a:lvl5pPr indent="-283464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6EAC12B0-20CC-C7DC-2FB8-1B9FE9CCFC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4471416"/>
            <a:ext cx="12192000" cy="2386584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78AC046-3CF2-802F-750B-B70D9B89A3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B26AA9-8344-BF2E-82C8-AF9EDF269B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33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5120" y="822960"/>
            <a:ext cx="4754880" cy="4114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A6C9DAC2-F86A-0D7B-2EA8-DAE9CF8E03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7999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8F38D-10C4-434A-0F9B-619CCAB67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0" y="5175504"/>
            <a:ext cx="4754880" cy="9144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50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0E09-CD0B-B346-5563-C42F1BA1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A0886-3BB2-D633-F590-96B2C585C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A7667-576A-80C6-982E-1D9B3C0D4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7DF46-EDD0-6D33-F7F5-64286F22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2D61B-8DF0-6243-5FA5-0AE9DB47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327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F8CF-97AD-CA47-4CEE-7010A799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E543C-8310-0490-E844-674EC0778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C2F00-34DE-BCC9-90BE-396619D4E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D86DB-3413-A17A-CED3-34BFD342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BE9A-EFBF-A037-884D-D28FA27E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A6E92-3731-67F1-E6DC-5CDB6B32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726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931BE-4A08-ED9E-B79D-B0B36D1F0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645E3-C43C-DD7C-DE0A-F6643459F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8757E-FB29-A79E-7CA9-49FAF4912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65A86-225A-5D76-F724-7206A3FF1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A761F-491C-E079-F039-FC8438887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C45DB-EE8A-E6D0-BE0F-DFA6C22C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C9B46A-EEA7-83B8-486C-9668C7D7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36D27-C2FC-C23B-41EC-C3384472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947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6857-007B-E2ED-3B4F-9FCD8B16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AB573-9407-123E-11D5-B305E5CC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64420-5FAE-776E-D7B5-79CFFCE2B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5C298-3B79-8EF7-0B60-1131FBA1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030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46482A-491C-7ABD-1CAF-770EEE9F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DE7625-9542-D932-8A9B-EF038A9B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2A471-B165-80CC-A8E3-DF39D4EF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603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0966-9A36-054B-BAE9-B9C6C99A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D8DC7-A552-C8E7-5C82-C8A184C3D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C61C7-FB2D-5623-F133-18D068982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5531C-F960-6703-CA1B-A385ECEEF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3EE39-2C6E-3039-8B52-6375D31F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8F54C-3815-B42D-96FB-B4E0F3CA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309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34D38-F6F6-898B-53D6-5E3B81D0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B55BF7-E844-686C-EF69-2B95E5C32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955B8-1825-CDC5-85E4-69B4D7F40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B5A99-2654-E09D-89DD-B8BE7C1C5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D90B8-03C7-9393-CBF2-71BA53A8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B465E-9BAC-93D1-1E21-51CA1284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09977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A52C3-F76A-57C0-B24F-C57FD6881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720B9-F0C5-9357-9C34-502A0710C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F4653-3FC1-A14E-F80F-B81C48949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2EA30-C272-BD92-80FF-1358BC158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B53BA-894D-F84E-3F99-AFEAE17E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5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7" r:id="rId17"/>
    <p:sldLayoutId id="2147483808" r:id="rId18"/>
    <p:sldLayoutId id="2147483651" r:id="rId19"/>
    <p:sldLayoutId id="2147483653" r:id="rId20"/>
    <p:sldLayoutId id="2147483669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microsoft.com/office/2018/10/relationships/comments" Target="../comments/modernComment_137_B5D392DE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4_4ABDB50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6_D510131C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B0A024-4E06-BC4D-6379-140FB0CA4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6400800" cy="4663440"/>
          </a:xfrm>
        </p:spPr>
        <p:txBody>
          <a:bodyPr/>
          <a:lstStyle/>
          <a:p>
            <a:r>
              <a:rPr lang="en-US" sz="3200" dirty="0"/>
              <a:t>Situation des Chats </a:t>
            </a:r>
            <a:r>
              <a:rPr lang="en-US" sz="3200" dirty="0" err="1"/>
              <a:t>errants</a:t>
            </a:r>
            <a:r>
              <a:rPr lang="en-US" sz="3200" dirty="0"/>
              <a:t> et sans propriétaire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39A915F-4535-0AC8-B3DC-DA14AB24B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3977640"/>
            <a:ext cx="6391656" cy="475938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Pêche</a:t>
            </a:r>
            <a:r>
              <a:rPr lang="en-US" dirty="0"/>
              <a:t>, QC – 2 </a:t>
            </a:r>
            <a:r>
              <a:rPr lang="en-US" dirty="0" err="1"/>
              <a:t>décembre</a:t>
            </a:r>
            <a:r>
              <a:rPr lang="en-US" dirty="0"/>
              <a:t> 2024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72E032F-2D32-9FC1-D385-27B7DE1BF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739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0495CC77-4D09-9F18-CCCC-D9959144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0"/>
            <a:ext cx="5708469" cy="164592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Financement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9701AA-7DBD-E12C-6FDF-7742AC594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81" y="1831411"/>
            <a:ext cx="4458790" cy="2514165"/>
          </a:xfrm>
          <a:solidFill>
            <a:schemeClr val="bg1"/>
          </a:solidFill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service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B64387-D0F3-E5CF-345F-7FF0AEC9AF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9977" y="1831411"/>
            <a:ext cx="4937760" cy="21031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Costing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Placeholder 10" descr="Leopard fur spots">
            <a:extLst>
              <a:ext uri="{FF2B5EF4-FFF2-40B4-BE49-F238E27FC236}">
                <a16:creationId xmlns:a16="http://schemas.microsoft.com/office/drawing/2014/main" id="{DA5731AB-44F8-8CCE-1E57-AE34C5D172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46345" b="463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706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96B25F-1BBC-028F-2886-86951B4A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6" y="505968"/>
            <a:ext cx="4245428" cy="164592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Éducation</a:t>
            </a:r>
            <a:r>
              <a:rPr lang="en-US" dirty="0">
                <a:solidFill>
                  <a:schemeClr val="tx1"/>
                </a:solidFill>
              </a:rPr>
              <a:t> du public - Communications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468C9B-170C-47CE-B8D4-9E2954AE2473}"/>
              </a:ext>
            </a:extLst>
          </p:cNvPr>
          <p:cNvSpPr txBox="1">
            <a:spLocks/>
          </p:cNvSpPr>
          <p:nvPr/>
        </p:nvSpPr>
        <p:spPr>
          <a:xfrm>
            <a:off x="4754880" y="144526"/>
            <a:ext cx="4192015" cy="16459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>
                <a:solidFill>
                  <a:schemeClr val="tx1"/>
                </a:solidFill>
              </a:rPr>
              <a:t>Services </a:t>
            </a:r>
            <a:r>
              <a:rPr lang="en-CA" dirty="0" err="1">
                <a:solidFill>
                  <a:schemeClr val="tx1"/>
                </a:solidFill>
              </a:rPr>
              <a:t>vétérinaires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D98BF-683C-9F0B-5E66-C2D8EA04D10F}"/>
              </a:ext>
            </a:extLst>
          </p:cNvPr>
          <p:cNvSpPr txBox="1"/>
          <p:nvPr/>
        </p:nvSpPr>
        <p:spPr>
          <a:xfrm>
            <a:off x="5024266" y="2164007"/>
            <a:ext cx="2090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«</a:t>
            </a:r>
            <a:r>
              <a:rPr lang="en-CA" dirty="0" err="1"/>
              <a:t>spvfakvgavdVPb</a:t>
            </a: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92138-3907-2C0A-8A7C-5CAF94A7C5C0}"/>
              </a:ext>
            </a:extLst>
          </p:cNvPr>
          <p:cNvSpPr txBox="1"/>
          <p:nvPr/>
        </p:nvSpPr>
        <p:spPr>
          <a:xfrm>
            <a:off x="666205" y="2274838"/>
            <a:ext cx="2751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«</a:t>
            </a:r>
            <a:r>
              <a:rPr lang="en-CA" dirty="0" err="1"/>
              <a:t>spvfakvgavdVPb</a:t>
            </a: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CC7D9-3A0C-3CE9-85BE-2092DF63E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E52678-3544-6215-E25A-73EB5F95C9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9104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AEB2A6-C71F-0538-4083-5C97297C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203" y="370114"/>
            <a:ext cx="7040880" cy="1188720"/>
          </a:xfrm>
        </p:spPr>
        <p:txBody>
          <a:bodyPr anchor="ctr" anchorCtr="0">
            <a:normAutofit/>
          </a:bodyPr>
          <a:lstStyle/>
          <a:p>
            <a:r>
              <a:rPr lang="en-US" sz="2800" dirty="0" err="1"/>
              <a:t>Prochaines</a:t>
            </a:r>
            <a:r>
              <a:rPr lang="en-US" sz="2800" dirty="0"/>
              <a:t> étapes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DD82618-3F41-5DB8-F49B-F298CC6BC8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808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kitten sitting on the ground&#10;&#10;Description automatically generated">
            <a:extLst>
              <a:ext uri="{FF2B5EF4-FFF2-40B4-BE49-F238E27FC236}">
                <a16:creationId xmlns:a16="http://schemas.microsoft.com/office/drawing/2014/main" id="{DEC817AA-6431-D701-DABD-BF545A9E1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0" y="0"/>
            <a:ext cx="8466321" cy="60045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6451AA-AEB4-0B9E-B76E-611C2AA8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172" y="365125"/>
            <a:ext cx="5083628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chemeClr val="tx1"/>
                </a:solidFill>
              </a:rPr>
              <a:t>Objectifs</a:t>
            </a:r>
            <a:r>
              <a:rPr lang="en-US" sz="4000" dirty="0">
                <a:solidFill>
                  <a:schemeClr val="tx1"/>
                </a:solidFill>
              </a:rPr>
              <a:t> de la </a:t>
            </a:r>
            <a:r>
              <a:rPr lang="en-US" sz="4000" dirty="0" err="1">
                <a:solidFill>
                  <a:schemeClr val="tx1"/>
                </a:solidFill>
              </a:rPr>
              <a:t>présentation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67D8-05D3-0F64-4B0B-FE9B335F81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4475" y="2320337"/>
            <a:ext cx="5170713" cy="228584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 sz="2000" dirty="0">
                <a:solidFill>
                  <a:schemeClr val="tx1"/>
                </a:solidFill>
              </a:rPr>
              <a:t>Informer le Conseil de la situation </a:t>
            </a:r>
            <a:r>
              <a:rPr lang="en-US" sz="2000" dirty="0" err="1">
                <a:solidFill>
                  <a:schemeClr val="tx1"/>
                </a:solidFill>
              </a:rPr>
              <a:t>actuelle</a:t>
            </a:r>
            <a:r>
              <a:rPr lang="en-US" sz="2000" dirty="0">
                <a:solidFill>
                  <a:schemeClr val="tx1"/>
                </a:solidFill>
              </a:rPr>
              <a:t> des chats </a:t>
            </a:r>
            <a:r>
              <a:rPr lang="en-US" sz="2000" dirty="0" err="1">
                <a:solidFill>
                  <a:schemeClr val="tx1"/>
                </a:solidFill>
              </a:rPr>
              <a:t>errants</a:t>
            </a:r>
            <a:r>
              <a:rPr lang="en-US" sz="2000" dirty="0">
                <a:solidFill>
                  <a:schemeClr val="tx1"/>
                </a:solidFill>
              </a:rPr>
              <a:t> et de son </a:t>
            </a:r>
            <a:r>
              <a:rPr lang="en-US" sz="2000" dirty="0" err="1">
                <a:solidFill>
                  <a:schemeClr val="tx1"/>
                </a:solidFill>
              </a:rPr>
              <a:t>ampleur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/>
            <a:r>
              <a:rPr lang="en-US" sz="2000" dirty="0" err="1">
                <a:solidFill>
                  <a:schemeClr val="tx1"/>
                </a:solidFill>
              </a:rPr>
              <a:t>Expliquer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l’impact</a:t>
            </a:r>
            <a:r>
              <a:rPr lang="en-US" sz="2000" dirty="0">
                <a:solidFill>
                  <a:schemeClr val="tx1"/>
                </a:solidFill>
              </a:rPr>
              <a:t> de la situation sur les chats, les </a:t>
            </a:r>
            <a:r>
              <a:rPr lang="en-US" sz="2000" dirty="0" err="1">
                <a:solidFill>
                  <a:schemeClr val="tx1"/>
                </a:solidFill>
              </a:rPr>
              <a:t>citoyens</a:t>
            </a:r>
            <a:r>
              <a:rPr lang="en-US" sz="2000" dirty="0">
                <a:solidFill>
                  <a:schemeClr val="tx1"/>
                </a:solidFill>
              </a:rPr>
              <a:t> et la </a:t>
            </a:r>
            <a:r>
              <a:rPr lang="en-US" sz="2000" dirty="0" err="1">
                <a:solidFill>
                  <a:schemeClr val="tx1"/>
                </a:solidFill>
              </a:rPr>
              <a:t>biodiversité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/>
            <a:r>
              <a:rPr lang="en-US" sz="2000" dirty="0">
                <a:solidFill>
                  <a:schemeClr val="tx1"/>
                </a:solidFill>
              </a:rPr>
              <a:t>Proposer des solutions à court </a:t>
            </a:r>
            <a:r>
              <a:rPr lang="en-US" sz="2000" dirty="0" err="1">
                <a:solidFill>
                  <a:schemeClr val="tx1"/>
                </a:solidFill>
              </a:rPr>
              <a:t>terme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/>
            <a:endParaRPr lang="en-US" sz="2000" dirty="0">
              <a:solidFill>
                <a:schemeClr val="tx1"/>
              </a:solidFill>
            </a:endParaRPr>
          </a:p>
          <a:p>
            <a:pPr marL="0" indent="-228600"/>
            <a:endParaRPr lang="en-US" sz="2000" dirty="0">
              <a:solidFill>
                <a:schemeClr val="tx1"/>
              </a:solidFill>
            </a:endParaRPr>
          </a:p>
          <a:p>
            <a:pPr marL="0" indent="-228600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3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31598CC-E9D8-46F1-A31D-21527BFD6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0E9FA75-2A66-EAE8-E898-09505E656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3" y="-48312"/>
            <a:ext cx="63897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Historique</a:t>
            </a:r>
            <a:r>
              <a:rPr lang="en-US" sz="2400" dirty="0">
                <a:solidFill>
                  <a:schemeClr val="tx1"/>
                </a:solidFill>
              </a:rPr>
              <a:t> – Services animaliers à La </a:t>
            </a:r>
            <a:r>
              <a:rPr lang="en-US" sz="2400" dirty="0" err="1">
                <a:solidFill>
                  <a:schemeClr val="tx1"/>
                </a:solidFill>
              </a:rPr>
              <a:t>Pêche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Puppy 2 outline">
            <a:extLst>
              <a:ext uri="{FF2B5EF4-FFF2-40B4-BE49-F238E27FC236}">
                <a16:creationId xmlns:a16="http://schemas.microsoft.com/office/drawing/2014/main" id="{D70F787F-F177-9224-C4BF-BB2088EA0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8485" y="597517"/>
            <a:ext cx="3385696" cy="3385696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2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F61ABFD-DE05-41FD-A6B7-6D40196C1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Kitten with solid fill">
            <a:extLst>
              <a:ext uri="{FF2B5EF4-FFF2-40B4-BE49-F238E27FC236}">
                <a16:creationId xmlns:a16="http://schemas.microsoft.com/office/drawing/2014/main" id="{755708E0-C499-386F-85AE-42246A157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5264" y="534994"/>
            <a:ext cx="2964379" cy="2964379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F646DF8-223D-47DD-95B1-F2654229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97791" y="402001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 descr="Sparrow with solid fill">
            <a:extLst>
              <a:ext uri="{FF2B5EF4-FFF2-40B4-BE49-F238E27FC236}">
                <a16:creationId xmlns:a16="http://schemas.microsoft.com/office/drawing/2014/main" id="{92950A8B-9B05-1A51-B9D0-65AD0D825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22892" y="157270"/>
            <a:ext cx="914400" cy="914400"/>
          </a:xfrm>
          <a:prstGeom prst="rect">
            <a:avLst/>
          </a:prstGeom>
        </p:spPr>
      </p:pic>
      <p:pic>
        <p:nvPicPr>
          <p:cNvPr id="17" name="Graphic 16" descr="Gecko with solid fill">
            <a:extLst>
              <a:ext uri="{FF2B5EF4-FFF2-40B4-BE49-F238E27FC236}">
                <a16:creationId xmlns:a16="http://schemas.microsoft.com/office/drawing/2014/main" id="{B13566C0-0A7C-079F-AD25-CD16D4CD10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25057" y="4744825"/>
            <a:ext cx="914400" cy="914400"/>
          </a:xfrm>
          <a:prstGeom prst="rect">
            <a:avLst/>
          </a:prstGeom>
        </p:spPr>
      </p:pic>
      <p:pic>
        <p:nvPicPr>
          <p:cNvPr id="20" name="Graphic 19" descr="Rabbit outline">
            <a:extLst>
              <a:ext uri="{FF2B5EF4-FFF2-40B4-BE49-F238E27FC236}">
                <a16:creationId xmlns:a16="http://schemas.microsoft.com/office/drawing/2014/main" id="{F7CD0716-5B80-3B21-B354-90D08D492F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 flipV="1">
            <a:off x="10869523" y="3124092"/>
            <a:ext cx="1186452" cy="1063250"/>
          </a:xfrm>
          <a:prstGeom prst="rect">
            <a:avLst/>
          </a:prstGeom>
        </p:spPr>
      </p:pic>
      <p:pic>
        <p:nvPicPr>
          <p:cNvPr id="22" name="Graphic 21" descr="Rat outline">
            <a:extLst>
              <a:ext uri="{FF2B5EF4-FFF2-40B4-BE49-F238E27FC236}">
                <a16:creationId xmlns:a16="http://schemas.microsoft.com/office/drawing/2014/main" id="{3D83F5FD-A9B5-DB0A-FE01-8570E78D6A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0350648" y="2209691"/>
            <a:ext cx="774045" cy="9144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3714B9-8CEF-78EA-C58B-C141ED8D86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8808" y="907069"/>
            <a:ext cx="7348643" cy="479842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/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Décembre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2020: la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municipalité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fin à son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avec la SPCA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l’Outaouais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pour des raisons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dites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viabilité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financière et pour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améliorer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services animaliers.</a:t>
            </a:r>
          </a:p>
          <a:p>
            <a:pPr indent="-228600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SPCA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l’Outaouais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offrait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plusieurs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années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 services animaliers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incluant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/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Fourrière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municipale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Patrouille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incluant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l’application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Loi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provinciale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du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règlement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municipal pour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animaux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compagnie</a:t>
            </a:r>
          </a:p>
          <a:p>
            <a:pPr lvl="2"/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Euthanasie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humanitaire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crémation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Adoptions</a:t>
            </a:r>
          </a:p>
          <a:p>
            <a:pPr lvl="2"/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Partenariats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avec divers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intervenants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Petsmart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rescue de la region de la Capitale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2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Initiatives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stérilisations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ciblée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Vente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licences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Éducation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public</a:t>
            </a:r>
          </a:p>
          <a:p>
            <a:pPr indent="-228600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SPCA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l’Outaouais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par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ailleurs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propre équipe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vétérinaires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techniciens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santé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même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qu’une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salle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chirurgie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complète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28600"/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dernière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procède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stérilisations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vaccination et micro-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pucage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animaux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responsabilité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les placer à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l’adoption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/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janvier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2021, les services animaliers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confiés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Anitech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jusqu’à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décembre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2025. </a:t>
            </a:r>
          </a:p>
          <a:p>
            <a:pPr indent="-228600"/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Anitech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services se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aux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chiens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28600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417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t in a judge's office&#10;&#10;Description automatically generated">
            <a:extLst>
              <a:ext uri="{FF2B5EF4-FFF2-40B4-BE49-F238E27FC236}">
                <a16:creationId xmlns:a16="http://schemas.microsoft.com/office/drawing/2014/main" id="{4D6CB3B4-F0B7-5A5B-8C5C-4D7880F1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07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D13A66-9DEF-E164-8D4B-10D0BC2E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chemeClr val="tx1"/>
                </a:solidFill>
              </a:rPr>
              <a:t>Législation</a:t>
            </a:r>
            <a:r>
              <a:rPr lang="en-US" sz="4000" dirty="0">
                <a:solidFill>
                  <a:schemeClr val="tx1"/>
                </a:solidFill>
              </a:rPr>
              <a:t> et  </a:t>
            </a:r>
            <a:r>
              <a:rPr lang="en-US" sz="4000" dirty="0" err="1">
                <a:solidFill>
                  <a:schemeClr val="tx1"/>
                </a:solidFill>
              </a:rPr>
              <a:t>Règlementation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3E8E89-D30A-0E1E-7369-4436232B3E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486" y="1999581"/>
            <a:ext cx="4796246" cy="3742762"/>
          </a:xfr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/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epuis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2015, le </a:t>
            </a:r>
            <a:r>
              <a:rPr lang="en-US" sz="16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Code civil du Québec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reconnait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 les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animaux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pas des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biens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plutôt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êtres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sensibles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(art. 898.1). </a:t>
            </a:r>
          </a:p>
          <a:p>
            <a:pPr indent="-228600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en-US" sz="16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Loi sur le bien-</a:t>
            </a:r>
            <a:r>
              <a:rPr lang="en-US" sz="16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en-US" sz="16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en-US" sz="16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sécurité</a:t>
            </a:r>
            <a:r>
              <a:rPr lang="en-US" sz="16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l’animal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reconnait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quant à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elle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que 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l’espèce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humaine a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« 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responsabilité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individuelle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collective de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veiller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 bien-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à la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sécurité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animaux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».</a:t>
            </a:r>
          </a:p>
          <a:p>
            <a:pPr indent="-228600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gestion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animalière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services animaliers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juridiction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13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A47513-EEDB-7E18-A210-F20CDDF5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06" y="1078121"/>
            <a:ext cx="6268770" cy="153619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Problématique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34F1638-A27B-9557-C43F-C3F20F68C4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3018149"/>
            <a:ext cx="5631398" cy="2825496"/>
          </a:xfrm>
        </p:spPr>
        <p:txBody>
          <a:bodyPr vert="horz" lIns="91440" tIns="45720" rIns="91440" bIns="45720" rtlCol="0" anchorCtr="0">
            <a:normAutofit fontScale="70000" lnSpcReduction="20000"/>
          </a:bodyPr>
          <a:lstStyle/>
          <a:p>
            <a:pPr indent="-228600"/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surpopulation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féline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enjeux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global. </a:t>
            </a:r>
          </a:p>
          <a:p>
            <a:pPr indent="-22860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Municipalité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population de chats sans propriétaires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estimée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2500</a:t>
            </a:r>
          </a:p>
          <a:p>
            <a:pPr indent="-228600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animaux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présentements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laissés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eux-mêmes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2860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chats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reproducteurs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efficicaces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reproduisant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un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rythme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exponentiel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estimons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la population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pourrait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atteindre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XXXX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d’ici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fin de 2025. </a:t>
            </a:r>
          </a:p>
          <a:p>
            <a:pPr indent="-22860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SPCA de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l’Outaouais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présentement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 la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pourvoir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services animaliers pour La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" indent="0"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adevine\Pictures\Prolification des chats.jpg">
            <a:extLst>
              <a:ext uri="{FF2B5EF4-FFF2-40B4-BE49-F238E27FC236}">
                <a16:creationId xmlns:a16="http://schemas.microsoft.com/office/drawing/2014/main" id="{638FCDBC-5314-72A8-E13F-1EB59D1A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96" y="56253"/>
            <a:ext cx="4694681" cy="68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66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234BFB-7D61-E860-670D-35784D0A8C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2593" y="232862"/>
            <a:ext cx="5268907" cy="86705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b="0" dirty="0">
                <a:solidFill>
                  <a:schemeClr val="tx2"/>
                </a:solidFill>
              </a:rPr>
              <a:t>Impacts à 3 </a:t>
            </a:r>
            <a:r>
              <a:rPr lang="en-US" sz="3600" b="0" dirty="0" err="1">
                <a:solidFill>
                  <a:schemeClr val="tx2"/>
                </a:solidFill>
              </a:rPr>
              <a:t>niveaux</a:t>
            </a:r>
            <a:r>
              <a:rPr lang="en-US" sz="3600" b="0" dirty="0">
                <a:solidFill>
                  <a:schemeClr val="tx2"/>
                </a:solidFill>
              </a:rPr>
              <a:t>: 1. </a:t>
            </a:r>
            <a:r>
              <a:rPr lang="en-US" sz="3600" dirty="0">
                <a:solidFill>
                  <a:schemeClr val="tx2"/>
                </a:solidFill>
              </a:rPr>
              <a:t>S</a:t>
            </a:r>
            <a:r>
              <a:rPr lang="en-US" sz="3600" b="0" dirty="0">
                <a:solidFill>
                  <a:schemeClr val="tx2"/>
                </a:solidFill>
              </a:rPr>
              <a:t>ur les chats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52F22-74B6-562C-F8BC-4ECCC8B6C6E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82593" y="2953975"/>
            <a:ext cx="2917825" cy="3128962"/>
          </a:xfr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chat domestique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animal sensible,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pouvant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ressentir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détresse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souffrir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froid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blessures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maladie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des conditions de vie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adéquates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animaux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ressentent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 bien-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nouent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liens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étroits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avec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l’humain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8534C8-19C8-B726-BED1-22F0030FC7CA}"/>
              </a:ext>
            </a:extLst>
          </p:cNvPr>
          <p:cNvSpPr txBox="1"/>
          <p:nvPr/>
        </p:nvSpPr>
        <p:spPr>
          <a:xfrm>
            <a:off x="6688184" y="232862"/>
            <a:ext cx="301345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aux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prises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avec des chats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sauvages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errants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sans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familles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n’ont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pas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règlement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municipal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interdit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présentement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nourrir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animaux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errants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demande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d’être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responsables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de ne pas abandoner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leurs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animaux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compagnie.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 population de chats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errants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posent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nombreux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risques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pour la santé et la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sécurité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présence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chats non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voulus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impacte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qualité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vie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3C4721-D403-3F0C-8ABE-848EBE5E20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75" r="2" b="21942"/>
          <a:stretch/>
        </p:blipFill>
        <p:spPr>
          <a:xfrm>
            <a:off x="4149374" y="1099921"/>
            <a:ext cx="2552099" cy="2236200"/>
          </a:xfrm>
          <a:prstGeom prst="rect">
            <a:avLst/>
          </a:prstGeom>
          <a:noFill/>
        </p:spPr>
      </p:pic>
      <p:pic>
        <p:nvPicPr>
          <p:cNvPr id="19" name="Picture 18" descr="Sad gray cat">
            <a:extLst>
              <a:ext uri="{FF2B5EF4-FFF2-40B4-BE49-F238E27FC236}">
                <a16:creationId xmlns:a16="http://schemas.microsoft.com/office/drawing/2014/main" id="{5C8D9E75-0A0B-384C-B9E3-A5C2456D3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19" y="1019763"/>
            <a:ext cx="2552099" cy="17764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06557B-9F43-B728-4582-FE619032563C}"/>
              </a:ext>
            </a:extLst>
          </p:cNvPr>
          <p:cNvSpPr txBox="1"/>
          <p:nvPr/>
        </p:nvSpPr>
        <p:spPr>
          <a:xfrm>
            <a:off x="4127863" y="4496055"/>
            <a:ext cx="291782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diapo</a:t>
            </a:r>
            <a:r>
              <a:rPr lang="en-CA" dirty="0"/>
              <a:t> a </a:t>
            </a:r>
            <a:r>
              <a:rPr lang="en-CA" dirty="0" err="1"/>
              <a:t>besoin</a:t>
            </a:r>
            <a:r>
              <a:rPr lang="en-CA" dirty="0"/>
              <a:t> de travail </a:t>
            </a:r>
            <a:r>
              <a:rPr lang="en-CA" dirty="0">
                <a:sym typeface="Wingdings" panose="05000000000000000000" pitchFamily="2" charset="2"/>
              </a:rPr>
              <a:t>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46004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70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3152-3203-4B95-433D-5BDF5921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37" y="421435"/>
            <a:ext cx="4019006" cy="1325563"/>
          </a:xfrm>
        </p:spPr>
        <p:txBody>
          <a:bodyPr>
            <a:normAutofit fontScale="90000"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Besoins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à court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terme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(2025)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DC8931A-F040-794A-0AF9-A382387791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654621"/>
              </p:ext>
            </p:extLst>
          </p:nvPr>
        </p:nvGraphicFramePr>
        <p:xfrm>
          <a:off x="2852058" y="843069"/>
          <a:ext cx="8743405" cy="5434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535CAAF-131F-552A-380B-2AEC0AD52D81}"/>
              </a:ext>
            </a:extLst>
          </p:cNvPr>
          <p:cNvSpPr txBox="1"/>
          <p:nvPr/>
        </p:nvSpPr>
        <p:spPr>
          <a:xfrm>
            <a:off x="596537" y="1994263"/>
            <a:ext cx="37316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Besoins</a:t>
            </a:r>
            <a:r>
              <a:rPr lang="en-CA" dirty="0"/>
              <a:t> pour </a:t>
            </a:r>
            <a:r>
              <a:rPr lang="en-CA" dirty="0" err="1"/>
              <a:t>lesquels</a:t>
            </a:r>
            <a:r>
              <a:rPr lang="en-CA" dirty="0"/>
              <a:t> nous </a:t>
            </a:r>
            <a:r>
              <a:rPr lang="en-CA" dirty="0" err="1"/>
              <a:t>avons</a:t>
            </a:r>
            <a:r>
              <a:rPr lang="en-CA" dirty="0"/>
              <a:t> </a:t>
            </a:r>
            <a:r>
              <a:rPr lang="en-CA" dirty="0" err="1"/>
              <a:t>besoin</a:t>
            </a:r>
            <a:r>
              <a:rPr lang="en-CA" dirty="0"/>
              <a:t> e </a:t>
            </a:r>
            <a:r>
              <a:rPr lang="en-CA" dirty="0" err="1"/>
              <a:t>l’appui</a:t>
            </a:r>
            <a:r>
              <a:rPr lang="en-CA" dirty="0"/>
              <a:t> de La </a:t>
            </a:r>
            <a:r>
              <a:rPr lang="en-CA" dirty="0" err="1"/>
              <a:t>Pêche</a:t>
            </a: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023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99A9F5-BB05-D21C-7988-A26F41AD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4" y="-609677"/>
            <a:ext cx="5634446" cy="192024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TNR - Solution – court </a:t>
            </a:r>
            <a:r>
              <a:rPr lang="en-US" dirty="0" err="1">
                <a:solidFill>
                  <a:schemeClr val="tx1"/>
                </a:solidFill>
              </a:rPr>
              <a:t>terme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0E462-821F-C4FB-0C97-C7245850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052" y="1622674"/>
            <a:ext cx="5634446" cy="288113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jeune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dynamique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sans but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lucratif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aide aux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aux chats dans le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besoin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TNR La Peche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services de capture, sterilization et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relâche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TNR). </a:t>
            </a:r>
          </a:p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principal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exponentielle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chats sans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famille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Financée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strictement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levées de fonds</a:t>
            </a:r>
          </a:p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Opération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100%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bénévole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 un travail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excpetionel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colonies minimal – la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majorité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chats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ré-abilités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places dans des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familles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6A0DF-614B-F9DD-A66B-E9FEEA081FD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0244" y="1195251"/>
            <a:ext cx="5251704" cy="4846320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Chiffres de Justine à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venir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C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chats in care</a:t>
            </a:r>
          </a:p>
          <a:p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familles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d’accueil</a:t>
            </a:r>
            <a:endParaRPr lang="en-C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d’heures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bénévoles</a:t>
            </a:r>
            <a:endParaRPr lang="en-C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chats places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famille</a:t>
            </a:r>
            <a:endParaRPr lang="en-C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chats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recencés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attente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famille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d’acccueil</a:t>
            </a:r>
            <a:endParaRPr lang="en-C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Coûts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stérilisation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moyen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chat</a:t>
            </a:r>
          </a:p>
          <a:p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données </a:t>
            </a:r>
            <a:r>
              <a:rPr lang="en-CA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pertinentes</a:t>
            </a:r>
            <a:endParaRPr lang="en-C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Placeholder 9" descr="Cat peeking from table">
            <a:extLst>
              <a:ext uri="{FF2B5EF4-FFF2-40B4-BE49-F238E27FC236}">
                <a16:creationId xmlns:a16="http://schemas.microsoft.com/office/drawing/2014/main" id="{E6B87D6C-C70B-E715-044A-0D9191ED7F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9005" b="39005"/>
          <a:stretch>
            <a:fillRect/>
          </a:stretch>
        </p:blipFill>
        <p:spPr>
          <a:xfrm>
            <a:off x="0" y="5068888"/>
            <a:ext cx="12192000" cy="1789112"/>
          </a:xfrm>
        </p:spPr>
      </p:pic>
    </p:spTree>
    <p:extLst>
      <p:ext uri="{BB962C8B-B14F-4D97-AF65-F5344CB8AC3E}">
        <p14:creationId xmlns:p14="http://schemas.microsoft.com/office/powerpoint/2010/main" val="3758443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1CD4AE2-8CDF-460B-B8DD-E25B297626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34B83F-6906-4689-98C9-AAA52DE98A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C7764E-1B88-4813-902C-6714719B42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749</Words>
  <Application>Microsoft Macintosh PowerPoint</Application>
  <PresentationFormat>Grand écran</PresentationFormat>
  <Paragraphs>98</Paragraphs>
  <Slides>12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Wingdings</vt:lpstr>
      <vt:lpstr>Office Theme</vt:lpstr>
      <vt:lpstr>Situation des Chats errants et sans propriétaire</vt:lpstr>
      <vt:lpstr>Objectifs de la présentation</vt:lpstr>
      <vt:lpstr>Historique – Services animaliers à La Pêche</vt:lpstr>
      <vt:lpstr>Législation et  Règlementation</vt:lpstr>
      <vt:lpstr>Problématique</vt:lpstr>
      <vt:lpstr>Impacts à 3 niveaux: 1. Sur les chats</vt:lpstr>
      <vt:lpstr>Présentation PowerPoint</vt:lpstr>
      <vt:lpstr>Besoins à court terme (2025) </vt:lpstr>
      <vt:lpstr>TNR - Solution – court terme</vt:lpstr>
      <vt:lpstr>Financement</vt:lpstr>
      <vt:lpstr>Éducation du public - Communications</vt:lpstr>
      <vt:lpstr>Prochaines étapes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Marie-Sophie Laliberté</dc:creator>
  <cp:lastModifiedBy>Claire Charron</cp:lastModifiedBy>
  <cp:revision>18</cp:revision>
  <dcterms:created xsi:type="dcterms:W3CDTF">2024-11-25T19:57:09Z</dcterms:created>
  <dcterms:modified xsi:type="dcterms:W3CDTF">2024-11-26T16:56:12Z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