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78" r:id="rId1"/>
  </p:sldMasterIdLst>
  <p:notesMasterIdLst>
    <p:notesMasterId r:id="rId17"/>
  </p:notesMasterIdLst>
  <p:sldIdLst>
    <p:sldId id="256" r:id="rId2"/>
    <p:sldId id="257" r:id="rId3"/>
    <p:sldId id="258" r:id="rId4"/>
    <p:sldId id="259" r:id="rId5"/>
    <p:sldId id="260" r:id="rId6"/>
    <p:sldId id="261" r:id="rId7"/>
    <p:sldId id="262" r:id="rId8"/>
    <p:sldId id="264" r:id="rId9"/>
    <p:sldId id="265" r:id="rId10"/>
    <p:sldId id="266" r:id="rId11"/>
    <p:sldId id="267" r:id="rId12"/>
    <p:sldId id="270" r:id="rId13"/>
    <p:sldId id="271" r:id="rId14"/>
    <p:sldId id="268" r:id="rId15"/>
    <p:sldId id="269"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46"/>
    <p:restoredTop sz="94763"/>
  </p:normalViewPr>
  <p:slideViewPr>
    <p:cSldViewPr snapToGrid="0">
      <p:cViewPr varScale="1">
        <p:scale>
          <a:sx n="165" d="100"/>
          <a:sy n="165" d="100"/>
        </p:scale>
        <p:origin x="137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7817A3-CE3E-E945-AE45-728F121FDFE2}" type="datetimeFigureOut">
              <a:rPr lang="fr-FR" smtClean="0"/>
              <a:t>21/05/2025</a:t>
            </a:fld>
            <a:endParaRPr lang="fr-FR"/>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F0B1FB-3A02-8F44-9CA2-D28117675CE9}" type="slidenum">
              <a:rPr lang="fr-FR" smtClean="0"/>
              <a:t>‹n°›</a:t>
            </a:fld>
            <a:endParaRPr lang="fr-FR"/>
          </a:p>
        </p:txBody>
      </p:sp>
    </p:spTree>
    <p:extLst>
      <p:ext uri="{BB962C8B-B14F-4D97-AF65-F5344CB8AC3E}">
        <p14:creationId xmlns:p14="http://schemas.microsoft.com/office/powerpoint/2010/main" val="3909934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file:///Users/claire/Desktop/temp/Chaetura%20pelagica"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thecanadianencyclopedia.ca/fr/article/martinet" TargetMode="External"/><Relationship Id="rId7" Type="http://schemas.openxmlformats.org/officeDocument/2006/relationships/hyperlink" Target="https://www.quebecoiseaux.org/fr/page-detail-articles/martinet-ramoneur"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rlortie.ca/photos-doiseaux/apodiformes/" TargetMode="External"/><Relationship Id="rId5" Type="http://schemas.openxmlformats.org/officeDocument/2006/relationships/hyperlink" Target="https://www.pourlascience.fr/sr/article-fond/le-martinet-noir-un-oiseau-social-3491.php" TargetMode="External"/><Relationship Id="rId4" Type="http://schemas.openxmlformats.org/officeDocument/2006/relationships/hyperlink" Target="https://www.mauersegler.com/morphology/?L=fr"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Jeudi, 22 mai P. 2 9h05-10h5 et P. 3 10h25-11h25</a:t>
            </a:r>
          </a:p>
          <a:p>
            <a:r>
              <a:rPr lang="fr-FR" dirty="0"/>
              <a:t>Vendredi P. 3 10h25-11h25 P4 12h45-13h45 et P.5 14h05-15h05</a:t>
            </a:r>
          </a:p>
        </p:txBody>
      </p:sp>
      <p:sp>
        <p:nvSpPr>
          <p:cNvPr id="4" name="Espace réservé du numéro de diapositive 3"/>
          <p:cNvSpPr>
            <a:spLocks noGrp="1"/>
          </p:cNvSpPr>
          <p:nvPr>
            <p:ph type="sldNum" sz="quarter" idx="5"/>
          </p:nvPr>
        </p:nvSpPr>
        <p:spPr/>
        <p:txBody>
          <a:bodyPr/>
          <a:lstStyle/>
          <a:p>
            <a:fld id="{BAF0B1FB-3A02-8F44-9CA2-D28117675CE9}" type="slidenum">
              <a:rPr lang="fr-FR" smtClean="0"/>
              <a:t>1</a:t>
            </a:fld>
            <a:endParaRPr lang="fr-FR"/>
          </a:p>
        </p:txBody>
      </p:sp>
    </p:spTree>
    <p:extLst>
      <p:ext uri="{BB962C8B-B14F-4D97-AF65-F5344CB8AC3E}">
        <p14:creationId xmlns:p14="http://schemas.microsoft.com/office/powerpoint/2010/main" val="1546932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Comment l’oiseau a-t-il réussi à survivre? Mini-discussion à 2 – pdt 30 sec. </a:t>
            </a:r>
          </a:p>
          <a:p>
            <a:endParaRPr lang="fr-FR" dirty="0"/>
          </a:p>
        </p:txBody>
      </p:sp>
      <p:sp>
        <p:nvSpPr>
          <p:cNvPr id="4" name="Espace réservé du numéro de diapositive 3"/>
          <p:cNvSpPr>
            <a:spLocks noGrp="1"/>
          </p:cNvSpPr>
          <p:nvPr>
            <p:ph type="sldNum" sz="quarter" idx="5"/>
          </p:nvPr>
        </p:nvSpPr>
        <p:spPr/>
        <p:txBody>
          <a:bodyPr/>
          <a:lstStyle/>
          <a:p>
            <a:fld id="{BAF0B1FB-3A02-8F44-9CA2-D28117675CE9}" type="slidenum">
              <a:rPr lang="fr-FR" smtClean="0"/>
              <a:t>10</a:t>
            </a:fld>
            <a:endParaRPr lang="fr-FR"/>
          </a:p>
        </p:txBody>
      </p:sp>
    </p:spTree>
    <p:extLst>
      <p:ext uri="{BB962C8B-B14F-4D97-AF65-F5344CB8AC3E}">
        <p14:creationId xmlns:p14="http://schemas.microsoft.com/office/powerpoint/2010/main" val="2653865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marR="0" lvl="0" indent="-342900">
              <a:lnSpc>
                <a:spcPct val="115000"/>
              </a:lnSpc>
              <a:buFont typeface="+mj-lt"/>
              <a:buAutoNum type="alphaLcParenR"/>
            </a:pPr>
            <a:r>
              <a:rPr lang="fr-FR" dirty="0"/>
              <a:t>Or, depuis plus de 40 ans, face à un autre obstacle majeur. Expliquer le %. Amener la cheminée devant la classe.</a:t>
            </a:r>
            <a:r>
              <a:rPr lang="fr-CA" sz="1800" kern="100" dirty="0">
                <a:effectLst/>
                <a:latin typeface="Aptos" panose="020B0004020202020204" pitchFamily="34" charset="0"/>
                <a:ea typeface="Aptos" panose="020B0004020202020204" pitchFamily="34" charset="0"/>
                <a:cs typeface="Times New Roman" panose="02020603050405020304" pitchFamily="18" charset="0"/>
              </a:rPr>
              <a:t> Expliquer son nid et qu’oiseau, sans danger pour les cheminées. Expo objets: À travers les objets montrés, demander à un étudiant de sortir les objets problématiques : chemisage de métal, chapeau de cheminée, brosse métallique, truelle parmi autres objets inutiles : un coussin, graines d’oiseau, des jumelles, un parapluie. Explications en grand groupe. Or, de temps en temps, faut bien réparer les cheminées! Qu’est-ce qu’on peut faire? Par 2, on se met en mode solution, discussion 2 min. </a:t>
            </a:r>
          </a:p>
          <a:p>
            <a:pPr marL="685800" marR="0">
              <a:lnSpc>
                <a:spcPct val="115000"/>
              </a:lnSpc>
              <a:spcAft>
                <a:spcPts val="800"/>
              </a:spcAf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Demander à une équipe de nous proposer une réponse en utilisant les objets problématiques.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BAF0B1FB-3A02-8F44-9CA2-D28117675CE9}" type="slidenum">
              <a:rPr lang="fr-FR" smtClean="0"/>
              <a:t>11</a:t>
            </a:fld>
            <a:endParaRPr lang="fr-FR"/>
          </a:p>
        </p:txBody>
      </p:sp>
    </p:spTree>
    <p:extLst>
      <p:ext uri="{BB962C8B-B14F-4D97-AF65-F5344CB8AC3E}">
        <p14:creationId xmlns:p14="http://schemas.microsoft.com/office/powerpoint/2010/main" val="2946744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Si passe du chauffage au gaz à l’électrique, plus besoin de cheminée, la garder!</a:t>
            </a:r>
          </a:p>
          <a:p>
            <a:r>
              <a:rPr lang="fr-FR" dirty="0"/>
              <a:t>Si chauffage au bois ou au mazout: Pas de gaine métallique: une cheminée en maçonnerie construite avec bons matériaux peut durer de 50 à 100 ans et + / les gaines de métal sont conçues pour offrir une durée de vie à la cheminée d’au moins 50 ans.  </a:t>
            </a:r>
          </a:p>
          <a:p>
            <a:r>
              <a:rPr lang="fr-FR" dirty="0"/>
              <a:t>Si une personne insiste pour mettre un chapeau, l’enlever de mai à septembre. Réparation, en dehors saison martinet. Construire un nichoir! COO</a:t>
            </a:r>
          </a:p>
        </p:txBody>
      </p:sp>
      <p:sp>
        <p:nvSpPr>
          <p:cNvPr id="4" name="Espace réservé du numéro de diapositive 3"/>
          <p:cNvSpPr>
            <a:spLocks noGrp="1"/>
          </p:cNvSpPr>
          <p:nvPr>
            <p:ph type="sldNum" sz="quarter" idx="5"/>
          </p:nvPr>
        </p:nvSpPr>
        <p:spPr/>
        <p:txBody>
          <a:bodyPr/>
          <a:lstStyle/>
          <a:p>
            <a:fld id="{BAF0B1FB-3A02-8F44-9CA2-D28117675CE9}" type="slidenum">
              <a:rPr lang="fr-FR" smtClean="0"/>
              <a:t>12</a:t>
            </a:fld>
            <a:endParaRPr lang="fr-FR"/>
          </a:p>
        </p:txBody>
      </p:sp>
    </p:spTree>
    <p:extLst>
      <p:ext uri="{BB962C8B-B14F-4D97-AF65-F5344CB8AC3E}">
        <p14:creationId xmlns:p14="http://schemas.microsoft.com/office/powerpoint/2010/main" val="1051374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Expliquer le spectacle. Dire le secret de l’église Ste-Cécile et les inviter. (secret jusqu’à lundi svp). </a:t>
            </a:r>
          </a:p>
        </p:txBody>
      </p:sp>
      <p:sp>
        <p:nvSpPr>
          <p:cNvPr id="4" name="Espace réservé du numéro de diapositive 3"/>
          <p:cNvSpPr>
            <a:spLocks noGrp="1"/>
          </p:cNvSpPr>
          <p:nvPr>
            <p:ph type="sldNum" sz="quarter" idx="5"/>
          </p:nvPr>
        </p:nvSpPr>
        <p:spPr/>
        <p:txBody>
          <a:bodyPr/>
          <a:lstStyle/>
          <a:p>
            <a:fld id="{BAF0B1FB-3A02-8F44-9CA2-D28117675CE9}" type="slidenum">
              <a:rPr lang="fr-FR" smtClean="0"/>
              <a:t>14</a:t>
            </a:fld>
            <a:endParaRPr lang="fr-FR"/>
          </a:p>
        </p:txBody>
      </p:sp>
    </p:spTree>
    <p:extLst>
      <p:ext uri="{BB962C8B-B14F-4D97-AF65-F5344CB8AC3E}">
        <p14:creationId xmlns:p14="http://schemas.microsoft.com/office/powerpoint/2010/main" val="4291976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Bravo et Merci!</a:t>
            </a:r>
          </a:p>
        </p:txBody>
      </p:sp>
      <p:sp>
        <p:nvSpPr>
          <p:cNvPr id="4" name="Espace réservé du numéro de diapositive 3"/>
          <p:cNvSpPr>
            <a:spLocks noGrp="1"/>
          </p:cNvSpPr>
          <p:nvPr>
            <p:ph type="sldNum" sz="quarter" idx="5"/>
          </p:nvPr>
        </p:nvSpPr>
        <p:spPr/>
        <p:txBody>
          <a:bodyPr/>
          <a:lstStyle/>
          <a:p>
            <a:fld id="{BAF0B1FB-3A02-8F44-9CA2-D28117675CE9}" type="slidenum">
              <a:rPr lang="fr-FR" smtClean="0"/>
              <a:t>15</a:t>
            </a:fld>
            <a:endParaRPr lang="fr-FR"/>
          </a:p>
        </p:txBody>
      </p:sp>
    </p:spTree>
    <p:extLst>
      <p:ext uri="{BB962C8B-B14F-4D97-AF65-F5344CB8AC3E}">
        <p14:creationId xmlns:p14="http://schemas.microsoft.com/office/powerpoint/2010/main" val="994605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Je me présente et je vais vous parler d’une espèce de + en + rare.</a:t>
            </a:r>
          </a:p>
        </p:txBody>
      </p:sp>
      <p:sp>
        <p:nvSpPr>
          <p:cNvPr id="4" name="Espace réservé du numéro de diapositive 3"/>
          <p:cNvSpPr>
            <a:spLocks noGrp="1"/>
          </p:cNvSpPr>
          <p:nvPr>
            <p:ph type="sldNum" sz="quarter" idx="5"/>
          </p:nvPr>
        </p:nvSpPr>
        <p:spPr/>
        <p:txBody>
          <a:bodyPr/>
          <a:lstStyle/>
          <a:p>
            <a:fld id="{BAF0B1FB-3A02-8F44-9CA2-D28117675CE9}" type="slidenum">
              <a:rPr lang="fr-FR" smtClean="0"/>
              <a:t>2</a:t>
            </a:fld>
            <a:endParaRPr lang="fr-FR"/>
          </a:p>
        </p:txBody>
      </p:sp>
    </p:spTree>
    <p:extLst>
      <p:ext uri="{BB962C8B-B14F-4D97-AF65-F5344CB8AC3E}">
        <p14:creationId xmlns:p14="http://schemas.microsoft.com/office/powerpoint/2010/main" val="3078080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1. Je n’entends pas la personne qui parle si elle n’a pas demander la parole en levant sa main d’abord. 2. Je n’entends rien quand tout le monde parle en même temps.</a:t>
            </a:r>
          </a:p>
        </p:txBody>
      </p:sp>
      <p:sp>
        <p:nvSpPr>
          <p:cNvPr id="4" name="Espace réservé du numéro de diapositive 3"/>
          <p:cNvSpPr>
            <a:spLocks noGrp="1"/>
          </p:cNvSpPr>
          <p:nvPr>
            <p:ph type="sldNum" sz="quarter" idx="5"/>
          </p:nvPr>
        </p:nvSpPr>
        <p:spPr/>
        <p:txBody>
          <a:bodyPr/>
          <a:lstStyle/>
          <a:p>
            <a:fld id="{BAF0B1FB-3A02-8F44-9CA2-D28117675CE9}" type="slidenum">
              <a:rPr lang="fr-FR" smtClean="0"/>
              <a:t>3</a:t>
            </a:fld>
            <a:endParaRPr lang="fr-FR"/>
          </a:p>
        </p:txBody>
      </p:sp>
    </p:spTree>
    <p:extLst>
      <p:ext uri="{BB962C8B-B14F-4D97-AF65-F5344CB8AC3E}">
        <p14:creationId xmlns:p14="http://schemas.microsoft.com/office/powerpoint/2010/main" val="29183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Petit jeu de découverte du nom de l’espèce</a:t>
            </a:r>
          </a:p>
        </p:txBody>
      </p:sp>
      <p:sp>
        <p:nvSpPr>
          <p:cNvPr id="4" name="Espace réservé du numéro de diapositive 3"/>
          <p:cNvSpPr>
            <a:spLocks noGrp="1"/>
          </p:cNvSpPr>
          <p:nvPr>
            <p:ph type="sldNum" sz="quarter" idx="5"/>
          </p:nvPr>
        </p:nvSpPr>
        <p:spPr/>
        <p:txBody>
          <a:bodyPr/>
          <a:lstStyle/>
          <a:p>
            <a:fld id="{BAF0B1FB-3A02-8F44-9CA2-D28117675CE9}" type="slidenum">
              <a:rPr lang="fr-FR" smtClean="0"/>
              <a:t>4</a:t>
            </a:fld>
            <a:endParaRPr lang="fr-FR"/>
          </a:p>
        </p:txBody>
      </p:sp>
    </p:spTree>
    <p:extLst>
      <p:ext uri="{BB962C8B-B14F-4D97-AF65-F5344CB8AC3E}">
        <p14:creationId xmlns:p14="http://schemas.microsoft.com/office/powerpoint/2010/main" val="1549657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a:lnSpc>
                <a:spcPct val="115000"/>
              </a:lnSpc>
              <a:spcAft>
                <a:spcPts val="800"/>
              </a:spcAft>
              <a:buNone/>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342900" marR="0" lvl="0" indent="-342900">
              <a:lnSpc>
                <a:spcPct val="115000"/>
              </a:lnSpc>
              <a:buFont typeface="+mj-lt"/>
              <a:buAutoNum type="arabicPeriod"/>
            </a:pPr>
            <a:r>
              <a:rPr lang="fr-CA" sz="1800" b="1" u="sng"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Images du Martinet ramoneur</a:t>
            </a: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buNone/>
            </a:pPr>
            <a:r>
              <a:rPr lang="fr-CA" sz="1800" kern="0" dirty="0">
                <a:effectLst/>
                <a:latin typeface="Times New Roman" panose="02020603050405020304" pitchFamily="18" charset="0"/>
                <a:ea typeface="Times New Roman" panose="02020603050405020304" pitchFamily="18" charset="0"/>
                <a:cs typeface="Times New Roman" panose="02020603050405020304" pitchFamily="18" charset="0"/>
              </a:rPr>
              <a:t>En montrant les images, expliquez que sont ici du début mai au début septembre = des migrateurs et mangent quantité d’insectes.</a:t>
            </a: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pPr>
            <a:r>
              <a:rPr lang="fr-CA" sz="1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BAF0B1FB-3A02-8F44-9CA2-D28117675CE9}" type="slidenum">
              <a:rPr lang="fr-FR" smtClean="0"/>
              <a:t>5</a:t>
            </a:fld>
            <a:endParaRPr lang="fr-FR"/>
          </a:p>
        </p:txBody>
      </p:sp>
    </p:spTree>
    <p:extLst>
      <p:ext uri="{BB962C8B-B14F-4D97-AF65-F5344CB8AC3E}">
        <p14:creationId xmlns:p14="http://schemas.microsoft.com/office/powerpoint/2010/main" val="2263012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À quoi peut-on comparer son </a:t>
            </a:r>
            <a:r>
              <a:rPr lang="fr-FR" dirty="0" err="1"/>
              <a:t>piailement</a:t>
            </a:r>
            <a:r>
              <a:rPr lang="fr-FR" dirty="0"/>
              <a:t>? Ça vous fait penser à quoi?</a:t>
            </a:r>
          </a:p>
        </p:txBody>
      </p:sp>
      <p:sp>
        <p:nvSpPr>
          <p:cNvPr id="4" name="Espace réservé du numéro de diapositive 3"/>
          <p:cNvSpPr>
            <a:spLocks noGrp="1"/>
          </p:cNvSpPr>
          <p:nvPr>
            <p:ph type="sldNum" sz="quarter" idx="5"/>
          </p:nvPr>
        </p:nvSpPr>
        <p:spPr/>
        <p:txBody>
          <a:bodyPr/>
          <a:lstStyle/>
          <a:p>
            <a:fld id="{BAF0B1FB-3A02-8F44-9CA2-D28117675CE9}" type="slidenum">
              <a:rPr lang="fr-FR" smtClean="0"/>
              <a:t>6</a:t>
            </a:fld>
            <a:endParaRPr lang="fr-FR"/>
          </a:p>
        </p:txBody>
      </p:sp>
    </p:spTree>
    <p:extLst>
      <p:ext uri="{BB962C8B-B14F-4D97-AF65-F5344CB8AC3E}">
        <p14:creationId xmlns:p14="http://schemas.microsoft.com/office/powerpoint/2010/main" val="2325934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marR="0" lvl="0" indent="-342900">
              <a:lnSpc>
                <a:spcPct val="115000"/>
              </a:lnSpc>
              <a:spcAft>
                <a:spcPts val="800"/>
              </a:spcAft>
              <a:buSzPts val="1000"/>
              <a:buFont typeface="Symbol" pitchFamily="2" charset="2"/>
              <a:buChar char=""/>
              <a:tabLst>
                <a:tab pos="457200" algn="l"/>
              </a:tabLst>
            </a:pPr>
            <a:r>
              <a:rPr lang="fr-FR" dirty="0"/>
              <a:t>Un aspect déterminant de son anatomie: </a:t>
            </a:r>
            <a:r>
              <a:rPr lang="fr-CA" sz="1800" kern="0" dirty="0">
                <a:effectLst/>
                <a:latin typeface="Times New Roman" panose="02020603050405020304" pitchFamily="18" charset="0"/>
                <a:ea typeface="Times New Roman" panose="02020603050405020304" pitchFamily="18" charset="0"/>
                <a:cs typeface="Times New Roman" panose="02020603050405020304" pitchFamily="18" charset="0"/>
              </a:rPr>
              <a:t>Les martinets ont des pattes très courtes, avec quatre doigts munis de fortes griffes, tous dirigés vers l’avant, ce qui leur permet de s’agripper facilement aux surfaces verticales comme les murs ou l’intérieur des cheminées</a:t>
            </a:r>
            <a:r>
              <a:rPr lang="fr-CA" sz="18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9</a:t>
            </a:r>
            <a:r>
              <a:rPr lang="fr-CA" sz="18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6</a:t>
            </a:r>
            <a:r>
              <a:rPr lang="fr-CA" sz="18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10</a:t>
            </a:r>
            <a:r>
              <a:rPr lang="fr-CA"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itchFamily="2" charset="2"/>
              <a:buChar char=""/>
              <a:tabLst>
                <a:tab pos="457200" algn="l"/>
              </a:tabLst>
            </a:pPr>
            <a:r>
              <a:rPr lang="fr-CA" sz="1800" kern="0" dirty="0">
                <a:effectLst/>
                <a:latin typeface="Times New Roman" panose="02020603050405020304" pitchFamily="18" charset="0"/>
                <a:ea typeface="Times New Roman" panose="02020603050405020304" pitchFamily="18" charset="0"/>
                <a:cs typeface="Times New Roman" panose="02020603050405020304" pitchFamily="18" charset="0"/>
              </a:rPr>
              <a:t>Leur nom scientifique (</a:t>
            </a:r>
            <a:r>
              <a:rPr lang="fr-CA"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Apodidés</a:t>
            </a:r>
            <a:r>
              <a:rPr lang="fr-CA" sz="1800" kern="0" dirty="0">
                <a:effectLst/>
                <a:latin typeface="Times New Roman" panose="02020603050405020304" pitchFamily="18" charset="0"/>
                <a:ea typeface="Times New Roman" panose="02020603050405020304" pitchFamily="18" charset="0"/>
                <a:cs typeface="Times New Roman" panose="02020603050405020304" pitchFamily="18" charset="0"/>
              </a:rPr>
              <a:t>, du grec « sans pieds ») vient justement de la petite taille de leurs pattes, qui ne leur servent pas à marcher ni à se percher sur des branches, mais uniquement à s’accrocher</a:t>
            </a:r>
            <a:r>
              <a:rPr lang="fr-CA" sz="18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a:rPr>
              <a:t>4</a:t>
            </a:r>
            <a:r>
              <a:rPr lang="fr-CA" sz="18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a:rPr>
              <a:t>5</a:t>
            </a:r>
            <a:r>
              <a:rPr lang="fr-CA" sz="18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9</a:t>
            </a:r>
            <a:r>
              <a:rPr lang="fr-CA"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itchFamily="2" charset="2"/>
              <a:buChar char=""/>
              <a:tabLst>
                <a:tab pos="457200" algn="l"/>
              </a:tabLst>
            </a:pPr>
            <a:r>
              <a:rPr lang="fr-CA" sz="1800" kern="0" dirty="0">
                <a:effectLst/>
                <a:latin typeface="Times New Roman" panose="02020603050405020304" pitchFamily="18" charset="0"/>
                <a:ea typeface="Times New Roman" panose="02020603050405020304" pitchFamily="18" charset="0"/>
                <a:cs typeface="Times New Roman" panose="02020603050405020304" pitchFamily="18" charset="0"/>
              </a:rPr>
              <a:t>Les pattes sont réduites, robustes et adaptées à la préhension, mais inutiles pour la marche : le martinet ne se pose presque jamais au sol et passe la majeure partie de sa vie en vol</a:t>
            </a:r>
            <a:r>
              <a:rPr lang="fr-CA" sz="18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10</a:t>
            </a:r>
            <a:r>
              <a:rPr lang="fr-CA" sz="18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a:rPr>
              <a:t>5</a:t>
            </a:r>
            <a:r>
              <a:rPr lang="fr-CA"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BAF0B1FB-3A02-8F44-9CA2-D28117675CE9}" type="slidenum">
              <a:rPr lang="fr-FR" smtClean="0"/>
              <a:t>7</a:t>
            </a:fld>
            <a:endParaRPr lang="fr-FR"/>
          </a:p>
        </p:txBody>
      </p:sp>
    </p:spTree>
    <p:extLst>
      <p:ext uri="{BB962C8B-B14F-4D97-AF65-F5344CB8AC3E}">
        <p14:creationId xmlns:p14="http://schemas.microsoft.com/office/powerpoint/2010/main" val="2891477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Il est toujours en vol, se nourrit en vol. Pour se reposer s’agrippe sur une paroi verticale à l’aide de ses pattes et sa queue. Décrire sa queue.</a:t>
            </a:r>
          </a:p>
        </p:txBody>
      </p:sp>
      <p:sp>
        <p:nvSpPr>
          <p:cNvPr id="4" name="Espace réservé du numéro de diapositive 3"/>
          <p:cNvSpPr>
            <a:spLocks noGrp="1"/>
          </p:cNvSpPr>
          <p:nvPr>
            <p:ph type="sldNum" sz="quarter" idx="5"/>
          </p:nvPr>
        </p:nvSpPr>
        <p:spPr/>
        <p:txBody>
          <a:bodyPr/>
          <a:lstStyle/>
          <a:p>
            <a:fld id="{BAF0B1FB-3A02-8F44-9CA2-D28117675CE9}" type="slidenum">
              <a:rPr lang="fr-FR" smtClean="0"/>
              <a:t>8</a:t>
            </a:fld>
            <a:endParaRPr lang="fr-FR"/>
          </a:p>
        </p:txBody>
      </p:sp>
    </p:spTree>
    <p:extLst>
      <p:ext uri="{BB962C8B-B14F-4D97-AF65-F5344CB8AC3E}">
        <p14:creationId xmlns:p14="http://schemas.microsoft.com/office/powerpoint/2010/main" val="2290463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 chicot d’au minimum 50 cm – Ce ne sont pas des arbres morts.</a:t>
            </a:r>
          </a:p>
        </p:txBody>
      </p:sp>
      <p:sp>
        <p:nvSpPr>
          <p:cNvPr id="4" name="Espace réservé du numéro de diapositive 3"/>
          <p:cNvSpPr>
            <a:spLocks noGrp="1"/>
          </p:cNvSpPr>
          <p:nvPr>
            <p:ph type="sldNum" sz="quarter" idx="5"/>
          </p:nvPr>
        </p:nvSpPr>
        <p:spPr/>
        <p:txBody>
          <a:bodyPr/>
          <a:lstStyle/>
          <a:p>
            <a:fld id="{BAF0B1FB-3A02-8F44-9CA2-D28117675CE9}" type="slidenum">
              <a:rPr lang="fr-FR" smtClean="0"/>
              <a:t>9</a:t>
            </a:fld>
            <a:endParaRPr lang="fr-FR"/>
          </a:p>
        </p:txBody>
      </p:sp>
    </p:spTree>
    <p:extLst>
      <p:ext uri="{BB962C8B-B14F-4D97-AF65-F5344CB8AC3E}">
        <p14:creationId xmlns:p14="http://schemas.microsoft.com/office/powerpoint/2010/main" val="15838222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fr-CA"/>
              <a:t>Modifier le style du titre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Modifier le style des sous-titres du masque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5/21/25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681583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fr-CA"/>
              <a:t>Modifier le style du titre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CA"/>
              <a:t>Cliquez sur l'icône pour ajouter une image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5/21/25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669346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fr-CA"/>
              <a:t>Modifier le style du titre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5/21/25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938130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fr-CA"/>
              <a:t>Modifier le style du titre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5/21/25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D57F1E4F-1CFF-5643-939E-217C01CDF565}" type="slidenum">
              <a:rPr lang="en-US" smtClean="0"/>
              <a:pPr/>
              <a:t>‹n°›</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876707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fr-CA"/>
              <a:t>Modifier le style du titre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5/21/25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3461057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fr-CA"/>
              <a:t>Modifier le style du titre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Cliquez pour modifier les styles du texte du masque</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Cliquez pour modifier les styles du texte du masque</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Cliquez pour modifier les styles du texte du masque</a:t>
            </a:r>
          </a:p>
        </p:txBody>
      </p:sp>
      <p:sp>
        <p:nvSpPr>
          <p:cNvPr id="3" name="Date Placeholder 2"/>
          <p:cNvSpPr>
            <a:spLocks noGrp="1"/>
          </p:cNvSpPr>
          <p:nvPr>
            <p:ph type="dt" sz="half" idx="10"/>
          </p:nvPr>
        </p:nvSpPr>
        <p:spPr/>
        <p:txBody>
          <a:bodyPr/>
          <a:lstStyle/>
          <a:p>
            <a:fld id="{B61BEF0D-F0BB-DE4B-95CE-6DB70DBA9567}" type="datetimeFigureOut">
              <a:rPr lang="en-US" smtClean="0"/>
              <a:pPr/>
              <a:t>5/21/25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284226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fr-CA"/>
              <a:t>Modifier le style du titre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CA"/>
              <a:t>Cliquez sur l'icône pour ajouter une image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Cliquez pour modifier les styles du texte du masque</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CA"/>
              <a:t>Cliquez sur l'icône pour ajouter une image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Cliquez pour modifier les styles du texte du masque</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CA"/>
              <a:t>Cliquez sur l'icône pour ajouter une image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Cliquez pour modifier les styles du texte du masque</a:t>
            </a:r>
          </a:p>
        </p:txBody>
      </p:sp>
      <p:sp>
        <p:nvSpPr>
          <p:cNvPr id="3" name="Date Placeholder 2"/>
          <p:cNvSpPr>
            <a:spLocks noGrp="1"/>
          </p:cNvSpPr>
          <p:nvPr>
            <p:ph type="dt" sz="half" idx="10"/>
          </p:nvPr>
        </p:nvSpPr>
        <p:spPr/>
        <p:txBody>
          <a:bodyPr/>
          <a:lstStyle/>
          <a:p>
            <a:fld id="{B61BEF0D-F0BB-DE4B-95CE-6DB70DBA9567}" type="datetimeFigureOut">
              <a:rPr lang="en-US" smtClean="0"/>
              <a:pPr/>
              <a:t>5/21/25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4407923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fr-CA"/>
              <a:t>Modifier le style du titre</a:t>
            </a:r>
            <a:endParaRPr lang="en-US" dirty="0"/>
          </a:p>
        </p:txBody>
      </p:sp>
      <p:sp>
        <p:nvSpPr>
          <p:cNvPr id="3" name="Vertical Text Placeholder 2"/>
          <p:cNvSpPr>
            <a:spLocks noGrp="1"/>
          </p:cNvSpPr>
          <p:nvPr>
            <p:ph type="body" orient="vert" idx="1"/>
          </p:nvPr>
        </p:nvSpPr>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5/21/25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‹n°›</a:t>
            </a:fld>
            <a:endParaRPr lang="en-US" dirty="0"/>
          </a:p>
        </p:txBody>
      </p:sp>
    </p:spTree>
    <p:extLst>
      <p:ext uri="{BB962C8B-B14F-4D97-AF65-F5344CB8AC3E}">
        <p14:creationId xmlns:p14="http://schemas.microsoft.com/office/powerpoint/2010/main" val="39991628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fr-CA"/>
              <a:t>Modifier le style du titre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B61BEF0D-F0BB-DE4B-95CE-6DB70DBA9567}" type="datetimeFigureOut">
              <a:rPr lang="en-US" smtClean="0"/>
              <a:pPr/>
              <a:t>5/21/25</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976829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CA"/>
              <a:t>Modifier le style du titre</a:t>
            </a:r>
            <a:endParaRPr lang="en-US" dirty="0"/>
          </a:p>
        </p:txBody>
      </p:sp>
      <p:sp>
        <p:nvSpPr>
          <p:cNvPr id="3" name="Content Placeholder 2"/>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5/21/25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059911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fr-CA"/>
              <a:t>Modifier le style du titre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CA"/>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5/21/25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659397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CA"/>
              <a:t>Modifier le style du titre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5/21/25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‹n°›</a:t>
            </a:fld>
            <a:endParaRPr lang="en-US" dirty="0"/>
          </a:p>
        </p:txBody>
      </p:sp>
    </p:spTree>
    <p:extLst>
      <p:ext uri="{BB962C8B-B14F-4D97-AF65-F5344CB8AC3E}">
        <p14:creationId xmlns:p14="http://schemas.microsoft.com/office/powerpoint/2010/main" val="148255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fr-CA"/>
              <a:t>Modifier le style du titre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4" name="Content Placeholder 3"/>
          <p:cNvSpPr>
            <a:spLocks noGrp="1"/>
          </p:cNvSpPr>
          <p:nvPr>
            <p:ph sz="half" idx="2"/>
          </p:nvPr>
        </p:nvSpPr>
        <p:spPr>
          <a:xfrm>
            <a:off x="680322" y="3030008"/>
            <a:ext cx="4698355" cy="2906179"/>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6" name="Content Placeholder 5"/>
          <p:cNvSpPr>
            <a:spLocks noGrp="1"/>
          </p:cNvSpPr>
          <p:nvPr>
            <p:ph sz="quarter" idx="4"/>
          </p:nvPr>
        </p:nvSpPr>
        <p:spPr>
          <a:xfrm>
            <a:off x="5594123" y="3030008"/>
            <a:ext cx="4700059" cy="2906179"/>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5/21/25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047365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CA"/>
              <a:t>Modifier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5/21/25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692784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B61BEF0D-F0BB-DE4B-95CE-6DB70DBA9567}" type="datetimeFigureOut">
              <a:rPr lang="en-US" smtClean="0"/>
              <a:pPr/>
              <a:t>5/21/25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898425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fr-CA"/>
              <a:t>Modifier le style du titre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Date Placeholder 4"/>
          <p:cNvSpPr>
            <a:spLocks noGrp="1"/>
          </p:cNvSpPr>
          <p:nvPr>
            <p:ph type="dt" sz="half" idx="10"/>
          </p:nvPr>
        </p:nvSpPr>
        <p:spPr/>
        <p:txBody>
          <a:bodyPr/>
          <a:lstStyle/>
          <a:p>
            <a:fld id="{42A54C80-263E-416B-A8E0-580EDEADCBDC}" type="datetimeFigureOut">
              <a:rPr lang="en-US" smtClean="0"/>
              <a:t>5/21/25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‹n°›</a:t>
            </a:fld>
            <a:endParaRPr lang="en-US" dirty="0"/>
          </a:p>
        </p:txBody>
      </p:sp>
    </p:spTree>
    <p:extLst>
      <p:ext uri="{BB962C8B-B14F-4D97-AF65-F5344CB8AC3E}">
        <p14:creationId xmlns:p14="http://schemas.microsoft.com/office/powerpoint/2010/main" val="3246012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fr-CA"/>
              <a:t>Modifier le style du titre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CA"/>
              <a:t>Cliquez sur l'icône pour ajouter une image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5/21/25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842288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fr-CA"/>
              <a:t>Modifier le style du titre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61BEF0D-F0BB-DE4B-95CE-6DB70DBA9567}" type="datetimeFigureOut">
              <a:rPr lang="en-US" smtClean="0"/>
              <a:pPr/>
              <a:t>5/21/25</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766419790"/>
      </p:ext>
    </p:extLst>
  </p:cSld>
  <p:clrMap bg1="dk1" tx1="lt1" bg2="dk2" tx2="lt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 id="2147483893" r:id="rId15"/>
    <p:sldLayoutId id="2147483894" r:id="rId16"/>
    <p:sldLayoutId id="2147483895"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3.png"/><Relationship Id="rId10" Type="http://schemas.openxmlformats.org/officeDocument/2006/relationships/hyperlink" Target="https://www.google.ca/search?sca_esv=3f663a9f48f5c032&amp;hl=fr&amp;sxsrf=AHTn8zqt3SaMPf4zbaI-hRwRA5wHiZHDTw:1746718177156&amp;q=long+old+chimneys+with+chimney+swifts&amp;udm=2&amp;fbs=ABzOT_BnMAgCWdhr5zilP5f1cnRvsAwTj9xz2DfEW8mbm1Hu7CuG_g9a_oiAAaYvBkysJYBL5l32Wgv5BCBPtJYkdrFAMp3hUvnwTRfLtZ5wLDju2ZvCZtJVRwsFpN4VD0oH4UrjIowGI2_mnSni2MqHkSamqMOdRcqpgS6g8RVJuH5FGH81xup3ftfPONJFgg3-ZExO6uOKCf4K9WbjTfR3mqs1_-65Sp4qSQ4YE-DDQTrvQFdQmXA&amp;sa=X&amp;ved=2ahUKEwjdleOjmJSNAxV6D1kFHcfZH0wQtKgLegQIGRAB&amp;biw=1109&amp;bih=1050&amp;dpr=2" TargetMode="External"/><Relationship Id="rId4" Type="http://schemas.openxmlformats.org/officeDocument/2006/relationships/image" Target="../media/image2.png"/><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hyperlink" Target="https://www.google.com/search?sca_esv=fee75db914028769&amp;hl=fr&amp;sxsrf=AHTn8zoQeUqaoVEzCD5Ga_VjSRV8QCQQGQ:1747835574887&amp;q=nichoir+martinet+ramoneur+qu%C3%A9bec&amp;udm=2&amp;fbs=ABzOT_BnMAgCWdhr5zilP5f1cnRvsAwTj9xz2DfEW8mbm1Hu7CuG_g9a_oiAAaYvBkysJYBL5l32Wgv5BCBPtJYkdrFAveazOy0sopyLF3FF9VQbt6aiwBHzdmRUhxJWn1B8y19qSkMpFFvwbvs2s0QbAMj6E1JnT8meLZNq3uLC6fnUDQ9QVzSoSBW1FtFpaaQU2xlColnJLPBgvRzAnghtdrfMB3JDtbK7gW8lNNmJ-DvAbBQIUho&amp;sa=X&amp;ved=2ahUKEwjQqcT02rSNAxUbGlkFHaX-HaUQtKgLegQIDBAB&amp;biw=1434&amp;bih=1052&amp;dpr=2"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24.jp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hyperlink" Target="https://www.youtube.com/watch?v=uYk07IzcTT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google.ca/search?sca_esv=177fae3e0b1a050b&amp;hl=fr&amp;sxsrf=AHTn8zo0CcK-99S1p2C3A8l-szJya0B6jg:1746709295554&amp;q=martinet+ramoneur&amp;udm=2&amp;fbs=ABzOT_BnMAgCWdhr5zilP5f1cnRvsAwTj9xz2DfEW8mbm1Hu7Ob4-Qtr8NC4d8q0wIrAxsXIBAYab3uFH76TsVASIYIMKgts_FuuwA7C6v1Cr20Q-nSRuWnO-DIzvCKzcBV3pJYTo5K8R-QHaG1OgzMjWVLLAUJ987JxgBQ_HJYgFmiUxXmnV7KmF6LbvvhdU5yy_5UreriwGC-lFK32K_pZDEmioD4W3g&amp;sa=X&amp;ved=2ahUKEwiQmtmY95ONAxVgKFkFHUEXINEQtKgLegQIEhAB&amp;biw=1109&amp;bih=1050&amp;dpr=2" TargetMode="External"/><Relationship Id="rId11" Type="http://schemas.openxmlformats.org/officeDocument/2006/relationships/image" Target="https://d2u1z1lopyfwlx.cloudfront.net/thumbnails/d7be4c15-58ba-5f52-8929-0d4af9db51d3/c8fe25a4-a50b-5405-88b7-42e8d7097af8.jpg" TargetMode="External"/><Relationship Id="rId5" Type="http://schemas.openxmlformats.org/officeDocument/2006/relationships/image" Target="../media/image3.png"/><Relationship Id="rId10" Type="http://schemas.openxmlformats.org/officeDocument/2006/relationships/image" Target="../media/image12.jpeg"/><Relationship Id="rId4" Type="http://schemas.openxmlformats.org/officeDocument/2006/relationships/image" Target="../media/image2.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www.allaboutbirds.org/guide/Chimney_Swift/sounds"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C56FCE19-3103-4473-A92E-E38D00FCD0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a:extLst>
              <a:ext uri="{FF2B5EF4-FFF2-40B4-BE49-F238E27FC236}">
                <a16:creationId xmlns:a16="http://schemas.microsoft.com/office/drawing/2014/main" id="{E909C556-FC01-4870-ABC0-8D5C17BD0F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a:extLst>
              <a:ext uri="{FF2B5EF4-FFF2-40B4-BE49-F238E27FC236}">
                <a16:creationId xmlns:a16="http://schemas.microsoft.com/office/drawing/2014/main" id="{C6DB8A24-0DF2-4AB3-9191-C02AB6937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18" name="Rectangle 17">
            <a:extLst>
              <a:ext uri="{FF2B5EF4-FFF2-40B4-BE49-F238E27FC236}">
                <a16:creationId xmlns:a16="http://schemas.microsoft.com/office/drawing/2014/main" id="{6924F406-F250-4FCF-A28E-52F364A5A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grpSp>
        <p:nvGrpSpPr>
          <p:cNvPr id="20" name="Group 19">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1" name="Rectangle 20">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Image 4">
            <a:extLst>
              <a:ext uri="{FF2B5EF4-FFF2-40B4-BE49-F238E27FC236}">
                <a16:creationId xmlns:a16="http://schemas.microsoft.com/office/drawing/2014/main" id="{583DAA20-C348-9358-645A-8237BFC7D020}"/>
              </a:ext>
            </a:extLst>
          </p:cNvPr>
          <p:cNvPicPr>
            <a:picLocks noChangeAspect="1"/>
          </p:cNvPicPr>
          <p:nvPr/>
        </p:nvPicPr>
        <p:blipFill>
          <a:blip r:embed="rId6"/>
          <a:srcRect l="21309" r="12870" b="-2"/>
          <a:stretch/>
        </p:blipFill>
        <p:spPr>
          <a:xfrm>
            <a:off x="4636008" y="10"/>
            <a:ext cx="7552815" cy="6856310"/>
          </a:xfrm>
          <a:prstGeom prst="rect">
            <a:avLst/>
          </a:prstGeom>
          <a:ln>
            <a:noFill/>
          </a:ln>
          <a:effectLst/>
        </p:spPr>
      </p:pic>
      <p:sp>
        <p:nvSpPr>
          <p:cNvPr id="24" name="Rectangle 23">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12F8DCAA-D888-AE38-A970-5B18C2159D2F}"/>
              </a:ext>
            </a:extLst>
          </p:cNvPr>
          <p:cNvSpPr>
            <a:spLocks noGrp="1"/>
          </p:cNvSpPr>
          <p:nvPr>
            <p:ph type="ctrTitle"/>
          </p:nvPr>
        </p:nvSpPr>
        <p:spPr>
          <a:xfrm>
            <a:off x="680322" y="753228"/>
            <a:ext cx="3679028" cy="1080938"/>
          </a:xfrm>
        </p:spPr>
        <p:txBody>
          <a:bodyPr vert="horz" lIns="91440" tIns="45720" rIns="91440" bIns="45720" rtlCol="0" anchor="ctr">
            <a:normAutofit/>
          </a:bodyPr>
          <a:lstStyle/>
          <a:p>
            <a:pPr algn="l"/>
            <a:r>
              <a:rPr lang="en-US" sz="3200"/>
              <a:t>Un oiseau rare à Masham</a:t>
            </a:r>
          </a:p>
        </p:txBody>
      </p:sp>
      <p:pic>
        <p:nvPicPr>
          <p:cNvPr id="26" name="Picture 25">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Sous-titre 2">
            <a:extLst>
              <a:ext uri="{FF2B5EF4-FFF2-40B4-BE49-F238E27FC236}">
                <a16:creationId xmlns:a16="http://schemas.microsoft.com/office/drawing/2014/main" id="{BECD3773-D0A3-1E93-83F7-21E23B834374}"/>
              </a:ext>
            </a:extLst>
          </p:cNvPr>
          <p:cNvSpPr>
            <a:spLocks noGrp="1"/>
          </p:cNvSpPr>
          <p:nvPr>
            <p:ph type="subTitle" idx="1"/>
          </p:nvPr>
        </p:nvSpPr>
        <p:spPr>
          <a:xfrm>
            <a:off x="680322" y="2336873"/>
            <a:ext cx="3581635" cy="1315171"/>
          </a:xfrm>
        </p:spPr>
        <p:txBody>
          <a:bodyPr vert="horz" lIns="91440" tIns="45720" rIns="91440" bIns="45720" rtlCol="0">
            <a:normAutofit/>
          </a:bodyPr>
          <a:lstStyle/>
          <a:p>
            <a:pPr algn="l"/>
            <a:r>
              <a:rPr lang="en-US" sz="1600" dirty="0"/>
              <a:t>École  Au-</a:t>
            </a:r>
            <a:r>
              <a:rPr lang="en-US" sz="1600" dirty="0" err="1"/>
              <a:t>Cœur</a:t>
            </a:r>
            <a:r>
              <a:rPr lang="en-US" sz="1600" dirty="0"/>
              <a:t>-des-Collines</a:t>
            </a:r>
          </a:p>
          <a:p>
            <a:pPr algn="l"/>
            <a:r>
              <a:rPr lang="en-US" sz="1600" dirty="0"/>
              <a:t>Claire Charron, </a:t>
            </a:r>
            <a:r>
              <a:rPr lang="en-US" sz="1600" dirty="0" err="1"/>
              <a:t>mai</a:t>
            </a:r>
            <a:r>
              <a:rPr lang="en-US" sz="1600" dirty="0"/>
              <a:t> 2025</a:t>
            </a:r>
          </a:p>
          <a:p>
            <a:pPr algn="l"/>
            <a:r>
              <a:rPr lang="en-US" sz="1600" dirty="0"/>
              <a:t>La </a:t>
            </a:r>
            <a:r>
              <a:rPr lang="en-US" sz="1600" dirty="0" err="1"/>
              <a:t>Pêche</a:t>
            </a:r>
            <a:r>
              <a:rPr lang="en-US" sz="1600" dirty="0"/>
              <a:t>, Qc</a:t>
            </a:r>
          </a:p>
          <a:p>
            <a:pPr indent="-228600" algn="l">
              <a:buFont typeface="Arial" panose="020B0604020202020204" pitchFamily="34" charset="0"/>
              <a:buChar char="•"/>
            </a:pPr>
            <a:endParaRPr lang="en-US" sz="1600" dirty="0"/>
          </a:p>
          <a:p>
            <a:pPr indent="-228600" algn="l">
              <a:buFont typeface="Arial" panose="020B0604020202020204" pitchFamily="34" charset="0"/>
              <a:buChar char="•"/>
            </a:pPr>
            <a:endParaRPr lang="en-US" sz="1600" dirty="0"/>
          </a:p>
        </p:txBody>
      </p:sp>
    </p:spTree>
    <p:extLst>
      <p:ext uri="{BB962C8B-B14F-4D97-AF65-F5344CB8AC3E}">
        <p14:creationId xmlns:p14="http://schemas.microsoft.com/office/powerpoint/2010/main" val="1005909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2" name="Picture 11">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4" name="Rectangle 13">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16" name="Rectangle 15">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pic>
        <p:nvPicPr>
          <p:cNvPr id="3" name="Image 2">
            <a:extLst>
              <a:ext uri="{FF2B5EF4-FFF2-40B4-BE49-F238E27FC236}">
                <a16:creationId xmlns:a16="http://schemas.microsoft.com/office/drawing/2014/main" id="{1625B748-4DA4-355A-92E6-7C61605450E6}"/>
              </a:ext>
            </a:extLst>
          </p:cNvPr>
          <p:cNvPicPr>
            <a:picLocks noChangeAspect="1"/>
          </p:cNvPicPr>
          <p:nvPr/>
        </p:nvPicPr>
        <p:blipFill>
          <a:blip r:embed="rId6" cstate="print">
            <a:extLst>
              <a:ext uri="{28A0092B-C50C-407E-A947-70E740481C1C}">
                <a14:useLocalDpi xmlns:a14="http://schemas.microsoft.com/office/drawing/2010/main" val="0"/>
              </a:ext>
            </a:extLst>
          </a:blip>
          <a:srcRect l="4991" r="12133"/>
          <a:stretch/>
        </p:blipFill>
        <p:spPr>
          <a:xfrm>
            <a:off x="4644526" y="10"/>
            <a:ext cx="7552945" cy="6857990"/>
          </a:xfrm>
          <a:prstGeom prst="rect">
            <a:avLst/>
          </a:prstGeom>
          <a:ln>
            <a:noFill/>
          </a:ln>
          <a:effectLst/>
        </p:spPr>
      </p:pic>
      <p:pic>
        <p:nvPicPr>
          <p:cNvPr id="18" name="Picture 17">
            <a:extLst>
              <a:ext uri="{FF2B5EF4-FFF2-40B4-BE49-F238E27FC236}">
                <a16:creationId xmlns:a16="http://schemas.microsoft.com/office/drawing/2014/main" id="{25D611BD-13D6-4754-93F1-8ABAB81169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20" name="Rectangle 19">
            <a:extLst>
              <a:ext uri="{FF2B5EF4-FFF2-40B4-BE49-F238E27FC236}">
                <a16:creationId xmlns:a16="http://schemas.microsoft.com/office/drawing/2014/main" id="{D1564798-5942-49A9-89E9-7BF6D0239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5F18F1ED-CF99-5A45-89CE-9DAFCA916C8A}"/>
              </a:ext>
            </a:extLst>
          </p:cNvPr>
          <p:cNvSpPr>
            <a:spLocks noGrp="1"/>
          </p:cNvSpPr>
          <p:nvPr>
            <p:ph type="title"/>
          </p:nvPr>
        </p:nvSpPr>
        <p:spPr>
          <a:xfrm>
            <a:off x="680322" y="2063262"/>
            <a:ext cx="3739278" cy="2661138"/>
          </a:xfrm>
        </p:spPr>
        <p:txBody>
          <a:bodyPr vert="horz" lIns="91440" tIns="45720" rIns="91440" bIns="45720" rtlCol="0" anchor="b">
            <a:normAutofit/>
          </a:bodyPr>
          <a:lstStyle/>
          <a:p>
            <a:pPr algn="r"/>
            <a:r>
              <a:rPr lang="en-US" sz="5000" dirty="0" err="1"/>
              <a:t>Déclin</a:t>
            </a:r>
            <a:r>
              <a:rPr lang="en-US" sz="5000" dirty="0"/>
              <a:t> des populations</a:t>
            </a:r>
          </a:p>
        </p:txBody>
      </p:sp>
    </p:spTree>
    <p:extLst>
      <p:ext uri="{BB962C8B-B14F-4D97-AF65-F5344CB8AC3E}">
        <p14:creationId xmlns:p14="http://schemas.microsoft.com/office/powerpoint/2010/main" val="101827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0E93D5FC-63A0-47A4-A8C7-365881F6453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8" name="Picture 27">
            <a:extLst>
              <a:ext uri="{FF2B5EF4-FFF2-40B4-BE49-F238E27FC236}">
                <a16:creationId xmlns:a16="http://schemas.microsoft.com/office/drawing/2014/main" id="{AEC8E9B6-3D7A-4F5B-9DEC-7C109D10F85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30" name="Picture 29">
            <a:extLst>
              <a:ext uri="{FF2B5EF4-FFF2-40B4-BE49-F238E27FC236}">
                <a16:creationId xmlns:a16="http://schemas.microsoft.com/office/drawing/2014/main" id="{B46DE350-A6F7-48F8-BC26-39BE38D1DB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2" name="Rectangle 31">
            <a:extLst>
              <a:ext uri="{FF2B5EF4-FFF2-40B4-BE49-F238E27FC236}">
                <a16:creationId xmlns:a16="http://schemas.microsoft.com/office/drawing/2014/main" id="{C2A1BCF2-2977-4E81-8823-91321793F1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34" name="Rectangle 33">
            <a:extLst>
              <a:ext uri="{FF2B5EF4-FFF2-40B4-BE49-F238E27FC236}">
                <a16:creationId xmlns:a16="http://schemas.microsoft.com/office/drawing/2014/main" id="{687BE72E-2DA8-42F0-8ACA-D7572BFA7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grpSp>
        <p:nvGrpSpPr>
          <p:cNvPr id="36" name="Group 35">
            <a:extLst>
              <a:ext uri="{FF2B5EF4-FFF2-40B4-BE49-F238E27FC236}">
                <a16:creationId xmlns:a16="http://schemas.microsoft.com/office/drawing/2014/main" id="{E44AD07A-A369-48B1-9476-EF07FAA53E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37" name="Rectangle 36">
              <a:extLst>
                <a:ext uri="{FF2B5EF4-FFF2-40B4-BE49-F238E27FC236}">
                  <a16:creationId xmlns:a16="http://schemas.microsoft.com/office/drawing/2014/main" id="{991086F0-AE3D-4C86-99DE-2290983485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1F7B0F45-4E18-41D4-BB54-F35403C51B0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40" name="Rectangle 39">
            <a:extLst>
              <a:ext uri="{FF2B5EF4-FFF2-40B4-BE49-F238E27FC236}">
                <a16:creationId xmlns:a16="http://schemas.microsoft.com/office/drawing/2014/main" id="{B8F31EF5-7BFE-42A8-A874-E14D5DD46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557357"/>
            <a:ext cx="8129873"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414B5C14-ED5D-D811-2EEC-5F05343C2D97}"/>
              </a:ext>
            </a:extLst>
          </p:cNvPr>
          <p:cNvSpPr>
            <a:spLocks noGrp="1"/>
          </p:cNvSpPr>
          <p:nvPr>
            <p:ph type="title"/>
          </p:nvPr>
        </p:nvSpPr>
        <p:spPr>
          <a:xfrm>
            <a:off x="690908" y="4710483"/>
            <a:ext cx="7284680" cy="940240"/>
          </a:xfrm>
        </p:spPr>
        <p:txBody>
          <a:bodyPr vert="horz" lIns="91440" tIns="45720" rIns="91440" bIns="45720" rtlCol="0" anchor="b">
            <a:normAutofit/>
          </a:bodyPr>
          <a:lstStyle/>
          <a:p>
            <a:pPr algn="r"/>
            <a:r>
              <a:rPr lang="en-US" sz="4800" dirty="0" err="1"/>
              <a:t>Sauvés</a:t>
            </a:r>
            <a:r>
              <a:rPr lang="en-US" sz="4800" dirty="0"/>
              <a:t> par </a:t>
            </a:r>
            <a:r>
              <a:rPr lang="en-US" sz="4800" dirty="0" err="1"/>
              <a:t>nos</a:t>
            </a:r>
            <a:r>
              <a:rPr lang="en-US" sz="4800" dirty="0"/>
              <a:t> </a:t>
            </a:r>
            <a:r>
              <a:rPr lang="en-US" sz="4800" dirty="0" err="1"/>
              <a:t>cheminées</a:t>
            </a:r>
            <a:endParaRPr lang="en-US" sz="4800" dirty="0"/>
          </a:p>
        </p:txBody>
      </p:sp>
      <p:pic>
        <p:nvPicPr>
          <p:cNvPr id="4" name="Image 3">
            <a:extLst>
              <a:ext uri="{FF2B5EF4-FFF2-40B4-BE49-F238E27FC236}">
                <a16:creationId xmlns:a16="http://schemas.microsoft.com/office/drawing/2014/main" id="{BD8DCC44-2D26-A1B5-C73B-B5105589829C}"/>
              </a:ext>
            </a:extLst>
          </p:cNvPr>
          <p:cNvPicPr>
            <a:picLocks noChangeAspect="1"/>
          </p:cNvPicPr>
          <p:nvPr/>
        </p:nvPicPr>
        <p:blipFill>
          <a:blip r:embed="rId6"/>
          <a:srcRect t="21424" b="21424"/>
          <a:stretch/>
        </p:blipFill>
        <p:spPr>
          <a:xfrm>
            <a:off x="634275" y="640078"/>
            <a:ext cx="7495596" cy="3609141"/>
          </a:xfrm>
          <a:prstGeom prst="rect">
            <a:avLst/>
          </a:prstGeom>
          <a:ln>
            <a:noFill/>
          </a:ln>
          <a:effectLst>
            <a:outerShdw blurRad="76200" dist="63500" dir="5040000" algn="tl" rotWithShape="0">
              <a:srgbClr val="000000">
                <a:alpha val="41000"/>
              </a:srgbClr>
            </a:outerShdw>
          </a:effectLst>
        </p:spPr>
      </p:pic>
      <p:pic>
        <p:nvPicPr>
          <p:cNvPr id="6" name="Image 5">
            <a:extLst>
              <a:ext uri="{FF2B5EF4-FFF2-40B4-BE49-F238E27FC236}">
                <a16:creationId xmlns:a16="http://schemas.microsoft.com/office/drawing/2014/main" id="{988E718E-B5EB-D90C-6880-2B8EA5E9BC88}"/>
              </a:ext>
            </a:extLst>
          </p:cNvPr>
          <p:cNvPicPr>
            <a:picLocks noChangeAspect="1"/>
          </p:cNvPicPr>
          <p:nvPr/>
        </p:nvPicPr>
        <p:blipFill>
          <a:blip r:embed="rId7"/>
          <a:srcRect r="34759" b="2"/>
          <a:stretch/>
        </p:blipFill>
        <p:spPr>
          <a:xfrm>
            <a:off x="8284162" y="640078"/>
            <a:ext cx="3270387" cy="3609141"/>
          </a:xfrm>
          <a:prstGeom prst="rect">
            <a:avLst/>
          </a:prstGeom>
          <a:ln>
            <a:noFill/>
          </a:ln>
          <a:effectLst>
            <a:outerShdw blurRad="76200" dist="63500" dir="5040000" algn="tl" rotWithShape="0">
              <a:srgbClr val="000000">
                <a:alpha val="41000"/>
              </a:srgbClr>
            </a:outerShdw>
          </a:effectLst>
        </p:spPr>
      </p:pic>
      <p:sp>
        <p:nvSpPr>
          <p:cNvPr id="42" name="Rectangle 41">
            <a:extLst>
              <a:ext uri="{FF2B5EF4-FFF2-40B4-BE49-F238E27FC236}">
                <a16:creationId xmlns:a16="http://schemas.microsoft.com/office/drawing/2014/main" id="{565ED392-7278-4AAA-BC0F-C47497DBCA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3503" y="4557357"/>
            <a:ext cx="3925907"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44" name="Rectangle 43">
            <a:extLst>
              <a:ext uri="{FF2B5EF4-FFF2-40B4-BE49-F238E27FC236}">
                <a16:creationId xmlns:a16="http://schemas.microsoft.com/office/drawing/2014/main" id="{CBBB09EE-90EA-4D35-B0FF-63B6EE97C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6" y="6210130"/>
            <a:ext cx="8119287" cy="275942"/>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0C677B7-3768-43DD-955D-D2BE3B84EB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84159" y="6210130"/>
            <a:ext cx="3918428" cy="275942"/>
          </a:xfrm>
          <a:prstGeom prst="rect">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ZoneTexte 6">
            <a:extLst>
              <a:ext uri="{FF2B5EF4-FFF2-40B4-BE49-F238E27FC236}">
                <a16:creationId xmlns:a16="http://schemas.microsoft.com/office/drawing/2014/main" id="{BE56C843-A95E-3407-F26F-AC50968393F1}"/>
              </a:ext>
            </a:extLst>
          </p:cNvPr>
          <p:cNvSpPr txBox="1"/>
          <p:nvPr/>
        </p:nvSpPr>
        <p:spPr>
          <a:xfrm>
            <a:off x="8609976" y="5134398"/>
            <a:ext cx="3592611" cy="369332"/>
          </a:xfrm>
          <a:prstGeom prst="rect">
            <a:avLst/>
          </a:prstGeom>
          <a:noFill/>
        </p:spPr>
        <p:txBody>
          <a:bodyPr wrap="square" rtlCol="0">
            <a:spAutoFit/>
          </a:bodyPr>
          <a:lstStyle/>
          <a:p>
            <a:r>
              <a:rPr lang="fr-FR" dirty="0">
                <a:solidFill>
                  <a:srgbClr val="0070C0"/>
                </a:solidFill>
                <a:hlinkClick r:id="rId10">
                  <a:extLst>
                    <a:ext uri="{A12FA001-AC4F-418D-AE19-62706E023703}">
                      <ahyp:hlinkClr xmlns:ahyp="http://schemas.microsoft.com/office/drawing/2018/hyperlinkcolor" val="tx"/>
                    </a:ext>
                  </a:extLst>
                </a:hlinkClick>
              </a:rPr>
              <a:t>dortoirs et nichoirs actuels</a:t>
            </a:r>
            <a:endParaRPr lang="fr-FR" dirty="0">
              <a:solidFill>
                <a:srgbClr val="0070C0"/>
              </a:solidFill>
            </a:endParaRPr>
          </a:p>
        </p:txBody>
      </p:sp>
      <p:sp>
        <p:nvSpPr>
          <p:cNvPr id="8" name="ZoneTexte 7">
            <a:extLst>
              <a:ext uri="{FF2B5EF4-FFF2-40B4-BE49-F238E27FC236}">
                <a16:creationId xmlns:a16="http://schemas.microsoft.com/office/drawing/2014/main" id="{3CBBF6B9-6C73-26C0-33C2-B59C4E1933B2}"/>
              </a:ext>
            </a:extLst>
          </p:cNvPr>
          <p:cNvSpPr txBox="1"/>
          <p:nvPr/>
        </p:nvSpPr>
        <p:spPr>
          <a:xfrm>
            <a:off x="3635829" y="5910943"/>
            <a:ext cx="934871" cy="369332"/>
          </a:xfrm>
          <a:prstGeom prst="rect">
            <a:avLst/>
          </a:prstGeom>
          <a:noFill/>
        </p:spPr>
        <p:txBody>
          <a:bodyPr wrap="none" rtlCol="0">
            <a:spAutoFit/>
          </a:bodyPr>
          <a:lstStyle/>
          <a:p>
            <a:r>
              <a:rPr lang="fr-FR" dirty="0"/>
              <a:t>⬇️ 84% </a:t>
            </a:r>
          </a:p>
        </p:txBody>
      </p:sp>
    </p:spTree>
    <p:extLst>
      <p:ext uri="{BB962C8B-B14F-4D97-AF65-F5344CB8AC3E}">
        <p14:creationId xmlns:p14="http://schemas.microsoft.com/office/powerpoint/2010/main" val="59082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C56FCE19-3103-4473-A92E-E38D00FCD0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a:extLst>
              <a:ext uri="{FF2B5EF4-FFF2-40B4-BE49-F238E27FC236}">
                <a16:creationId xmlns:a16="http://schemas.microsoft.com/office/drawing/2014/main" id="{E909C556-FC01-4870-ABC0-8D5C17BD0F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a:extLst>
              <a:ext uri="{FF2B5EF4-FFF2-40B4-BE49-F238E27FC236}">
                <a16:creationId xmlns:a16="http://schemas.microsoft.com/office/drawing/2014/main" id="{C6DB8A24-0DF2-4AB3-9191-C02AB6937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18" name="Rectangle 17">
            <a:extLst>
              <a:ext uri="{FF2B5EF4-FFF2-40B4-BE49-F238E27FC236}">
                <a16:creationId xmlns:a16="http://schemas.microsoft.com/office/drawing/2014/main" id="{6924F406-F250-4FCF-A28E-52F364A5A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8916AF69-FD03-FCDA-68A1-509ED28F64B8}"/>
              </a:ext>
            </a:extLst>
          </p:cNvPr>
          <p:cNvSpPr>
            <a:spLocks noGrp="1"/>
          </p:cNvSpPr>
          <p:nvPr>
            <p:ph type="title"/>
          </p:nvPr>
        </p:nvSpPr>
        <p:spPr>
          <a:xfrm>
            <a:off x="680321" y="753228"/>
            <a:ext cx="9613861" cy="1080938"/>
          </a:xfrm>
        </p:spPr>
        <p:txBody>
          <a:bodyPr vert="horz" lIns="91440" tIns="45720" rIns="91440" bIns="45720" rtlCol="0" anchor="ctr">
            <a:normAutofit/>
          </a:bodyPr>
          <a:lstStyle/>
          <a:p>
            <a:r>
              <a:rPr lang="en-US" dirty="0"/>
              <a:t>5 solutions qui </a:t>
            </a:r>
            <a:r>
              <a:rPr lang="en-US" dirty="0" err="1"/>
              <a:t>peuvent</a:t>
            </a:r>
            <a:r>
              <a:rPr lang="en-US" dirty="0"/>
              <a:t> </a:t>
            </a:r>
            <a:r>
              <a:rPr lang="en-US" dirty="0" err="1"/>
              <a:t>sauver</a:t>
            </a:r>
            <a:r>
              <a:rPr lang="en-US" dirty="0"/>
              <a:t> les martinets </a:t>
            </a:r>
            <a:r>
              <a:rPr lang="en-US" dirty="0" err="1"/>
              <a:t>ramoneurs</a:t>
            </a:r>
            <a:r>
              <a:rPr lang="en-US" dirty="0"/>
              <a:t>!</a:t>
            </a:r>
          </a:p>
        </p:txBody>
      </p:sp>
      <p:sp>
        <p:nvSpPr>
          <p:cNvPr id="3" name="ZoneTexte 2">
            <a:extLst>
              <a:ext uri="{FF2B5EF4-FFF2-40B4-BE49-F238E27FC236}">
                <a16:creationId xmlns:a16="http://schemas.microsoft.com/office/drawing/2014/main" id="{389C39DA-42D0-E43B-3D8B-F2FDF5E606E9}"/>
              </a:ext>
            </a:extLst>
          </p:cNvPr>
          <p:cNvSpPr txBox="1"/>
          <p:nvPr/>
        </p:nvSpPr>
        <p:spPr>
          <a:xfrm>
            <a:off x="3777672" y="2336873"/>
            <a:ext cx="6516509" cy="3599316"/>
          </a:xfrm>
          <a:prstGeom prst="rect">
            <a:avLst/>
          </a:prstGeom>
        </p:spPr>
        <p:txBody>
          <a:bodyPr vert="horz" lIns="91440" tIns="45720" rIns="91440" bIns="45720" rtlCol="0">
            <a:normAutofit/>
          </a:bodyPr>
          <a:lstStyle/>
          <a:p>
            <a:pPr marL="457200" indent="-342900" defTabSz="914400">
              <a:lnSpc>
                <a:spcPct val="90000"/>
              </a:lnSpc>
              <a:spcAft>
                <a:spcPts val="600"/>
              </a:spcAft>
              <a:buAutoNum type="arabicPeriod"/>
            </a:pPr>
            <a:r>
              <a:rPr lang="en-US" dirty="0" err="1"/>
              <a:t>Conservez</a:t>
            </a:r>
            <a:r>
              <a:rPr lang="en-US" dirty="0"/>
              <a:t> </a:t>
            </a:r>
            <a:r>
              <a:rPr lang="en-US" dirty="0" err="1"/>
              <a:t>votre</a:t>
            </a:r>
            <a:r>
              <a:rPr lang="en-US" dirty="0"/>
              <a:t> </a:t>
            </a:r>
            <a:r>
              <a:rPr lang="en-US" dirty="0" err="1"/>
              <a:t>cheminée</a:t>
            </a:r>
            <a:r>
              <a:rPr lang="en-US" dirty="0"/>
              <a:t> </a:t>
            </a:r>
            <a:r>
              <a:rPr lang="en-US" dirty="0" err="1"/>
              <a:t>en</a:t>
            </a:r>
            <a:r>
              <a:rPr lang="en-US" dirty="0"/>
              <a:t> </a:t>
            </a:r>
            <a:r>
              <a:rPr lang="en-US" dirty="0" err="1"/>
              <a:t>maçonnerie</a:t>
            </a:r>
            <a:r>
              <a:rPr lang="en-US" dirty="0"/>
              <a:t> </a:t>
            </a:r>
            <a:r>
              <a:rPr lang="en-US" dirty="0" err="1"/>
              <a:t>intacte</a:t>
            </a:r>
            <a:r>
              <a:rPr lang="en-US" dirty="0"/>
              <a:t> – ne la </a:t>
            </a:r>
            <a:r>
              <a:rPr lang="en-US" dirty="0" err="1"/>
              <a:t>coupez</a:t>
            </a:r>
            <a:r>
              <a:rPr lang="en-US" dirty="0"/>
              <a:t> pas et pas de </a:t>
            </a:r>
            <a:r>
              <a:rPr lang="en-US" dirty="0" err="1"/>
              <a:t>gaine</a:t>
            </a:r>
            <a:r>
              <a:rPr lang="en-US" dirty="0"/>
              <a:t>!</a:t>
            </a:r>
          </a:p>
          <a:p>
            <a:pPr marL="457200" indent="-342900" defTabSz="914400">
              <a:lnSpc>
                <a:spcPct val="90000"/>
              </a:lnSpc>
              <a:spcAft>
                <a:spcPts val="600"/>
              </a:spcAft>
              <a:buAutoNum type="arabicPeriod"/>
            </a:pPr>
            <a:r>
              <a:rPr lang="en-US" dirty="0" err="1"/>
              <a:t>Assurez-vous</a:t>
            </a:r>
            <a:r>
              <a:rPr lang="en-US" dirty="0"/>
              <a:t> </a:t>
            </a:r>
            <a:r>
              <a:rPr lang="en-US" dirty="0" err="1"/>
              <a:t>qu’elle</a:t>
            </a:r>
            <a:r>
              <a:rPr lang="en-US" dirty="0"/>
              <a:t> </a:t>
            </a:r>
            <a:r>
              <a:rPr lang="en-US" dirty="0" err="1"/>
              <a:t>soit</a:t>
            </a:r>
            <a:r>
              <a:rPr lang="en-US" dirty="0"/>
              <a:t> accessible </a:t>
            </a:r>
            <a:r>
              <a:rPr lang="en-US" dirty="0" err="1"/>
              <a:t>durant</a:t>
            </a:r>
            <a:r>
              <a:rPr lang="en-US" dirty="0"/>
              <a:t> la </a:t>
            </a:r>
            <a:r>
              <a:rPr lang="en-US" dirty="0" err="1"/>
              <a:t>saison</a:t>
            </a:r>
            <a:r>
              <a:rPr lang="en-US" dirty="0"/>
              <a:t> des martinets - entre le 1er </a:t>
            </a:r>
            <a:r>
              <a:rPr lang="en-US" dirty="0" err="1"/>
              <a:t>mai</a:t>
            </a:r>
            <a:r>
              <a:rPr lang="en-US" dirty="0"/>
              <a:t> et le 1</a:t>
            </a:r>
            <a:r>
              <a:rPr lang="en-US" baseline="30000" dirty="0"/>
              <a:t>er</a:t>
            </a:r>
            <a:r>
              <a:rPr lang="en-US" dirty="0"/>
              <a:t> </a:t>
            </a:r>
            <a:r>
              <a:rPr lang="en-US" dirty="0" err="1"/>
              <a:t>septembre</a:t>
            </a:r>
            <a:r>
              <a:rPr lang="en-US" dirty="0"/>
              <a:t>/</a:t>
            </a:r>
            <a:r>
              <a:rPr lang="en-US" dirty="0" err="1"/>
              <a:t>Faites</a:t>
            </a:r>
            <a:r>
              <a:rPr lang="en-US" dirty="0"/>
              <a:t> les travaux </a:t>
            </a:r>
            <a:r>
              <a:rPr lang="en-US" dirty="0" err="1"/>
              <a:t>d’entretien</a:t>
            </a:r>
            <a:r>
              <a:rPr lang="en-US" dirty="0"/>
              <a:t> </a:t>
            </a:r>
            <a:r>
              <a:rPr lang="en-US" dirty="0" err="1"/>
              <a:t>en</a:t>
            </a:r>
            <a:r>
              <a:rPr lang="en-US" dirty="0"/>
              <a:t> dehors de la </a:t>
            </a:r>
            <a:r>
              <a:rPr lang="en-US" dirty="0" err="1"/>
              <a:t>saison</a:t>
            </a:r>
            <a:r>
              <a:rPr lang="en-US" dirty="0"/>
              <a:t> des martinets (d’ </a:t>
            </a:r>
            <a:r>
              <a:rPr lang="en-US" dirty="0" err="1"/>
              <a:t>octobre</a:t>
            </a:r>
            <a:r>
              <a:rPr lang="en-US" dirty="0"/>
              <a:t> à </a:t>
            </a:r>
            <a:r>
              <a:rPr lang="en-US" dirty="0" err="1"/>
              <a:t>avril</a:t>
            </a:r>
            <a:r>
              <a:rPr lang="en-US" dirty="0"/>
              <a:t>)</a:t>
            </a:r>
          </a:p>
          <a:p>
            <a:pPr marL="457200" indent="-342900" defTabSz="914400">
              <a:lnSpc>
                <a:spcPct val="90000"/>
              </a:lnSpc>
              <a:spcAft>
                <a:spcPts val="600"/>
              </a:spcAft>
              <a:buAutoNum type="arabicPeriod"/>
            </a:pPr>
            <a:r>
              <a:rPr lang="en-US" dirty="0">
                <a:hlinkClick r:id="rId6"/>
              </a:rPr>
              <a:t>Construisez un nichoir!</a:t>
            </a:r>
            <a:endParaRPr lang="en-US" dirty="0"/>
          </a:p>
          <a:p>
            <a:pPr marL="457200" indent="-342900" defTabSz="914400">
              <a:lnSpc>
                <a:spcPct val="90000"/>
              </a:lnSpc>
              <a:spcAft>
                <a:spcPts val="600"/>
              </a:spcAft>
              <a:buAutoNum type="arabicPeriod"/>
            </a:pPr>
            <a:r>
              <a:rPr lang="en-US" dirty="0" err="1"/>
              <a:t>Allez</a:t>
            </a:r>
            <a:r>
              <a:rPr lang="en-US" dirty="0"/>
              <a:t> observer </a:t>
            </a:r>
            <a:r>
              <a:rPr lang="en-US" dirty="0" err="1"/>
              <a:t>l’oiseau</a:t>
            </a:r>
            <a:r>
              <a:rPr lang="en-US" dirty="0"/>
              <a:t> avec la </a:t>
            </a:r>
            <a:r>
              <a:rPr lang="en-US" dirty="0" err="1"/>
              <a:t>famille</a:t>
            </a:r>
            <a:r>
              <a:rPr lang="en-US" dirty="0"/>
              <a:t> et des </a:t>
            </a:r>
            <a:r>
              <a:rPr lang="en-US" dirty="0" err="1"/>
              <a:t>amis</a:t>
            </a:r>
            <a:r>
              <a:rPr lang="en-US" dirty="0"/>
              <a:t> </a:t>
            </a:r>
          </a:p>
          <a:p>
            <a:pPr marL="457200" indent="-342900" defTabSz="914400">
              <a:lnSpc>
                <a:spcPct val="90000"/>
              </a:lnSpc>
              <a:spcAft>
                <a:spcPts val="600"/>
              </a:spcAft>
              <a:buAutoNum type="arabicPeriod"/>
            </a:pPr>
            <a:r>
              <a:rPr lang="en-US" dirty="0" err="1"/>
              <a:t>Signalez</a:t>
            </a:r>
            <a:r>
              <a:rPr lang="en-US" dirty="0"/>
              <a:t> la </a:t>
            </a:r>
            <a:r>
              <a:rPr lang="en-US" dirty="0" err="1"/>
              <a:t>présence</a:t>
            </a:r>
            <a:r>
              <a:rPr lang="en-US" dirty="0"/>
              <a:t> de martinets à des </a:t>
            </a:r>
            <a:r>
              <a:rPr lang="en-US" dirty="0" err="1"/>
              <a:t>organismes</a:t>
            </a:r>
            <a:r>
              <a:rPr lang="en-US" dirty="0"/>
              <a:t> </a:t>
            </a:r>
            <a:r>
              <a:rPr lang="en-US" dirty="0" err="1"/>
              <a:t>spécialisés</a:t>
            </a:r>
            <a:r>
              <a:rPr lang="en-US" dirty="0"/>
              <a:t> pour aide </a:t>
            </a:r>
            <a:r>
              <a:rPr lang="en-US" dirty="0" err="1"/>
              <a:t>supplémentaire</a:t>
            </a:r>
            <a:r>
              <a:rPr lang="en-US" dirty="0"/>
              <a:t>.</a:t>
            </a:r>
          </a:p>
          <a:p>
            <a:pPr marL="342900" indent="-228600" defTabSz="914400">
              <a:lnSpc>
                <a:spcPct val="90000"/>
              </a:lnSpc>
              <a:spcAft>
                <a:spcPts val="600"/>
              </a:spcAft>
              <a:buFont typeface="Arial" panose="020B0604020202020204" pitchFamily="34" charset="0"/>
              <a:buChar char="•"/>
            </a:pPr>
            <a:endParaRPr lang="en-US" dirty="0"/>
          </a:p>
        </p:txBody>
      </p:sp>
      <p:pic>
        <p:nvPicPr>
          <p:cNvPr id="5" name="Image 4">
            <a:extLst>
              <a:ext uri="{FF2B5EF4-FFF2-40B4-BE49-F238E27FC236}">
                <a16:creationId xmlns:a16="http://schemas.microsoft.com/office/drawing/2014/main" id="{DC91866D-BD47-6BE9-C8FF-D18EF91F4F2C}"/>
              </a:ext>
            </a:extLst>
          </p:cNvPr>
          <p:cNvPicPr>
            <a:picLocks noChangeAspect="1"/>
          </p:cNvPicPr>
          <p:nvPr/>
        </p:nvPicPr>
        <p:blipFill>
          <a:blip r:embed="rId7"/>
          <a:srcRect l="10619" r="9137"/>
          <a:stretch/>
        </p:blipFill>
        <p:spPr>
          <a:xfrm>
            <a:off x="794325" y="2336872"/>
            <a:ext cx="2692907" cy="3598789"/>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3694829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48" name="Picture 25">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9" name="Picture 27">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50" name="Picture 29">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51" name="Rectangle 50">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52" name="Rectangle 51">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pic>
        <p:nvPicPr>
          <p:cNvPr id="4" name="Image 3">
            <a:extLst>
              <a:ext uri="{FF2B5EF4-FFF2-40B4-BE49-F238E27FC236}">
                <a16:creationId xmlns:a16="http://schemas.microsoft.com/office/drawing/2014/main" id="{19B361C3-ED47-782F-A9E4-F5B31BFC91AE}"/>
              </a:ext>
            </a:extLst>
          </p:cNvPr>
          <p:cNvPicPr>
            <a:picLocks noChangeAspect="1"/>
          </p:cNvPicPr>
          <p:nvPr/>
        </p:nvPicPr>
        <p:blipFill>
          <a:blip r:embed="rId5"/>
          <a:srcRect l="6768" r="19994"/>
          <a:stretch>
            <a:fillRect/>
          </a:stretch>
        </p:blipFill>
        <p:spPr>
          <a:xfrm>
            <a:off x="4644526" y="10"/>
            <a:ext cx="7552945" cy="6857990"/>
          </a:xfrm>
          <a:prstGeom prst="rect">
            <a:avLst/>
          </a:prstGeom>
          <a:ln>
            <a:noFill/>
          </a:ln>
          <a:effectLst/>
        </p:spPr>
      </p:pic>
      <p:pic>
        <p:nvPicPr>
          <p:cNvPr id="53" name="Picture 35">
            <a:extLst>
              <a:ext uri="{FF2B5EF4-FFF2-40B4-BE49-F238E27FC236}">
                <a16:creationId xmlns:a16="http://schemas.microsoft.com/office/drawing/2014/main" id="{25D611BD-13D6-4754-93F1-8ABAB81169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38" name="Rectangle 37">
            <a:extLst>
              <a:ext uri="{FF2B5EF4-FFF2-40B4-BE49-F238E27FC236}">
                <a16:creationId xmlns:a16="http://schemas.microsoft.com/office/drawing/2014/main" id="{D1564798-5942-49A9-89E9-7BF6D0239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DB68DB89-7752-2FA3-F767-F75692826661}"/>
              </a:ext>
            </a:extLst>
          </p:cNvPr>
          <p:cNvSpPr>
            <a:spLocks noGrp="1"/>
          </p:cNvSpPr>
          <p:nvPr>
            <p:ph type="title"/>
          </p:nvPr>
        </p:nvSpPr>
        <p:spPr>
          <a:xfrm>
            <a:off x="680322" y="2063262"/>
            <a:ext cx="3739278" cy="2661138"/>
          </a:xfrm>
        </p:spPr>
        <p:txBody>
          <a:bodyPr vert="horz" lIns="91440" tIns="45720" rIns="91440" bIns="45720" rtlCol="0" anchor="b">
            <a:normAutofit/>
          </a:bodyPr>
          <a:lstStyle/>
          <a:p>
            <a:pPr algn="r"/>
            <a:r>
              <a:rPr lang="en-US" sz="5400"/>
              <a:t>Dans notre cour</a:t>
            </a:r>
            <a:endParaRPr lang="en-US" sz="5400" dirty="0"/>
          </a:p>
        </p:txBody>
      </p:sp>
    </p:spTree>
    <p:extLst>
      <p:ext uri="{BB962C8B-B14F-4D97-AF65-F5344CB8AC3E}">
        <p14:creationId xmlns:p14="http://schemas.microsoft.com/office/powerpoint/2010/main" val="675230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1A3CA1B-1530-4046-A299-90F41FE7FBF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785DE991-651A-4067-9345-3545914532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5" name="Picture 14">
            <a:extLst>
              <a:ext uri="{FF2B5EF4-FFF2-40B4-BE49-F238E27FC236}">
                <a16:creationId xmlns:a16="http://schemas.microsoft.com/office/drawing/2014/main" id="{B1A7D09E-FC38-41AC-AD2B-A9DCCFCBE68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7" name="Rectangle 16">
            <a:extLst>
              <a:ext uri="{FF2B5EF4-FFF2-40B4-BE49-F238E27FC236}">
                <a16:creationId xmlns:a16="http://schemas.microsoft.com/office/drawing/2014/main" id="{3717E301-9A1C-441F-BCE3-A7978A1C3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19" name="Rectangle 18">
            <a:extLst>
              <a:ext uri="{FF2B5EF4-FFF2-40B4-BE49-F238E27FC236}">
                <a16:creationId xmlns:a16="http://schemas.microsoft.com/office/drawing/2014/main" id="{4C92FBE1-7876-42B4-BB11-46FF68221E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useBgFill="1">
        <p:nvSpPr>
          <p:cNvPr id="21" name="Rectangle 20">
            <a:extLst>
              <a:ext uri="{FF2B5EF4-FFF2-40B4-BE49-F238E27FC236}">
                <a16:creationId xmlns:a16="http://schemas.microsoft.com/office/drawing/2014/main" id="{533FF7DD-D2FA-46C8-9787-A6952E98A3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35C36830-A033-4A06-A25D-A600188CA8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8207"/>
            <a:ext cx="12192000" cy="6858000"/>
          </a:xfrm>
          <a:prstGeom prst="rect">
            <a:avLst/>
          </a:prstGeom>
        </p:spPr>
      </p:pic>
      <p:sp>
        <p:nvSpPr>
          <p:cNvPr id="25" name="Rectangle 24">
            <a:extLst>
              <a:ext uri="{FF2B5EF4-FFF2-40B4-BE49-F238E27FC236}">
                <a16:creationId xmlns:a16="http://schemas.microsoft.com/office/drawing/2014/main" id="{689DAA74-CAD5-45BD-BA32-B0C7B6491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F48975C2-BBC3-402B-A091-9D2FA45F25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29" name="Rectangle 28">
            <a:extLst>
              <a:ext uri="{FF2B5EF4-FFF2-40B4-BE49-F238E27FC236}">
                <a16:creationId xmlns:a16="http://schemas.microsoft.com/office/drawing/2014/main" id="{1B027622-B281-4F07-A9C1-98988A69C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5C64CA5F-4DA7-57B7-82EB-9A14A2465BE9}"/>
              </a:ext>
            </a:extLst>
          </p:cNvPr>
          <p:cNvSpPr>
            <a:spLocks noGrp="1"/>
          </p:cNvSpPr>
          <p:nvPr>
            <p:ph type="title"/>
          </p:nvPr>
        </p:nvSpPr>
        <p:spPr>
          <a:xfrm>
            <a:off x="680322" y="2063262"/>
            <a:ext cx="3739278" cy="2661138"/>
          </a:xfrm>
        </p:spPr>
        <p:txBody>
          <a:bodyPr vert="horz" lIns="91440" tIns="45720" rIns="91440" bIns="45720" rtlCol="0" anchor="b">
            <a:normAutofit/>
          </a:bodyPr>
          <a:lstStyle/>
          <a:p>
            <a:pPr algn="r"/>
            <a:r>
              <a:rPr lang="en-US" sz="5400"/>
              <a:t>Son utilité?</a:t>
            </a:r>
          </a:p>
        </p:txBody>
      </p:sp>
      <p:sp>
        <p:nvSpPr>
          <p:cNvPr id="31" name="Rectangle 30">
            <a:extLst>
              <a:ext uri="{FF2B5EF4-FFF2-40B4-BE49-F238E27FC236}">
                <a16:creationId xmlns:a16="http://schemas.microsoft.com/office/drawing/2014/main" id="{1FB09352-F9E7-4EC8-B376-EE4A13B7E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6090" y="642795"/>
            <a:ext cx="6272654" cy="5575126"/>
          </a:xfrm>
          <a:prstGeom prst="rect">
            <a:avLst/>
          </a:prstGeom>
          <a:solidFill>
            <a:schemeClr val="tx1"/>
          </a:solidFill>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E76C2FEB-6CD4-CD71-2681-20E774D9EFCA}"/>
              </a:ext>
            </a:extLst>
          </p:cNvPr>
          <p:cNvPicPr>
            <a:picLocks noChangeAspect="1"/>
          </p:cNvPicPr>
          <p:nvPr/>
        </p:nvPicPr>
        <p:blipFill>
          <a:blip r:embed="rId7"/>
          <a:stretch>
            <a:fillRect/>
          </a:stretch>
        </p:blipFill>
        <p:spPr>
          <a:xfrm>
            <a:off x="8568545" y="2666534"/>
            <a:ext cx="2672957" cy="1496855"/>
          </a:xfrm>
          <a:prstGeom prst="rect">
            <a:avLst/>
          </a:prstGeom>
        </p:spPr>
      </p:pic>
      <p:pic>
        <p:nvPicPr>
          <p:cNvPr id="8" name="Image 7">
            <a:extLst>
              <a:ext uri="{FF2B5EF4-FFF2-40B4-BE49-F238E27FC236}">
                <a16:creationId xmlns:a16="http://schemas.microsoft.com/office/drawing/2014/main" id="{5158EBA9-EA65-92D4-66D7-D18996950129}"/>
              </a:ext>
            </a:extLst>
          </p:cNvPr>
          <p:cNvPicPr>
            <a:picLocks noChangeAspect="1"/>
          </p:cNvPicPr>
          <p:nvPr/>
        </p:nvPicPr>
        <p:blipFill>
          <a:blip r:embed="rId8"/>
          <a:stretch>
            <a:fillRect/>
          </a:stretch>
        </p:blipFill>
        <p:spPr>
          <a:xfrm>
            <a:off x="5564566" y="1021539"/>
            <a:ext cx="3043814" cy="4998262"/>
          </a:xfrm>
          <a:prstGeom prst="rect">
            <a:avLst/>
          </a:prstGeom>
        </p:spPr>
      </p:pic>
    </p:spTree>
    <p:extLst>
      <p:ext uri="{BB962C8B-B14F-4D97-AF65-F5344CB8AC3E}">
        <p14:creationId xmlns:p14="http://schemas.microsoft.com/office/powerpoint/2010/main" val="2020870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3" name="Picture 12">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5" name="Rectangle 14">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17" name="Rectangle 16">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pic>
        <p:nvPicPr>
          <p:cNvPr id="4" name="Image 3">
            <a:extLst>
              <a:ext uri="{FF2B5EF4-FFF2-40B4-BE49-F238E27FC236}">
                <a16:creationId xmlns:a16="http://schemas.microsoft.com/office/drawing/2014/main" id="{DA0D0C08-DD18-419D-543D-434FACA4563A}"/>
              </a:ext>
            </a:extLst>
          </p:cNvPr>
          <p:cNvPicPr>
            <a:picLocks noChangeAspect="1"/>
          </p:cNvPicPr>
          <p:nvPr/>
        </p:nvPicPr>
        <p:blipFill>
          <a:blip r:embed="rId6"/>
          <a:srcRect t="1747"/>
          <a:stretch/>
        </p:blipFill>
        <p:spPr>
          <a:xfrm>
            <a:off x="-3176" y="10"/>
            <a:ext cx="12192000" cy="6857991"/>
          </a:xfrm>
          <a:prstGeom prst="rect">
            <a:avLst/>
          </a:prstGeom>
        </p:spPr>
      </p:pic>
      <p:sp>
        <p:nvSpPr>
          <p:cNvPr id="19" name="Rectangle 18">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5C39E6C8-426F-B38F-B18A-748897365F51}"/>
              </a:ext>
            </a:extLst>
          </p:cNvPr>
          <p:cNvSpPr>
            <a:spLocks noGrp="1"/>
          </p:cNvSpPr>
          <p:nvPr>
            <p:ph type="title"/>
          </p:nvPr>
        </p:nvSpPr>
        <p:spPr>
          <a:xfrm>
            <a:off x="680322" y="4402667"/>
            <a:ext cx="8133478" cy="940240"/>
          </a:xfrm>
        </p:spPr>
        <p:txBody>
          <a:bodyPr vert="horz" lIns="91440" tIns="45720" rIns="91440" bIns="45720" rtlCol="0" anchor="b">
            <a:normAutofit fontScale="90000"/>
          </a:bodyPr>
          <a:lstStyle/>
          <a:p>
            <a:pPr algn="r"/>
            <a:br>
              <a:rPr lang="en-US" sz="4800" dirty="0"/>
            </a:br>
            <a:br>
              <a:rPr lang="en-US" sz="4800" dirty="0"/>
            </a:br>
            <a:br>
              <a:rPr lang="en-US" sz="4800" dirty="0"/>
            </a:br>
            <a:br>
              <a:rPr lang="en-US" sz="4800" dirty="0"/>
            </a:br>
            <a:br>
              <a:rPr lang="en-US" sz="4800" dirty="0"/>
            </a:br>
            <a:br>
              <a:rPr lang="en-US" sz="4800" dirty="0"/>
            </a:br>
            <a:r>
              <a:rPr lang="en-US" sz="4800" dirty="0"/>
              <a:t>des questions?</a:t>
            </a:r>
          </a:p>
        </p:txBody>
      </p:sp>
      <p:sp>
        <p:nvSpPr>
          <p:cNvPr id="21" name="Rectangle 20">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3" name="Rectangle 22">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ZoneTexte 4">
            <a:extLst>
              <a:ext uri="{FF2B5EF4-FFF2-40B4-BE49-F238E27FC236}">
                <a16:creationId xmlns:a16="http://schemas.microsoft.com/office/drawing/2014/main" id="{A500B479-6BEE-B30F-D5BF-56802B9EC195}"/>
              </a:ext>
            </a:extLst>
          </p:cNvPr>
          <p:cNvSpPr txBox="1"/>
          <p:nvPr/>
        </p:nvSpPr>
        <p:spPr>
          <a:xfrm>
            <a:off x="10112829" y="4974771"/>
            <a:ext cx="1156470" cy="369332"/>
          </a:xfrm>
          <a:prstGeom prst="rect">
            <a:avLst/>
          </a:prstGeom>
          <a:noFill/>
        </p:spPr>
        <p:txBody>
          <a:bodyPr wrap="none" rtlCol="0">
            <a:spAutoFit/>
          </a:bodyPr>
          <a:lstStyle/>
          <a:p>
            <a:r>
              <a:rPr lang="fr-FR" dirty="0">
                <a:solidFill>
                  <a:schemeClr val="accent4">
                    <a:lumMod val="75000"/>
                  </a:schemeClr>
                </a:solidFill>
                <a:hlinkClick r:id="rId9">
                  <a:extLst>
                    <a:ext uri="{A12FA001-AC4F-418D-AE19-62706E023703}">
                      <ahyp:hlinkClr xmlns:ahyp="http://schemas.microsoft.com/office/drawing/2018/hyperlinkcolor" val="tx"/>
                    </a:ext>
                  </a:extLst>
                </a:hlinkClick>
              </a:rPr>
              <a:t>Petit film</a:t>
            </a:r>
            <a:endParaRPr lang="fr-FR" dirty="0">
              <a:solidFill>
                <a:schemeClr val="accent4">
                  <a:lumMod val="75000"/>
                </a:schemeClr>
              </a:solidFill>
            </a:endParaRPr>
          </a:p>
        </p:txBody>
      </p:sp>
    </p:spTree>
    <p:extLst>
      <p:ext uri="{BB962C8B-B14F-4D97-AF65-F5344CB8AC3E}">
        <p14:creationId xmlns:p14="http://schemas.microsoft.com/office/powerpoint/2010/main" val="343177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32C720-3E03-C588-6813-D02CE29C6541}"/>
              </a:ext>
            </a:extLst>
          </p:cNvPr>
          <p:cNvSpPr>
            <a:spLocks noGrp="1"/>
          </p:cNvSpPr>
          <p:nvPr>
            <p:ph type="title"/>
          </p:nvPr>
        </p:nvSpPr>
        <p:spPr>
          <a:xfrm>
            <a:off x="668867" y="1678666"/>
            <a:ext cx="4088190" cy="2369093"/>
          </a:xfrm>
        </p:spPr>
        <p:txBody>
          <a:bodyPr vert="horz" lIns="91440" tIns="45720" rIns="91440" bIns="45720" rtlCol="0" anchor="b">
            <a:normAutofit/>
          </a:bodyPr>
          <a:lstStyle/>
          <a:p>
            <a:pPr algn="r"/>
            <a:r>
              <a:rPr lang="en-US" sz="4800"/>
              <a:t>La magie de la forêt…</a:t>
            </a:r>
          </a:p>
        </p:txBody>
      </p:sp>
      <p:pic>
        <p:nvPicPr>
          <p:cNvPr id="5" name="Espace réservé du contenu 4">
            <a:extLst>
              <a:ext uri="{FF2B5EF4-FFF2-40B4-BE49-F238E27FC236}">
                <a16:creationId xmlns:a16="http://schemas.microsoft.com/office/drawing/2014/main" id="{8D2C4CFD-508A-3DDD-CE89-B8191A77BBED}"/>
              </a:ext>
            </a:extLst>
          </p:cNvPr>
          <p:cNvPicPr>
            <a:picLocks noGrp="1" noChangeAspect="1"/>
          </p:cNvPicPr>
          <p:nvPr>
            <p:ph idx="1"/>
          </p:nvPr>
        </p:nvPicPr>
        <p:blipFill>
          <a:blip r:embed="rId3"/>
          <a:srcRect l="26686" t="9091" r="7155" b="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Tree>
    <p:extLst>
      <p:ext uri="{BB962C8B-B14F-4D97-AF65-F5344CB8AC3E}">
        <p14:creationId xmlns:p14="http://schemas.microsoft.com/office/powerpoint/2010/main" val="1112349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9064BC-710C-64F4-F689-21CEBA2781BD}"/>
              </a:ext>
            </a:extLst>
          </p:cNvPr>
          <p:cNvSpPr>
            <a:spLocks noGrp="1"/>
          </p:cNvSpPr>
          <p:nvPr>
            <p:ph type="title"/>
          </p:nvPr>
        </p:nvSpPr>
        <p:spPr>
          <a:xfrm>
            <a:off x="985968" y="4473225"/>
            <a:ext cx="8288035" cy="1095059"/>
          </a:xfrm>
        </p:spPr>
        <p:txBody>
          <a:bodyPr vert="horz" lIns="91440" tIns="45720" rIns="91440" bIns="45720" rtlCol="0" anchor="b">
            <a:normAutofit/>
          </a:bodyPr>
          <a:lstStyle/>
          <a:p>
            <a:r>
              <a:rPr lang="en-US" sz="4800"/>
              <a:t>2 règles</a:t>
            </a:r>
          </a:p>
        </p:txBody>
      </p:sp>
      <p:pic>
        <p:nvPicPr>
          <p:cNvPr id="6" name="Espace réservé du contenu 5">
            <a:extLst>
              <a:ext uri="{FF2B5EF4-FFF2-40B4-BE49-F238E27FC236}">
                <a16:creationId xmlns:a16="http://schemas.microsoft.com/office/drawing/2014/main" id="{FB1072F5-7A0D-7AED-BB44-B8CB594C4C09}"/>
              </a:ext>
            </a:extLst>
          </p:cNvPr>
          <p:cNvPicPr>
            <a:picLocks noGrp="1" noChangeAspect="1"/>
          </p:cNvPicPr>
          <p:nvPr>
            <p:ph idx="1"/>
          </p:nvPr>
        </p:nvPicPr>
        <p:blipFill>
          <a:blip r:embed="rId3"/>
          <a:srcRect l="5055" r="13633" b="2"/>
          <a:stretch/>
        </p:blipFill>
        <p:spPr>
          <a:xfrm>
            <a:off x="778655" y="638827"/>
            <a:ext cx="5091237" cy="3443679"/>
          </a:xfrm>
          <a:prstGeom prst="rect">
            <a:avLst/>
          </a:prstGeom>
        </p:spPr>
      </p:pic>
      <p:pic>
        <p:nvPicPr>
          <p:cNvPr id="10" name="Image 9">
            <a:extLst>
              <a:ext uri="{FF2B5EF4-FFF2-40B4-BE49-F238E27FC236}">
                <a16:creationId xmlns:a16="http://schemas.microsoft.com/office/drawing/2014/main" id="{554CE8C5-0449-0B6D-8E65-DC76DE0C0D55}"/>
              </a:ext>
            </a:extLst>
          </p:cNvPr>
          <p:cNvPicPr>
            <a:picLocks noChangeAspect="1"/>
          </p:cNvPicPr>
          <p:nvPr/>
        </p:nvPicPr>
        <p:blipFill>
          <a:blip r:embed="rId4"/>
          <a:stretch>
            <a:fillRect/>
          </a:stretch>
        </p:blipFill>
        <p:spPr>
          <a:xfrm>
            <a:off x="6097461" y="638827"/>
            <a:ext cx="3384742" cy="3443679"/>
          </a:xfrm>
          <a:prstGeom prst="rect">
            <a:avLst/>
          </a:prstGeom>
        </p:spPr>
      </p:pic>
    </p:spTree>
    <p:extLst>
      <p:ext uri="{BB962C8B-B14F-4D97-AF65-F5344CB8AC3E}">
        <p14:creationId xmlns:p14="http://schemas.microsoft.com/office/powerpoint/2010/main" val="3772093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31" name="Picture 10">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12">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33" name="Picture 14">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4" name="Rectangle 33">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35" name="Rectangle 34">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useBgFill="1">
        <p:nvSpPr>
          <p:cNvPr id="36" name="Rectangle 35">
            <a:extLst>
              <a:ext uri="{FF2B5EF4-FFF2-40B4-BE49-F238E27FC236}">
                <a16:creationId xmlns:a16="http://schemas.microsoft.com/office/drawing/2014/main" id="{C8221A89-FE35-4C46-8874-69154D2A8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892BDB58-451A-7693-6D75-C2B8336F8022}"/>
              </a:ext>
            </a:extLst>
          </p:cNvPr>
          <p:cNvPicPr>
            <a:picLocks noChangeAspect="1"/>
          </p:cNvPicPr>
          <p:nvPr/>
        </p:nvPicPr>
        <p:blipFill>
          <a:blip r:embed="rId6">
            <a:duotone>
              <a:schemeClr val="bg2">
                <a:shade val="45000"/>
                <a:satMod val="135000"/>
              </a:schemeClr>
              <a:prstClr val="white"/>
            </a:duotone>
            <a:alphaModFix amt="41000"/>
          </a:blip>
          <a:srcRect t="15090" r="3143" b="3594"/>
          <a:stretch/>
        </p:blipFill>
        <p:spPr>
          <a:xfrm>
            <a:off x="-3176" y="10"/>
            <a:ext cx="12192000" cy="6857991"/>
          </a:xfrm>
          <a:prstGeom prst="rect">
            <a:avLst/>
          </a:prstGeom>
        </p:spPr>
      </p:pic>
      <p:sp>
        <p:nvSpPr>
          <p:cNvPr id="37" name="Rectangle 36">
            <a:extLst>
              <a:ext uri="{FF2B5EF4-FFF2-40B4-BE49-F238E27FC236}">
                <a16:creationId xmlns:a16="http://schemas.microsoft.com/office/drawing/2014/main" id="{259ACC7A-6809-44E9-A594-85696A6C2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46D3C199-CC55-B91D-1D3A-2AB1623948FF}"/>
              </a:ext>
            </a:extLst>
          </p:cNvPr>
          <p:cNvSpPr>
            <a:spLocks noGrp="1"/>
          </p:cNvSpPr>
          <p:nvPr>
            <p:ph type="title"/>
          </p:nvPr>
        </p:nvSpPr>
        <p:spPr>
          <a:xfrm>
            <a:off x="680322" y="4402667"/>
            <a:ext cx="8133478" cy="940240"/>
          </a:xfrm>
        </p:spPr>
        <p:txBody>
          <a:bodyPr vert="horz" lIns="91440" tIns="45720" rIns="91440" bIns="45720" rtlCol="0" anchor="b">
            <a:normAutofit/>
          </a:bodyPr>
          <a:lstStyle/>
          <a:p>
            <a:pPr algn="r"/>
            <a:r>
              <a:rPr lang="en-US" sz="4800"/>
              <a:t>Qui est cette espèce rare?</a:t>
            </a:r>
          </a:p>
        </p:txBody>
      </p:sp>
      <p:sp>
        <p:nvSpPr>
          <p:cNvPr id="38" name="Rectangle 37">
            <a:extLst>
              <a:ext uri="{FF2B5EF4-FFF2-40B4-BE49-F238E27FC236}">
                <a16:creationId xmlns:a16="http://schemas.microsoft.com/office/drawing/2014/main" id="{79E62B6A-C5F9-4D52-9F66-8777358274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58" name="Rectangle 57">
            <a:extLst>
              <a:ext uri="{FF2B5EF4-FFF2-40B4-BE49-F238E27FC236}">
                <a16:creationId xmlns:a16="http://schemas.microsoft.com/office/drawing/2014/main" id="{95F95C49-E748-4D32-8417-22E5B6A6F5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E2AE10EC-5E3B-4FC0-B43F-1E44500096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3752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030" name="Picture 1029">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32" name="Picture 1031">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034" name="Picture 1033">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036" name="Rectangle 1035">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1038" name="Rectangle 1037">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grpSp>
        <p:nvGrpSpPr>
          <p:cNvPr id="1040" name="Group 1039">
            <a:extLst>
              <a:ext uri="{FF2B5EF4-FFF2-40B4-BE49-F238E27FC236}">
                <a16:creationId xmlns:a16="http://schemas.microsoft.com/office/drawing/2014/main" id="{8ECF6E53-BD29-4C0D-9AD3-3E1708826A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41" name="Rectangle 1040">
              <a:extLst>
                <a:ext uri="{FF2B5EF4-FFF2-40B4-BE49-F238E27FC236}">
                  <a16:creationId xmlns:a16="http://schemas.microsoft.com/office/drawing/2014/main" id="{353D341A-76E2-4E18-9186-A23AB8AF90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2" name="Picture 1041">
              <a:extLst>
                <a:ext uri="{FF2B5EF4-FFF2-40B4-BE49-F238E27FC236}">
                  <a16:creationId xmlns:a16="http://schemas.microsoft.com/office/drawing/2014/main" id="{AADD72CF-72AC-41C3-AC1A-1C864D3110F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1044" name="Rectangle 1043">
            <a:extLst>
              <a:ext uri="{FF2B5EF4-FFF2-40B4-BE49-F238E27FC236}">
                <a16:creationId xmlns:a16="http://schemas.microsoft.com/office/drawing/2014/main" id="{51B680D3-33DA-4AED-8452-A96B49AAA8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34098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DC4641FF-A689-CF6E-E4EE-D8CFA31EB98E}"/>
              </a:ext>
            </a:extLst>
          </p:cNvPr>
          <p:cNvSpPr>
            <a:spLocks noGrp="1"/>
          </p:cNvSpPr>
          <p:nvPr>
            <p:ph type="title"/>
          </p:nvPr>
        </p:nvSpPr>
        <p:spPr>
          <a:xfrm>
            <a:off x="680322" y="4494107"/>
            <a:ext cx="8133478" cy="940240"/>
          </a:xfrm>
        </p:spPr>
        <p:txBody>
          <a:bodyPr vert="horz" lIns="91440" tIns="45720" rIns="91440" bIns="45720" rtlCol="0" anchor="b">
            <a:normAutofit/>
          </a:bodyPr>
          <a:lstStyle/>
          <a:p>
            <a:pPr algn="r"/>
            <a:r>
              <a:rPr lang="en-US" sz="4800" dirty="0">
                <a:hlinkClick r:id="rId6"/>
              </a:rPr>
              <a:t>Le martinet </a:t>
            </a:r>
            <a:r>
              <a:rPr lang="en-US" sz="4800" dirty="0" err="1">
                <a:hlinkClick r:id="rId6"/>
              </a:rPr>
              <a:t>ramoneur</a:t>
            </a:r>
            <a:endParaRPr lang="en-US" sz="4800" dirty="0"/>
          </a:p>
        </p:txBody>
      </p:sp>
      <p:sp>
        <p:nvSpPr>
          <p:cNvPr id="1046" name="Rectangle 1045">
            <a:extLst>
              <a:ext uri="{FF2B5EF4-FFF2-40B4-BE49-F238E27FC236}">
                <a16:creationId xmlns:a16="http://schemas.microsoft.com/office/drawing/2014/main" id="{AB854EE0-7215-4BC8-8518-42D6DB2065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34098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1048" name="Rectangle 1047">
            <a:extLst>
              <a:ext uri="{FF2B5EF4-FFF2-40B4-BE49-F238E27FC236}">
                <a16:creationId xmlns:a16="http://schemas.microsoft.com/office/drawing/2014/main" id="{2170F728-C2F1-46CE-BA22-F8F0CDF9C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93754"/>
            <a:ext cx="89680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Rectangle 1049">
            <a:extLst>
              <a:ext uri="{FF2B5EF4-FFF2-40B4-BE49-F238E27FC236}">
                <a16:creationId xmlns:a16="http://schemas.microsoft.com/office/drawing/2014/main" id="{212791CF-354A-4144-A3C0-4AC8978433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93754"/>
            <a:ext cx="3080285" cy="275942"/>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2">
            <a:extLst>
              <a:ext uri="{FF2B5EF4-FFF2-40B4-BE49-F238E27FC236}">
                <a16:creationId xmlns:a16="http://schemas.microsoft.com/office/drawing/2014/main" id="{73E56E95-53DE-FCBC-FA99-E0CE28D69419}"/>
              </a:ext>
            </a:extLst>
          </p:cNvPr>
          <p:cNvSpPr>
            <a:spLocks noChangeArrowheads="1"/>
          </p:cNvSpPr>
          <p:nvPr/>
        </p:nvSpPr>
        <p:spPr bwMode="auto">
          <a:xfrm>
            <a:off x="202374" y="1077237"/>
            <a:ext cx="3771920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pic>
        <p:nvPicPr>
          <p:cNvPr id="6" name="Espace réservé du contenu 5">
            <a:extLst>
              <a:ext uri="{FF2B5EF4-FFF2-40B4-BE49-F238E27FC236}">
                <a16:creationId xmlns:a16="http://schemas.microsoft.com/office/drawing/2014/main" id="{D4FD1508-84C8-87EB-28F6-1459FA796CC3}"/>
              </a:ext>
            </a:extLst>
          </p:cNvPr>
          <p:cNvPicPr>
            <a:picLocks noGrp="1" noChangeAspect="1"/>
          </p:cNvPicPr>
          <p:nvPr>
            <p:ph idx="1"/>
          </p:nvPr>
        </p:nvPicPr>
        <p:blipFill>
          <a:blip r:embed="rId9"/>
          <a:stretch>
            <a:fillRect/>
          </a:stretch>
        </p:blipFill>
        <p:spPr>
          <a:xfrm>
            <a:off x="17909381" y="7285037"/>
            <a:ext cx="7543800" cy="4241800"/>
          </a:xfrm>
        </p:spPr>
      </p:pic>
      <p:sp>
        <p:nvSpPr>
          <p:cNvPr id="8" name="Rectangle 4">
            <a:extLst>
              <a:ext uri="{FF2B5EF4-FFF2-40B4-BE49-F238E27FC236}">
                <a16:creationId xmlns:a16="http://schemas.microsoft.com/office/drawing/2014/main" id="{1A419B43-B3F4-9FCC-2CDD-F1D7526C2BE0}"/>
              </a:ext>
            </a:extLst>
          </p:cNvPr>
          <p:cNvSpPr>
            <a:spLocks noChangeArrowheads="1"/>
          </p:cNvSpPr>
          <p:nvPr/>
        </p:nvSpPr>
        <p:spPr bwMode="auto">
          <a:xfrm>
            <a:off x="0" y="-1"/>
            <a:ext cx="2549869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pic>
        <p:nvPicPr>
          <p:cNvPr id="1027" name="Image 8" descr="Martinet (oiseau)">
            <a:extLst>
              <a:ext uri="{FF2B5EF4-FFF2-40B4-BE49-F238E27FC236}">
                <a16:creationId xmlns:a16="http://schemas.microsoft.com/office/drawing/2014/main" id="{54D0B7AD-C2EE-0C93-BED0-580B5535B143}"/>
              </a:ext>
            </a:extLst>
          </p:cNvPr>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a:off x="0" y="21771"/>
            <a:ext cx="7968343" cy="4435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80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C56FCE19-3103-4473-A92E-E38D00FCD0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a:extLst>
              <a:ext uri="{FF2B5EF4-FFF2-40B4-BE49-F238E27FC236}">
                <a16:creationId xmlns:a16="http://schemas.microsoft.com/office/drawing/2014/main" id="{E909C556-FC01-4870-ABC0-8D5C17BD0F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a:extLst>
              <a:ext uri="{FF2B5EF4-FFF2-40B4-BE49-F238E27FC236}">
                <a16:creationId xmlns:a16="http://schemas.microsoft.com/office/drawing/2014/main" id="{C6DB8A24-0DF2-4AB3-9191-C02AB6937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18" name="Rectangle 17">
            <a:extLst>
              <a:ext uri="{FF2B5EF4-FFF2-40B4-BE49-F238E27FC236}">
                <a16:creationId xmlns:a16="http://schemas.microsoft.com/office/drawing/2014/main" id="{6924F406-F250-4FCF-A28E-52F364A5A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grpSp>
        <p:nvGrpSpPr>
          <p:cNvPr id="20" name="Group 19">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1" name="Rectangle 20">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Image 4">
            <a:extLst>
              <a:ext uri="{FF2B5EF4-FFF2-40B4-BE49-F238E27FC236}">
                <a16:creationId xmlns:a16="http://schemas.microsoft.com/office/drawing/2014/main" id="{893E06F0-C32A-017E-C21D-E7A0AB3012CD}"/>
              </a:ext>
            </a:extLst>
          </p:cNvPr>
          <p:cNvPicPr>
            <a:picLocks noChangeAspect="1"/>
          </p:cNvPicPr>
          <p:nvPr/>
        </p:nvPicPr>
        <p:blipFill>
          <a:blip r:embed="rId6"/>
          <a:srcRect l="21512" r="-1" b="-1"/>
          <a:stretch/>
        </p:blipFill>
        <p:spPr>
          <a:xfrm>
            <a:off x="4636008" y="10"/>
            <a:ext cx="7552815" cy="6856310"/>
          </a:xfrm>
          <a:prstGeom prst="rect">
            <a:avLst/>
          </a:prstGeom>
          <a:ln>
            <a:noFill/>
          </a:ln>
          <a:effectLst/>
        </p:spPr>
      </p:pic>
      <p:sp>
        <p:nvSpPr>
          <p:cNvPr id="24" name="Rectangle 23">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0F11E8FB-F22E-021A-0523-7CE08F0BB8FD}"/>
              </a:ext>
            </a:extLst>
          </p:cNvPr>
          <p:cNvSpPr>
            <a:spLocks noGrp="1"/>
          </p:cNvSpPr>
          <p:nvPr>
            <p:ph type="title"/>
          </p:nvPr>
        </p:nvSpPr>
        <p:spPr>
          <a:xfrm>
            <a:off x="680322" y="753228"/>
            <a:ext cx="3679028" cy="1080938"/>
          </a:xfrm>
        </p:spPr>
        <p:txBody>
          <a:bodyPr vert="horz" lIns="91440" tIns="45720" rIns="91440" bIns="45720" rtlCol="0" anchor="ctr">
            <a:normAutofit/>
          </a:bodyPr>
          <a:lstStyle/>
          <a:p>
            <a:r>
              <a:rPr lang="en-US" dirty="0"/>
              <a:t>Son </a:t>
            </a:r>
            <a:r>
              <a:rPr lang="en-US" dirty="0" err="1"/>
              <a:t>piaillement</a:t>
            </a:r>
            <a:endParaRPr lang="en-US" dirty="0"/>
          </a:p>
        </p:txBody>
      </p:sp>
      <p:pic>
        <p:nvPicPr>
          <p:cNvPr id="26" name="Picture 25">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Espace réservé du texte 2">
            <a:extLst>
              <a:ext uri="{FF2B5EF4-FFF2-40B4-BE49-F238E27FC236}">
                <a16:creationId xmlns:a16="http://schemas.microsoft.com/office/drawing/2014/main" id="{B0870101-70CD-9165-3752-289DCDE9468D}"/>
              </a:ext>
            </a:extLst>
          </p:cNvPr>
          <p:cNvSpPr>
            <a:spLocks noGrp="1"/>
          </p:cNvSpPr>
          <p:nvPr>
            <p:ph type="body" sz="half" idx="2"/>
          </p:nvPr>
        </p:nvSpPr>
        <p:spPr>
          <a:xfrm>
            <a:off x="680322" y="2336873"/>
            <a:ext cx="3581635" cy="3599316"/>
          </a:xfrm>
        </p:spPr>
        <p:txBody>
          <a:bodyPr vert="horz" lIns="91440" tIns="45720" rIns="91440" bIns="45720" rtlCol="0">
            <a:normAutofit/>
          </a:bodyPr>
          <a:lstStyle/>
          <a:p>
            <a:r>
              <a:rPr lang="en-US" dirty="0">
                <a:hlinkClick r:id="rId7"/>
              </a:rPr>
              <a:t>Pour </a:t>
            </a:r>
            <a:r>
              <a:rPr lang="en-US" dirty="0" err="1">
                <a:hlinkClick r:id="rId7"/>
              </a:rPr>
              <a:t>l’entendre</a:t>
            </a:r>
            <a:endParaRPr lang="en-US" dirty="0"/>
          </a:p>
        </p:txBody>
      </p:sp>
    </p:spTree>
    <p:extLst>
      <p:ext uri="{BB962C8B-B14F-4D97-AF65-F5344CB8AC3E}">
        <p14:creationId xmlns:p14="http://schemas.microsoft.com/office/powerpoint/2010/main" val="1426640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52" name="Picture 29">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3" name="Picture 31">
            <a:extLst>
              <a:ext uri="{FF2B5EF4-FFF2-40B4-BE49-F238E27FC236}">
                <a16:creationId xmlns:a16="http://schemas.microsoft.com/office/drawing/2014/main" id="{C56FCE19-3103-4473-A92E-E38D00FCD0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54" name="Picture 33">
            <a:extLst>
              <a:ext uri="{FF2B5EF4-FFF2-40B4-BE49-F238E27FC236}">
                <a16:creationId xmlns:a16="http://schemas.microsoft.com/office/drawing/2014/main" id="{E909C556-FC01-4870-ABC0-8D5C17BD0F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55" name="Rectangle 54">
            <a:extLst>
              <a:ext uri="{FF2B5EF4-FFF2-40B4-BE49-F238E27FC236}">
                <a16:creationId xmlns:a16="http://schemas.microsoft.com/office/drawing/2014/main" id="{C6DB8A24-0DF2-4AB3-9191-C02AB6937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56" name="Rectangle 55">
            <a:extLst>
              <a:ext uri="{FF2B5EF4-FFF2-40B4-BE49-F238E27FC236}">
                <a16:creationId xmlns:a16="http://schemas.microsoft.com/office/drawing/2014/main" id="{6924F406-F250-4FCF-A28E-52F364A5A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grpSp>
        <p:nvGrpSpPr>
          <p:cNvPr id="57" name="Group 39">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41" name="Rectangle 40">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41">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 name="Image 3">
            <a:extLst>
              <a:ext uri="{FF2B5EF4-FFF2-40B4-BE49-F238E27FC236}">
                <a16:creationId xmlns:a16="http://schemas.microsoft.com/office/drawing/2014/main" id="{84532546-D9E2-6D8E-F422-1099EE862EA4}"/>
              </a:ext>
            </a:extLst>
          </p:cNvPr>
          <p:cNvPicPr>
            <a:picLocks noChangeAspect="1"/>
          </p:cNvPicPr>
          <p:nvPr/>
        </p:nvPicPr>
        <p:blipFill>
          <a:blip r:embed="rId6">
            <a:extLst>
              <a:ext uri="{28A0092B-C50C-407E-A947-70E740481C1C}">
                <a14:useLocalDpi xmlns:a14="http://schemas.microsoft.com/office/drawing/2010/main" val="0"/>
              </a:ext>
            </a:extLst>
          </a:blip>
          <a:srcRect l="541" r="8317" b="1"/>
          <a:stretch/>
        </p:blipFill>
        <p:spPr>
          <a:xfrm>
            <a:off x="6096000" y="10"/>
            <a:ext cx="6092823" cy="6856310"/>
          </a:xfrm>
          <a:prstGeom prst="rect">
            <a:avLst/>
          </a:prstGeom>
          <a:ln>
            <a:noFill/>
          </a:ln>
          <a:effectLst/>
        </p:spPr>
      </p:pic>
      <p:sp>
        <p:nvSpPr>
          <p:cNvPr id="59" name="Rectangle 58">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F72A99A9-25B4-B1FB-2142-BCC03BB399C2}"/>
              </a:ext>
            </a:extLst>
          </p:cNvPr>
          <p:cNvSpPr>
            <a:spLocks noGrp="1"/>
          </p:cNvSpPr>
          <p:nvPr>
            <p:ph type="title"/>
          </p:nvPr>
        </p:nvSpPr>
        <p:spPr>
          <a:xfrm>
            <a:off x="680321" y="753228"/>
            <a:ext cx="5041629" cy="1080938"/>
          </a:xfrm>
        </p:spPr>
        <p:txBody>
          <a:bodyPr vert="horz" lIns="91440" tIns="45720" rIns="91440" bIns="45720" rtlCol="0" anchor="ctr">
            <a:normAutofit/>
          </a:bodyPr>
          <a:lstStyle/>
          <a:p>
            <a:r>
              <a:rPr lang="en-US" sz="3600"/>
              <a:t>Ses pattes</a:t>
            </a:r>
            <a:endParaRPr lang="en-US" sz="3600" dirty="0"/>
          </a:p>
        </p:txBody>
      </p:sp>
      <p:pic>
        <p:nvPicPr>
          <p:cNvPr id="60" name="Picture 45">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3645830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43" name="Picture 120">
            <a:extLst>
              <a:ext uri="{FF2B5EF4-FFF2-40B4-BE49-F238E27FC236}">
                <a16:creationId xmlns:a16="http://schemas.microsoft.com/office/drawing/2014/main" id="{0E93D5FC-63A0-47A4-A8C7-365881F6453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4" name="Picture 122">
            <a:extLst>
              <a:ext uri="{FF2B5EF4-FFF2-40B4-BE49-F238E27FC236}">
                <a16:creationId xmlns:a16="http://schemas.microsoft.com/office/drawing/2014/main" id="{AEC8E9B6-3D7A-4F5B-9DEC-7C109D10F85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45" name="Picture 124">
            <a:extLst>
              <a:ext uri="{FF2B5EF4-FFF2-40B4-BE49-F238E27FC236}">
                <a16:creationId xmlns:a16="http://schemas.microsoft.com/office/drawing/2014/main" id="{B46DE350-A6F7-48F8-BC26-39BE38D1DB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46" name="Rectangle 145">
            <a:extLst>
              <a:ext uri="{FF2B5EF4-FFF2-40B4-BE49-F238E27FC236}">
                <a16:creationId xmlns:a16="http://schemas.microsoft.com/office/drawing/2014/main" id="{C2A1BCF2-2977-4E81-8823-91321793F1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147" name="Rectangle 146">
            <a:extLst>
              <a:ext uri="{FF2B5EF4-FFF2-40B4-BE49-F238E27FC236}">
                <a16:creationId xmlns:a16="http://schemas.microsoft.com/office/drawing/2014/main" id="{687BE72E-2DA8-42F0-8ACA-D7572BFA7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grpSp>
        <p:nvGrpSpPr>
          <p:cNvPr id="148" name="Group 130">
            <a:extLst>
              <a:ext uri="{FF2B5EF4-FFF2-40B4-BE49-F238E27FC236}">
                <a16:creationId xmlns:a16="http://schemas.microsoft.com/office/drawing/2014/main" id="{1D52B104-299F-4807-9878-EF526BD3AB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49" name="Rectangle 148">
              <a:extLst>
                <a:ext uri="{FF2B5EF4-FFF2-40B4-BE49-F238E27FC236}">
                  <a16:creationId xmlns:a16="http://schemas.microsoft.com/office/drawing/2014/main" id="{499235BD-EEFC-4BE6-8262-8074C9F407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 name="Picture 132">
              <a:extLst>
                <a:ext uri="{FF2B5EF4-FFF2-40B4-BE49-F238E27FC236}">
                  <a16:creationId xmlns:a16="http://schemas.microsoft.com/office/drawing/2014/main" id="{FAAC0798-5B55-4B27-85EC-99405EA5B4F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150" name="Rectangle 149">
            <a:extLst>
              <a:ext uri="{FF2B5EF4-FFF2-40B4-BE49-F238E27FC236}">
                <a16:creationId xmlns:a16="http://schemas.microsoft.com/office/drawing/2014/main" id="{51FDF25E-0034-4B24-A5FB-DE701C8F8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34098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2DF0C23B-C31E-7F19-E282-054C1261D70A}"/>
              </a:ext>
            </a:extLst>
          </p:cNvPr>
          <p:cNvSpPr>
            <a:spLocks noGrp="1"/>
          </p:cNvSpPr>
          <p:nvPr>
            <p:ph type="title"/>
          </p:nvPr>
        </p:nvSpPr>
        <p:spPr>
          <a:xfrm>
            <a:off x="680322" y="4494107"/>
            <a:ext cx="8133478" cy="940240"/>
          </a:xfrm>
        </p:spPr>
        <p:txBody>
          <a:bodyPr vert="horz" lIns="91440" tIns="45720" rIns="91440" bIns="45720" rtlCol="0" anchor="b">
            <a:normAutofit/>
          </a:bodyPr>
          <a:lstStyle/>
          <a:p>
            <a:pPr algn="r"/>
            <a:r>
              <a:rPr lang="en-US" sz="4800" dirty="0"/>
              <a:t>Au repos, il </a:t>
            </a:r>
            <a:r>
              <a:rPr lang="en-US" sz="4800"/>
              <a:t>s’agrippe</a:t>
            </a:r>
            <a:endParaRPr lang="en-US" sz="4800" dirty="0"/>
          </a:p>
        </p:txBody>
      </p:sp>
      <p:pic>
        <p:nvPicPr>
          <p:cNvPr id="5" name="Image 4">
            <a:extLst>
              <a:ext uri="{FF2B5EF4-FFF2-40B4-BE49-F238E27FC236}">
                <a16:creationId xmlns:a16="http://schemas.microsoft.com/office/drawing/2014/main" id="{91E8A2CD-8B87-4583-5C39-8F204F44324C}"/>
              </a:ext>
            </a:extLst>
          </p:cNvPr>
          <p:cNvPicPr>
            <a:picLocks noChangeAspect="1"/>
          </p:cNvPicPr>
          <p:nvPr/>
        </p:nvPicPr>
        <p:blipFill>
          <a:blip r:embed="rId6"/>
          <a:srcRect l="3960" r="1082" b="-2"/>
          <a:stretch>
            <a:fillRect/>
          </a:stretch>
        </p:blipFill>
        <p:spPr>
          <a:xfrm>
            <a:off x="-2" y="-2"/>
            <a:ext cx="5334000" cy="4198938"/>
          </a:xfrm>
          <a:prstGeom prst="rect">
            <a:avLst/>
          </a:prstGeom>
          <a:ln>
            <a:noFill/>
          </a:ln>
          <a:effectLst>
            <a:outerShdw blurRad="76200" dist="63500" dir="5040000" algn="tl" rotWithShape="0">
              <a:srgbClr val="000000">
                <a:alpha val="41000"/>
              </a:srgbClr>
            </a:outerShdw>
          </a:effectLst>
        </p:spPr>
      </p:pic>
      <p:pic>
        <p:nvPicPr>
          <p:cNvPr id="6" name="Image 5">
            <a:extLst>
              <a:ext uri="{FF2B5EF4-FFF2-40B4-BE49-F238E27FC236}">
                <a16:creationId xmlns:a16="http://schemas.microsoft.com/office/drawing/2014/main" id="{29A47469-8650-6B55-433D-202A79230C0F}"/>
              </a:ext>
            </a:extLst>
          </p:cNvPr>
          <p:cNvPicPr>
            <a:picLocks noChangeAspect="1"/>
          </p:cNvPicPr>
          <p:nvPr/>
        </p:nvPicPr>
        <p:blipFill>
          <a:blip r:embed="rId7"/>
          <a:srcRect t="11006" b="10617"/>
          <a:stretch>
            <a:fillRect/>
          </a:stretch>
        </p:blipFill>
        <p:spPr>
          <a:xfrm>
            <a:off x="5441840" y="2"/>
            <a:ext cx="3526247" cy="4187535"/>
          </a:xfrm>
          <a:prstGeom prst="rect">
            <a:avLst/>
          </a:prstGeom>
          <a:ln>
            <a:noFill/>
          </a:ln>
          <a:effectLst>
            <a:outerShdw blurRad="76200" dist="63500" dir="5040000" algn="tl" rotWithShape="0">
              <a:srgbClr val="000000">
                <a:alpha val="41000"/>
              </a:srgbClr>
            </a:outerShdw>
          </a:effectLst>
        </p:spPr>
      </p:pic>
      <p:sp>
        <p:nvSpPr>
          <p:cNvPr id="151" name="Rectangle 150">
            <a:extLst>
              <a:ext uri="{FF2B5EF4-FFF2-40B4-BE49-F238E27FC236}">
                <a16:creationId xmlns:a16="http://schemas.microsoft.com/office/drawing/2014/main" id="{CB31E153-67FC-4ADD-A7DC-C5553E2B8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34098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152" name="Rectangle 151">
            <a:extLst>
              <a:ext uri="{FF2B5EF4-FFF2-40B4-BE49-F238E27FC236}">
                <a16:creationId xmlns:a16="http://schemas.microsoft.com/office/drawing/2014/main" id="{B09B84B3-EE3D-44B3-B69D-6CF3F53DE1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93754"/>
            <a:ext cx="8968085" cy="275942"/>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C138F287-A70C-4256-8B91-F31FCB1883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93754"/>
            <a:ext cx="3080285" cy="275942"/>
          </a:xfrm>
          <a:prstGeom prst="rect">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391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E93D5FC-63A0-47A4-A8C7-365881F6453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AEC8E9B6-3D7A-4F5B-9DEC-7C109D10F85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5" name="Picture 14">
            <a:extLst>
              <a:ext uri="{FF2B5EF4-FFF2-40B4-BE49-F238E27FC236}">
                <a16:creationId xmlns:a16="http://schemas.microsoft.com/office/drawing/2014/main" id="{B46DE350-A6F7-48F8-BC26-39BE38D1DB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7" name="Rectangle 16">
            <a:extLst>
              <a:ext uri="{FF2B5EF4-FFF2-40B4-BE49-F238E27FC236}">
                <a16:creationId xmlns:a16="http://schemas.microsoft.com/office/drawing/2014/main" id="{C2A1BCF2-2977-4E81-8823-91321793F1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19" name="Rectangle 18">
            <a:extLst>
              <a:ext uri="{FF2B5EF4-FFF2-40B4-BE49-F238E27FC236}">
                <a16:creationId xmlns:a16="http://schemas.microsoft.com/office/drawing/2014/main" id="{687BE72E-2DA8-42F0-8ACA-D7572BFA7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grpSp>
        <p:nvGrpSpPr>
          <p:cNvPr id="21" name="Group 20">
            <a:extLst>
              <a:ext uri="{FF2B5EF4-FFF2-40B4-BE49-F238E27FC236}">
                <a16:creationId xmlns:a16="http://schemas.microsoft.com/office/drawing/2014/main" id="{770B1E0C-349A-41D6-9866-6E33CB94EDD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2" name="Rectangle 21">
              <a:extLst>
                <a:ext uri="{FF2B5EF4-FFF2-40B4-BE49-F238E27FC236}">
                  <a16:creationId xmlns:a16="http://schemas.microsoft.com/office/drawing/2014/main" id="{4D697E53-BD0A-4C6E-9C9A-A631DFDD44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1234F360-067A-4751-8C81-499A3264364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25" name="Rectangle 24">
            <a:extLst>
              <a:ext uri="{FF2B5EF4-FFF2-40B4-BE49-F238E27FC236}">
                <a16:creationId xmlns:a16="http://schemas.microsoft.com/office/drawing/2014/main" id="{B2C95EC1-2E07-422F-9742-754D86E59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34098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3A50F062-DC3D-1BE3-C791-7A1CDFC49920}"/>
              </a:ext>
            </a:extLst>
          </p:cNvPr>
          <p:cNvSpPr>
            <a:spLocks noGrp="1"/>
          </p:cNvSpPr>
          <p:nvPr>
            <p:ph type="title"/>
          </p:nvPr>
        </p:nvSpPr>
        <p:spPr>
          <a:xfrm>
            <a:off x="680322" y="4494107"/>
            <a:ext cx="8133478" cy="940240"/>
          </a:xfrm>
        </p:spPr>
        <p:txBody>
          <a:bodyPr vert="horz" lIns="91440" tIns="45720" rIns="91440" bIns="45720" rtlCol="0" anchor="b">
            <a:normAutofit/>
          </a:bodyPr>
          <a:lstStyle/>
          <a:p>
            <a:pPr algn="r"/>
            <a:r>
              <a:rPr lang="en-US" sz="4800"/>
              <a:t>Son habitat naturel</a:t>
            </a:r>
          </a:p>
        </p:txBody>
      </p:sp>
      <p:pic>
        <p:nvPicPr>
          <p:cNvPr id="6" name="Image 5">
            <a:extLst>
              <a:ext uri="{FF2B5EF4-FFF2-40B4-BE49-F238E27FC236}">
                <a16:creationId xmlns:a16="http://schemas.microsoft.com/office/drawing/2014/main" id="{B7C961B4-20B6-56F3-E46D-3F0D0B2D4D7E}"/>
              </a:ext>
            </a:extLst>
          </p:cNvPr>
          <p:cNvPicPr>
            <a:picLocks noChangeAspect="1"/>
          </p:cNvPicPr>
          <p:nvPr/>
        </p:nvPicPr>
        <p:blipFill>
          <a:blip r:embed="rId6"/>
          <a:srcRect t="32983" r="-1" b="35757"/>
          <a:stretch/>
        </p:blipFill>
        <p:spPr>
          <a:xfrm>
            <a:off x="-2" y="10"/>
            <a:ext cx="8966200" cy="4198928"/>
          </a:xfrm>
          <a:prstGeom prst="rect">
            <a:avLst/>
          </a:prstGeom>
          <a:ln>
            <a:noFill/>
          </a:ln>
          <a:effectLst>
            <a:outerShdw blurRad="76200" dist="63500" dir="5040000" algn="tl" rotWithShape="0">
              <a:srgbClr val="000000">
                <a:alpha val="41000"/>
              </a:srgbClr>
            </a:outerShdw>
          </a:effectLst>
        </p:spPr>
      </p:pic>
      <p:pic>
        <p:nvPicPr>
          <p:cNvPr id="4" name="Image 3">
            <a:extLst>
              <a:ext uri="{FF2B5EF4-FFF2-40B4-BE49-F238E27FC236}">
                <a16:creationId xmlns:a16="http://schemas.microsoft.com/office/drawing/2014/main" id="{ADC4559C-9FF5-3DC1-7EB4-80A7C1361263}"/>
              </a:ext>
            </a:extLst>
          </p:cNvPr>
          <p:cNvPicPr>
            <a:picLocks noChangeAspect="1"/>
          </p:cNvPicPr>
          <p:nvPr/>
        </p:nvPicPr>
        <p:blipFill>
          <a:blip r:embed="rId7"/>
          <a:srcRect t="8533" b="1397"/>
          <a:stretch/>
        </p:blipFill>
        <p:spPr>
          <a:xfrm>
            <a:off x="9111717" y="15514"/>
            <a:ext cx="3080285" cy="4172020"/>
          </a:xfrm>
          <a:prstGeom prst="rect">
            <a:avLst/>
          </a:prstGeom>
          <a:ln>
            <a:noFill/>
          </a:ln>
          <a:effectLst>
            <a:outerShdw blurRad="76200" dist="63500" dir="5040000" algn="tl" rotWithShape="0">
              <a:srgbClr val="000000">
                <a:alpha val="41000"/>
              </a:srgbClr>
            </a:outerShdw>
          </a:effectLst>
        </p:spPr>
      </p:pic>
      <p:sp>
        <p:nvSpPr>
          <p:cNvPr id="27" name="Rectangle 26">
            <a:extLst>
              <a:ext uri="{FF2B5EF4-FFF2-40B4-BE49-F238E27FC236}">
                <a16:creationId xmlns:a16="http://schemas.microsoft.com/office/drawing/2014/main" id="{80F8B852-E4A2-486B-9DCC-BD35FA99A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34098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9" name="Rectangle 28">
            <a:extLst>
              <a:ext uri="{FF2B5EF4-FFF2-40B4-BE49-F238E27FC236}">
                <a16:creationId xmlns:a16="http://schemas.microsoft.com/office/drawing/2014/main" id="{B5028983-B5E5-4471-96B5-E7688CB7F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93754"/>
            <a:ext cx="8968085" cy="275942"/>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A8781A8-BE70-43AF-B34F-7FE082A949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93754"/>
            <a:ext cx="3080285" cy="275942"/>
          </a:xfrm>
          <a:prstGeom prst="rect">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063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Berlin</Template>
  <TotalTime>670</TotalTime>
  <Words>752</Words>
  <Application>Microsoft Macintosh PowerPoint</Application>
  <PresentationFormat>Grand écran</PresentationFormat>
  <Paragraphs>64</Paragraphs>
  <Slides>15</Slides>
  <Notes>14</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15</vt:i4>
      </vt:variant>
    </vt:vector>
  </HeadingPairs>
  <TitlesOfParts>
    <vt:vector size="21" baseType="lpstr">
      <vt:lpstr>Aptos</vt:lpstr>
      <vt:lpstr>Arial</vt:lpstr>
      <vt:lpstr>Symbol</vt:lpstr>
      <vt:lpstr>Times New Roman</vt:lpstr>
      <vt:lpstr>Trebuchet MS</vt:lpstr>
      <vt:lpstr>Berlin</vt:lpstr>
      <vt:lpstr>Un oiseau rare à Masham</vt:lpstr>
      <vt:lpstr>La magie de la forêt…</vt:lpstr>
      <vt:lpstr>2 règles</vt:lpstr>
      <vt:lpstr>Qui est cette espèce rare?</vt:lpstr>
      <vt:lpstr>Le martinet ramoneur</vt:lpstr>
      <vt:lpstr>Son piaillement</vt:lpstr>
      <vt:lpstr>Ses pattes</vt:lpstr>
      <vt:lpstr>Au repos, il s’agrippe</vt:lpstr>
      <vt:lpstr>Son habitat naturel</vt:lpstr>
      <vt:lpstr>Déclin des populations</vt:lpstr>
      <vt:lpstr>Sauvés par nos cheminées</vt:lpstr>
      <vt:lpstr>5 solutions qui peuvent sauver les martinets ramoneurs!</vt:lpstr>
      <vt:lpstr>Dans notre cour</vt:lpstr>
      <vt:lpstr>Son utilité?</vt:lpstr>
      <vt:lpstr>      des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Claire Charron</dc:creator>
  <cp:lastModifiedBy>Claire Charron</cp:lastModifiedBy>
  <cp:revision>44</cp:revision>
  <dcterms:created xsi:type="dcterms:W3CDTF">2025-05-08T12:05:57Z</dcterms:created>
  <dcterms:modified xsi:type="dcterms:W3CDTF">2025-05-21T19:13:09Z</dcterms:modified>
</cp:coreProperties>
</file>