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840" r:id="rId1"/>
  </p:sldMasterIdLst>
  <p:notesMasterIdLst>
    <p:notesMasterId r:id="rId17"/>
  </p:notesMasterIdLst>
  <p:sldIdLst>
    <p:sldId id="256" r:id="rId2"/>
    <p:sldId id="258" r:id="rId3"/>
    <p:sldId id="271" r:id="rId4"/>
    <p:sldId id="262" r:id="rId5"/>
    <p:sldId id="259" r:id="rId6"/>
    <p:sldId id="260" r:id="rId7"/>
    <p:sldId id="269" r:id="rId8"/>
    <p:sldId id="268" r:id="rId9"/>
    <p:sldId id="267" r:id="rId10"/>
    <p:sldId id="261" r:id="rId11"/>
    <p:sldId id="274" r:id="rId12"/>
    <p:sldId id="273" r:id="rId13"/>
    <p:sldId id="264" r:id="rId14"/>
    <p:sldId id="272" r:id="rId15"/>
    <p:sldId id="265"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393"/>
    <p:restoredTop sz="60000"/>
  </p:normalViewPr>
  <p:slideViewPr>
    <p:cSldViewPr snapToGrid="0">
      <p:cViewPr varScale="1">
        <p:scale>
          <a:sx n="99" d="100"/>
          <a:sy n="99" d="100"/>
        </p:scale>
        <p:origin x="223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484448-FE35-4969-8FCE-C2F4303CC768}"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17405D55-2569-4A33-9BBA-E5AE3B7A8796}">
      <dgm:prSet/>
      <dgm:spPr/>
      <dgm:t>
        <a:bodyPr/>
        <a:lstStyle/>
        <a:p>
          <a:r>
            <a:rPr lang="fr-CA"/>
            <a:t>Influencer</a:t>
          </a:r>
          <a:endParaRPr lang="en-US"/>
        </a:p>
      </dgm:t>
    </dgm:pt>
    <dgm:pt modelId="{0EF40AE9-C668-47C9-B573-39B47E23DEBC}" type="parTrans" cxnId="{ECD52ED5-9214-49CF-8A61-4ECC41DDE592}">
      <dgm:prSet/>
      <dgm:spPr/>
      <dgm:t>
        <a:bodyPr/>
        <a:lstStyle/>
        <a:p>
          <a:endParaRPr lang="en-US"/>
        </a:p>
      </dgm:t>
    </dgm:pt>
    <dgm:pt modelId="{955E6F3E-A4BA-4EBE-AA88-41E0C43D320D}" type="sibTrans" cxnId="{ECD52ED5-9214-49CF-8A61-4ECC41DDE592}">
      <dgm:prSet/>
      <dgm:spPr/>
      <dgm:t>
        <a:bodyPr/>
        <a:lstStyle/>
        <a:p>
          <a:endParaRPr lang="en-US"/>
        </a:p>
      </dgm:t>
    </dgm:pt>
    <dgm:pt modelId="{6C8EF832-F864-4671-AD84-4D15BE839CA7}">
      <dgm:prSet/>
      <dgm:spPr/>
      <dgm:t>
        <a:bodyPr/>
        <a:lstStyle/>
        <a:p>
          <a:r>
            <a:rPr lang="fr-CA"/>
            <a:t>Contrôler</a:t>
          </a:r>
          <a:endParaRPr lang="en-US"/>
        </a:p>
      </dgm:t>
    </dgm:pt>
    <dgm:pt modelId="{04E05F79-5023-47D0-8C48-662DADD1EE44}" type="parTrans" cxnId="{026B7EFE-86C0-4A01-93E0-F0A79546267B}">
      <dgm:prSet/>
      <dgm:spPr/>
      <dgm:t>
        <a:bodyPr/>
        <a:lstStyle/>
        <a:p>
          <a:endParaRPr lang="en-US"/>
        </a:p>
      </dgm:t>
    </dgm:pt>
    <dgm:pt modelId="{65A3C84E-39B3-41D3-AB43-F408E3D54124}" type="sibTrans" cxnId="{026B7EFE-86C0-4A01-93E0-F0A79546267B}">
      <dgm:prSet/>
      <dgm:spPr/>
      <dgm:t>
        <a:bodyPr/>
        <a:lstStyle/>
        <a:p>
          <a:endParaRPr lang="en-US"/>
        </a:p>
      </dgm:t>
    </dgm:pt>
    <dgm:pt modelId="{4C05B470-E152-4732-8458-18855FD1153E}">
      <dgm:prSet/>
      <dgm:spPr/>
      <dgm:t>
        <a:bodyPr/>
        <a:lstStyle/>
        <a:p>
          <a:r>
            <a:rPr lang="fr-CA"/>
            <a:t>Critiquer</a:t>
          </a:r>
          <a:endParaRPr lang="en-US"/>
        </a:p>
      </dgm:t>
    </dgm:pt>
    <dgm:pt modelId="{11F66373-C091-4276-B081-198A07A381BA}" type="parTrans" cxnId="{8F119870-6369-4C91-8BAF-3394BA8BD3DF}">
      <dgm:prSet/>
      <dgm:spPr/>
      <dgm:t>
        <a:bodyPr/>
        <a:lstStyle/>
        <a:p>
          <a:endParaRPr lang="en-US"/>
        </a:p>
      </dgm:t>
    </dgm:pt>
    <dgm:pt modelId="{90259B84-DE88-43A0-B50B-7E39BC230A19}" type="sibTrans" cxnId="{8F119870-6369-4C91-8BAF-3394BA8BD3DF}">
      <dgm:prSet/>
      <dgm:spPr/>
      <dgm:t>
        <a:bodyPr/>
        <a:lstStyle/>
        <a:p>
          <a:endParaRPr lang="en-US"/>
        </a:p>
      </dgm:t>
    </dgm:pt>
    <dgm:pt modelId="{D1193EC8-2702-4CEE-8DC0-C24F844F64A1}">
      <dgm:prSet/>
      <dgm:spPr/>
      <dgm:t>
        <a:bodyPr/>
        <a:lstStyle/>
        <a:p>
          <a:r>
            <a:rPr lang="fr-CA"/>
            <a:t>Proposer des alternatives</a:t>
          </a:r>
          <a:endParaRPr lang="en-US"/>
        </a:p>
      </dgm:t>
    </dgm:pt>
    <dgm:pt modelId="{1A1837EB-FFA8-43D7-8E7C-F4D9EDCA69EC}" type="parTrans" cxnId="{C68B5751-0496-463D-9251-65DBBFA41CEE}">
      <dgm:prSet/>
      <dgm:spPr/>
      <dgm:t>
        <a:bodyPr/>
        <a:lstStyle/>
        <a:p>
          <a:endParaRPr lang="en-US"/>
        </a:p>
      </dgm:t>
    </dgm:pt>
    <dgm:pt modelId="{668C2C0A-96E7-45DC-B011-3FA65FE864B9}" type="sibTrans" cxnId="{C68B5751-0496-463D-9251-65DBBFA41CEE}">
      <dgm:prSet/>
      <dgm:spPr/>
      <dgm:t>
        <a:bodyPr/>
        <a:lstStyle/>
        <a:p>
          <a:endParaRPr lang="en-US"/>
        </a:p>
      </dgm:t>
    </dgm:pt>
    <dgm:pt modelId="{F7AC025E-E2CB-4845-8785-AE7C3AA58857}">
      <dgm:prSet/>
      <dgm:spPr/>
      <dgm:t>
        <a:bodyPr/>
        <a:lstStyle/>
        <a:p>
          <a:r>
            <a:rPr lang="fr-CA"/>
            <a:t>Défendre les droits et le bien commun.</a:t>
          </a:r>
          <a:endParaRPr lang="en-US"/>
        </a:p>
      </dgm:t>
    </dgm:pt>
    <dgm:pt modelId="{2BC25954-1A05-45AA-85FA-9473F204702E}" type="parTrans" cxnId="{8968C130-B300-4A34-A050-35A654C42468}">
      <dgm:prSet/>
      <dgm:spPr/>
      <dgm:t>
        <a:bodyPr/>
        <a:lstStyle/>
        <a:p>
          <a:endParaRPr lang="en-US"/>
        </a:p>
      </dgm:t>
    </dgm:pt>
    <dgm:pt modelId="{DBA66F73-E3F4-4D5B-AF1C-E7D7EE7D1EE6}" type="sibTrans" cxnId="{8968C130-B300-4A34-A050-35A654C42468}">
      <dgm:prSet/>
      <dgm:spPr/>
      <dgm:t>
        <a:bodyPr/>
        <a:lstStyle/>
        <a:p>
          <a:endParaRPr lang="en-US"/>
        </a:p>
      </dgm:t>
    </dgm:pt>
    <dgm:pt modelId="{245E016D-8D66-E84F-B542-1112922FCFD2}" type="pres">
      <dgm:prSet presAssocID="{7C484448-FE35-4969-8FCE-C2F4303CC768}" presName="linear" presStyleCnt="0">
        <dgm:presLayoutVars>
          <dgm:animLvl val="lvl"/>
          <dgm:resizeHandles val="exact"/>
        </dgm:presLayoutVars>
      </dgm:prSet>
      <dgm:spPr/>
    </dgm:pt>
    <dgm:pt modelId="{DDC461EC-BB5F-D54A-B176-2139A82A77ED}" type="pres">
      <dgm:prSet presAssocID="{17405D55-2569-4A33-9BBA-E5AE3B7A8796}" presName="parentText" presStyleLbl="node1" presStyleIdx="0" presStyleCnt="5">
        <dgm:presLayoutVars>
          <dgm:chMax val="0"/>
          <dgm:bulletEnabled val="1"/>
        </dgm:presLayoutVars>
      </dgm:prSet>
      <dgm:spPr/>
    </dgm:pt>
    <dgm:pt modelId="{68CB29C1-7D81-C04E-ADB9-B2F04237CA8A}" type="pres">
      <dgm:prSet presAssocID="{955E6F3E-A4BA-4EBE-AA88-41E0C43D320D}" presName="spacer" presStyleCnt="0"/>
      <dgm:spPr/>
    </dgm:pt>
    <dgm:pt modelId="{4155EFC4-D4A9-724A-9BE4-26B737313FD8}" type="pres">
      <dgm:prSet presAssocID="{6C8EF832-F864-4671-AD84-4D15BE839CA7}" presName="parentText" presStyleLbl="node1" presStyleIdx="1" presStyleCnt="5">
        <dgm:presLayoutVars>
          <dgm:chMax val="0"/>
          <dgm:bulletEnabled val="1"/>
        </dgm:presLayoutVars>
      </dgm:prSet>
      <dgm:spPr/>
    </dgm:pt>
    <dgm:pt modelId="{D13D9A3D-7A04-F742-AA94-7330E4E1F81D}" type="pres">
      <dgm:prSet presAssocID="{65A3C84E-39B3-41D3-AB43-F408E3D54124}" presName="spacer" presStyleCnt="0"/>
      <dgm:spPr/>
    </dgm:pt>
    <dgm:pt modelId="{CED71DC6-4ED0-0C42-9181-534ECE0DFDBD}" type="pres">
      <dgm:prSet presAssocID="{4C05B470-E152-4732-8458-18855FD1153E}" presName="parentText" presStyleLbl="node1" presStyleIdx="2" presStyleCnt="5">
        <dgm:presLayoutVars>
          <dgm:chMax val="0"/>
          <dgm:bulletEnabled val="1"/>
        </dgm:presLayoutVars>
      </dgm:prSet>
      <dgm:spPr/>
    </dgm:pt>
    <dgm:pt modelId="{83B3BD04-C1C5-AC47-8030-EC5A28C2AED2}" type="pres">
      <dgm:prSet presAssocID="{90259B84-DE88-43A0-B50B-7E39BC230A19}" presName="spacer" presStyleCnt="0"/>
      <dgm:spPr/>
    </dgm:pt>
    <dgm:pt modelId="{27409283-2F8E-D543-AFF7-4A81BB51ECEB}" type="pres">
      <dgm:prSet presAssocID="{D1193EC8-2702-4CEE-8DC0-C24F844F64A1}" presName="parentText" presStyleLbl="node1" presStyleIdx="3" presStyleCnt="5">
        <dgm:presLayoutVars>
          <dgm:chMax val="0"/>
          <dgm:bulletEnabled val="1"/>
        </dgm:presLayoutVars>
      </dgm:prSet>
      <dgm:spPr/>
    </dgm:pt>
    <dgm:pt modelId="{5C4641CD-A964-4F43-BFB6-E9AA59B69A84}" type="pres">
      <dgm:prSet presAssocID="{668C2C0A-96E7-45DC-B011-3FA65FE864B9}" presName="spacer" presStyleCnt="0"/>
      <dgm:spPr/>
    </dgm:pt>
    <dgm:pt modelId="{78E6318E-1336-824E-8C84-3AF0C69041D4}" type="pres">
      <dgm:prSet presAssocID="{F7AC025E-E2CB-4845-8785-AE7C3AA58857}" presName="parentText" presStyleLbl="node1" presStyleIdx="4" presStyleCnt="5">
        <dgm:presLayoutVars>
          <dgm:chMax val="0"/>
          <dgm:bulletEnabled val="1"/>
        </dgm:presLayoutVars>
      </dgm:prSet>
      <dgm:spPr/>
    </dgm:pt>
  </dgm:ptLst>
  <dgm:cxnLst>
    <dgm:cxn modelId="{0BBA7525-2B1B-6B4D-B71B-40641B671503}" type="presOf" srcId="{17405D55-2569-4A33-9BBA-E5AE3B7A8796}" destId="{DDC461EC-BB5F-D54A-B176-2139A82A77ED}" srcOrd="0" destOrd="0" presId="urn:microsoft.com/office/officeart/2005/8/layout/vList2"/>
    <dgm:cxn modelId="{2631402C-F933-7F43-904E-BA8B543D2D95}" type="presOf" srcId="{7C484448-FE35-4969-8FCE-C2F4303CC768}" destId="{245E016D-8D66-E84F-B542-1112922FCFD2}" srcOrd="0" destOrd="0" presId="urn:microsoft.com/office/officeart/2005/8/layout/vList2"/>
    <dgm:cxn modelId="{D93B2A2F-A624-5348-A051-C366CFFD7D08}" type="presOf" srcId="{6C8EF832-F864-4671-AD84-4D15BE839CA7}" destId="{4155EFC4-D4A9-724A-9BE4-26B737313FD8}" srcOrd="0" destOrd="0" presId="urn:microsoft.com/office/officeart/2005/8/layout/vList2"/>
    <dgm:cxn modelId="{8968C130-B300-4A34-A050-35A654C42468}" srcId="{7C484448-FE35-4969-8FCE-C2F4303CC768}" destId="{F7AC025E-E2CB-4845-8785-AE7C3AA58857}" srcOrd="4" destOrd="0" parTransId="{2BC25954-1A05-45AA-85FA-9473F204702E}" sibTransId="{DBA66F73-E3F4-4D5B-AF1C-E7D7EE7D1EE6}"/>
    <dgm:cxn modelId="{C68B5751-0496-463D-9251-65DBBFA41CEE}" srcId="{7C484448-FE35-4969-8FCE-C2F4303CC768}" destId="{D1193EC8-2702-4CEE-8DC0-C24F844F64A1}" srcOrd="3" destOrd="0" parTransId="{1A1837EB-FFA8-43D7-8E7C-F4D9EDCA69EC}" sibTransId="{668C2C0A-96E7-45DC-B011-3FA65FE864B9}"/>
    <dgm:cxn modelId="{8F119870-6369-4C91-8BAF-3394BA8BD3DF}" srcId="{7C484448-FE35-4969-8FCE-C2F4303CC768}" destId="{4C05B470-E152-4732-8458-18855FD1153E}" srcOrd="2" destOrd="0" parTransId="{11F66373-C091-4276-B081-198A07A381BA}" sibTransId="{90259B84-DE88-43A0-B50B-7E39BC230A19}"/>
    <dgm:cxn modelId="{91026A72-84F6-4F40-845E-E42FA8B22C20}" type="presOf" srcId="{D1193EC8-2702-4CEE-8DC0-C24F844F64A1}" destId="{27409283-2F8E-D543-AFF7-4A81BB51ECEB}" srcOrd="0" destOrd="0" presId="urn:microsoft.com/office/officeart/2005/8/layout/vList2"/>
    <dgm:cxn modelId="{784292B8-52F9-7845-A759-21FBDC2BCAA7}" type="presOf" srcId="{4C05B470-E152-4732-8458-18855FD1153E}" destId="{CED71DC6-4ED0-0C42-9181-534ECE0DFDBD}" srcOrd="0" destOrd="0" presId="urn:microsoft.com/office/officeart/2005/8/layout/vList2"/>
    <dgm:cxn modelId="{ECD52ED5-9214-49CF-8A61-4ECC41DDE592}" srcId="{7C484448-FE35-4969-8FCE-C2F4303CC768}" destId="{17405D55-2569-4A33-9BBA-E5AE3B7A8796}" srcOrd="0" destOrd="0" parTransId="{0EF40AE9-C668-47C9-B573-39B47E23DEBC}" sibTransId="{955E6F3E-A4BA-4EBE-AA88-41E0C43D320D}"/>
    <dgm:cxn modelId="{ED74E5FA-BDC2-834C-A155-312841D64AB7}" type="presOf" srcId="{F7AC025E-E2CB-4845-8785-AE7C3AA58857}" destId="{78E6318E-1336-824E-8C84-3AF0C69041D4}" srcOrd="0" destOrd="0" presId="urn:microsoft.com/office/officeart/2005/8/layout/vList2"/>
    <dgm:cxn modelId="{026B7EFE-86C0-4A01-93E0-F0A79546267B}" srcId="{7C484448-FE35-4969-8FCE-C2F4303CC768}" destId="{6C8EF832-F864-4671-AD84-4D15BE839CA7}" srcOrd="1" destOrd="0" parTransId="{04E05F79-5023-47D0-8C48-662DADD1EE44}" sibTransId="{65A3C84E-39B3-41D3-AB43-F408E3D54124}"/>
    <dgm:cxn modelId="{C5672E4D-6520-914E-8391-E5F0C25F0397}" type="presParOf" srcId="{245E016D-8D66-E84F-B542-1112922FCFD2}" destId="{DDC461EC-BB5F-D54A-B176-2139A82A77ED}" srcOrd="0" destOrd="0" presId="urn:microsoft.com/office/officeart/2005/8/layout/vList2"/>
    <dgm:cxn modelId="{7178DEE0-F365-914C-91E7-F6F9EAF943C5}" type="presParOf" srcId="{245E016D-8D66-E84F-B542-1112922FCFD2}" destId="{68CB29C1-7D81-C04E-ADB9-B2F04237CA8A}" srcOrd="1" destOrd="0" presId="urn:microsoft.com/office/officeart/2005/8/layout/vList2"/>
    <dgm:cxn modelId="{FF44A150-BE00-DB46-88F4-2689F4EC12B7}" type="presParOf" srcId="{245E016D-8D66-E84F-B542-1112922FCFD2}" destId="{4155EFC4-D4A9-724A-9BE4-26B737313FD8}" srcOrd="2" destOrd="0" presId="urn:microsoft.com/office/officeart/2005/8/layout/vList2"/>
    <dgm:cxn modelId="{25C7DB46-C0FF-DF4A-A626-F8DE4B88AAC4}" type="presParOf" srcId="{245E016D-8D66-E84F-B542-1112922FCFD2}" destId="{D13D9A3D-7A04-F742-AA94-7330E4E1F81D}" srcOrd="3" destOrd="0" presId="urn:microsoft.com/office/officeart/2005/8/layout/vList2"/>
    <dgm:cxn modelId="{7F8700C7-3E49-FC4A-BF0C-3B07978F0A15}" type="presParOf" srcId="{245E016D-8D66-E84F-B542-1112922FCFD2}" destId="{CED71DC6-4ED0-0C42-9181-534ECE0DFDBD}" srcOrd="4" destOrd="0" presId="urn:microsoft.com/office/officeart/2005/8/layout/vList2"/>
    <dgm:cxn modelId="{4F6B88EE-47C9-174B-81D6-022220F0E2CA}" type="presParOf" srcId="{245E016D-8D66-E84F-B542-1112922FCFD2}" destId="{83B3BD04-C1C5-AC47-8030-EC5A28C2AED2}" srcOrd="5" destOrd="0" presId="urn:microsoft.com/office/officeart/2005/8/layout/vList2"/>
    <dgm:cxn modelId="{21FEFE14-A344-0A42-9E58-50219B4DA498}" type="presParOf" srcId="{245E016D-8D66-E84F-B542-1112922FCFD2}" destId="{27409283-2F8E-D543-AFF7-4A81BB51ECEB}" srcOrd="6" destOrd="0" presId="urn:microsoft.com/office/officeart/2005/8/layout/vList2"/>
    <dgm:cxn modelId="{4BFD2A7A-9082-FE45-BAF1-57E321DA9AAC}" type="presParOf" srcId="{245E016D-8D66-E84F-B542-1112922FCFD2}" destId="{5C4641CD-A964-4F43-BFB6-E9AA59B69A84}" srcOrd="7" destOrd="0" presId="urn:microsoft.com/office/officeart/2005/8/layout/vList2"/>
    <dgm:cxn modelId="{BC3B0773-9279-DE4D-9075-C22F679373B7}" type="presParOf" srcId="{245E016D-8D66-E84F-B542-1112922FCFD2}" destId="{78E6318E-1336-824E-8C84-3AF0C69041D4}"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C461EC-BB5F-D54A-B176-2139A82A77ED}">
      <dsp:nvSpPr>
        <dsp:cNvPr id="0" name=""/>
        <dsp:cNvSpPr/>
      </dsp:nvSpPr>
      <dsp:spPr>
        <a:xfrm>
          <a:off x="0" y="177652"/>
          <a:ext cx="7728267" cy="863460"/>
        </a:xfrm>
        <a:prstGeom prst="round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fr-CA" sz="3600" kern="1200"/>
            <a:t>Influencer</a:t>
          </a:r>
          <a:endParaRPr lang="en-US" sz="3600" kern="1200"/>
        </a:p>
      </dsp:txBody>
      <dsp:txXfrm>
        <a:off x="42151" y="219803"/>
        <a:ext cx="7643965" cy="779158"/>
      </dsp:txXfrm>
    </dsp:sp>
    <dsp:sp modelId="{4155EFC4-D4A9-724A-9BE4-26B737313FD8}">
      <dsp:nvSpPr>
        <dsp:cNvPr id="0" name=""/>
        <dsp:cNvSpPr/>
      </dsp:nvSpPr>
      <dsp:spPr>
        <a:xfrm>
          <a:off x="0" y="1144792"/>
          <a:ext cx="7728267" cy="863460"/>
        </a:xfrm>
        <a:prstGeom prst="roundRect">
          <a:avLst/>
        </a:prstGeom>
        <a:solidFill>
          <a:schemeClr val="accent2">
            <a:hueOff val="488613"/>
            <a:satOff val="-7883"/>
            <a:lumOff val="-1373"/>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fr-CA" sz="3600" kern="1200"/>
            <a:t>Contrôler</a:t>
          </a:r>
          <a:endParaRPr lang="en-US" sz="3600" kern="1200"/>
        </a:p>
      </dsp:txBody>
      <dsp:txXfrm>
        <a:off x="42151" y="1186943"/>
        <a:ext cx="7643965" cy="779158"/>
      </dsp:txXfrm>
    </dsp:sp>
    <dsp:sp modelId="{CED71DC6-4ED0-0C42-9181-534ECE0DFDBD}">
      <dsp:nvSpPr>
        <dsp:cNvPr id="0" name=""/>
        <dsp:cNvSpPr/>
      </dsp:nvSpPr>
      <dsp:spPr>
        <a:xfrm>
          <a:off x="0" y="2111932"/>
          <a:ext cx="7728267" cy="863460"/>
        </a:xfrm>
        <a:prstGeom prst="roundRect">
          <a:avLst/>
        </a:prstGeom>
        <a:solidFill>
          <a:schemeClr val="accent2">
            <a:hueOff val="977227"/>
            <a:satOff val="-15767"/>
            <a:lumOff val="-2745"/>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fr-CA" sz="3600" kern="1200"/>
            <a:t>Critiquer</a:t>
          </a:r>
          <a:endParaRPr lang="en-US" sz="3600" kern="1200"/>
        </a:p>
      </dsp:txBody>
      <dsp:txXfrm>
        <a:off x="42151" y="2154083"/>
        <a:ext cx="7643965" cy="779158"/>
      </dsp:txXfrm>
    </dsp:sp>
    <dsp:sp modelId="{27409283-2F8E-D543-AFF7-4A81BB51ECEB}">
      <dsp:nvSpPr>
        <dsp:cNvPr id="0" name=""/>
        <dsp:cNvSpPr/>
      </dsp:nvSpPr>
      <dsp:spPr>
        <a:xfrm>
          <a:off x="0" y="3079072"/>
          <a:ext cx="7728267" cy="863460"/>
        </a:xfrm>
        <a:prstGeom prst="roundRect">
          <a:avLst/>
        </a:prstGeom>
        <a:solidFill>
          <a:schemeClr val="accent2">
            <a:hueOff val="1465840"/>
            <a:satOff val="-23650"/>
            <a:lumOff val="-4118"/>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fr-CA" sz="3600" kern="1200"/>
            <a:t>Proposer des alternatives</a:t>
          </a:r>
          <a:endParaRPr lang="en-US" sz="3600" kern="1200"/>
        </a:p>
      </dsp:txBody>
      <dsp:txXfrm>
        <a:off x="42151" y="3121223"/>
        <a:ext cx="7643965" cy="779158"/>
      </dsp:txXfrm>
    </dsp:sp>
    <dsp:sp modelId="{78E6318E-1336-824E-8C84-3AF0C69041D4}">
      <dsp:nvSpPr>
        <dsp:cNvPr id="0" name=""/>
        <dsp:cNvSpPr/>
      </dsp:nvSpPr>
      <dsp:spPr>
        <a:xfrm>
          <a:off x="0" y="4046212"/>
          <a:ext cx="7728267" cy="863460"/>
        </a:xfrm>
        <a:prstGeom prst="roundRect">
          <a:avLst/>
        </a:prstGeom>
        <a:solidFill>
          <a:schemeClr val="accent2">
            <a:hueOff val="1954454"/>
            <a:satOff val="-31534"/>
            <a:lumOff val="-549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fr-CA" sz="3600" kern="1200"/>
            <a:t>Défendre les droits et le bien commun.</a:t>
          </a:r>
          <a:endParaRPr lang="en-US" sz="3600" kern="1200"/>
        </a:p>
      </dsp:txBody>
      <dsp:txXfrm>
        <a:off x="42151" y="4088363"/>
        <a:ext cx="7643965" cy="77915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C10FBB-972F-4543-B4F1-8E685E949114}" type="datetimeFigureOut">
              <a:rPr lang="fr-FR" smtClean="0"/>
              <a:t>09/11/2025</a:t>
            </a:fld>
            <a:endParaRPr lang="fr-FR"/>
          </a:p>
        </p:txBody>
      </p:sp>
      <p:sp>
        <p:nvSpPr>
          <p:cNvPr id="4" name="Espace réservé de l'image de diapositiv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B8D760-E440-2C4F-94B3-1804E97A8AF0}" type="slidenum">
              <a:rPr lang="fr-FR" smtClean="0"/>
              <a:t>‹n°›</a:t>
            </a:fld>
            <a:endParaRPr lang="fr-FR"/>
          </a:p>
        </p:txBody>
      </p:sp>
    </p:spTree>
    <p:extLst>
      <p:ext uri="{BB962C8B-B14F-4D97-AF65-F5344CB8AC3E}">
        <p14:creationId xmlns:p14="http://schemas.microsoft.com/office/powerpoint/2010/main" val="1858348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www.quebec.ca/famille-et-soutien-aux-personnes/violences/intimidation/a-propos" TargetMode="External"/><Relationship Id="rId3" Type="http://schemas.openxmlformats.org/officeDocument/2006/relationships/hyperlink" Target="https://www.nonviolence.ca/desobeissance-civile-quete-justice-eloge-dissidence/" TargetMode="External"/><Relationship Id="rId7" Type="http://schemas.openxmlformats.org/officeDocument/2006/relationships/hyperlink" Target="https://cjf.qc.ca/revue-relations/publication/article/btir-un-contre-pouvoir/"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www.paricilademocratie.com/approfondir/pouvoirs-et-democratie/1533-dossier-documentaire-textes-fondamentaux" TargetMode="External"/><Relationship Id="rId5" Type="http://schemas.openxmlformats.org/officeDocument/2006/relationships/hyperlink" Target="https://libre-media.com/articles/contre-pouvoirs-democratie-et-sante-le-pq-veut-rebattre-les-cartes" TargetMode="External"/><Relationship Id="rId4" Type="http://schemas.openxmlformats.org/officeDocument/2006/relationships/hyperlink" Target="https://archipel.uqam.ca/7984/1/M14039.pdf"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ujfp.org/la-lettre-a-columbia-de-mahmoud-khalil-depuis-sa-prison/" TargetMode="External"/><Relationship Id="rId3" Type="http://schemas.openxmlformats.org/officeDocument/2006/relationships/hyperlink" Target="https://en.wikipedia.org/wiki/Detention_of_Mahmoud_Khalil" TargetMode="External"/><Relationship Id="rId7" Type="http://schemas.openxmlformats.org/officeDocument/2006/relationships/hyperlink" Target="https://progressive.international/wire/2025-09-24-immigration-judge-orders-mahmoud-khalil-to-be-deported/fr"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www.amnesty.org/fr/petition/release-mahmoud-khalil/" TargetMode="External"/><Relationship Id="rId5" Type="http://schemas.openxmlformats.org/officeDocument/2006/relationships/hyperlink" Target="https://samidoun.net/fr/2025/06/63722/" TargetMode="External"/><Relationship Id="rId4" Type="http://schemas.openxmlformats.org/officeDocument/2006/relationships/hyperlink" Target="https://www.bbc.com/news/articles/cgj5nlxz44yo" TargetMode="External"/><Relationship Id="rId9" Type="http://schemas.openxmlformats.org/officeDocument/2006/relationships/hyperlink" Target="https://www.ouest-france.fr/monde/etats-unis/mahmoud-khalil-la-voix-pro-palestinienne-que-donald-trump-narrive-pas-a-faire-taire-1d7b0c50-9ecf-11f0-9269-ac82a639081c" TargetMode="External"/></Relationships>
</file>

<file path=ppt/notesSlides/_rels/notesSlide8.xml.rels><?xml version="1.0" encoding="UTF-8" standalone="yes"?>
<Relationships xmlns="http://schemas.openxmlformats.org/package/2006/relationships"><Relationship Id="rId13" Type="http://schemas.openxmlformats.org/officeDocument/2006/relationships/hyperlink" Target="https://fr.wikipedia.org/wiki/Mariage_homosexuel_au_Canada" TargetMode="External"/><Relationship Id="rId18" Type="http://schemas.openxmlformats.org/officeDocument/2006/relationships/hyperlink" Target="https://archipel.uqam.ca/2409/1/M11103.pdf" TargetMode="External"/><Relationship Id="rId26" Type="http://schemas.openxmlformats.org/officeDocument/2006/relationships/hyperlink" Target="https://www.lecharlevoisien.com/2025/09/25/abandon-du-pl97-les-groupes-environnementaux-appellent-a-un-veritable-dialogue/" TargetMode="External"/><Relationship Id="rId3" Type="http://schemas.openxmlformats.org/officeDocument/2006/relationships/hyperlink" Target="https://www.canada.ca/fr/commission-fonction-publique/services/publications/rapport-annuel-sur-administration-de-la-loi-sur-la-protection-des-renseignements-personnels-2023-2024.html" TargetMode="External"/><Relationship Id="rId21" Type="http://schemas.openxmlformats.org/officeDocument/2006/relationships/hyperlink" Target="https://pivot.quebec/2025/09/25/le-gouvernement-legault-abandonne-son-projet-de-loi-sur-le-regime-forestier/" TargetMode="External"/><Relationship Id="rId34" Type="http://schemas.openxmlformats.org/officeDocument/2006/relationships/hyperlink" Target="https://hellodarwin.com/fr/aide-aux-entreprises/subventions-et-financement/culture/artistes" TargetMode="External"/><Relationship Id="rId7" Type="http://schemas.openxmlformats.org/officeDocument/2006/relationships/hyperlink" Target="https://fr.wikipedia.org/wiki/Loi_sur_la_protection_des_renseignements_personnels" TargetMode="External"/><Relationship Id="rId12" Type="http://schemas.openxmlformats.org/officeDocument/2006/relationships/hyperlink" Target="https://www.legisquebec.gouv.qc.ca/fr/document/lc/p-39.1" TargetMode="External"/><Relationship Id="rId17" Type="http://schemas.openxmlformats.org/officeDocument/2006/relationships/hyperlink" Target="https://www.canada.ca/fr/patrimoine-canadien/services/droits-personnes-lgbti.html" TargetMode="External"/><Relationship Id="rId25" Type="http://schemas.openxmlformats.org/officeDocument/2006/relationships/hyperlink" Target="https://www.aptnnews.ca/reportages/legault-retire-le-projet-de-loi-97-controverse/" TargetMode="External"/><Relationship Id="rId33" Type="http://schemas.openxmlformats.org/officeDocument/2006/relationships/hyperlink" Target="https://www.calq.gouv.qc.ca/aide-financiere/programmes-daides-financiere/artistes" TargetMode="External"/><Relationship Id="rId2" Type="http://schemas.openxmlformats.org/officeDocument/2006/relationships/slide" Target="../slides/slide8.xml"/><Relationship Id="rId16" Type="http://schemas.openxmlformats.org/officeDocument/2006/relationships/hyperlink" Target="https://educaloi.qc.ca/actualites-juridiques/7-dates-cles-des-droits-des-personnes-lgbtq/" TargetMode="External"/><Relationship Id="rId20" Type="http://schemas.openxmlformats.org/officeDocument/2006/relationships/hyperlink" Target="https://snapquebec.org/abandon-du-pl97-une-decision-avisee-qui-appelle-maintenant-a-un-veritable-dialogue/" TargetMode="External"/><Relationship Id="rId29" Type="http://schemas.openxmlformats.org/officeDocument/2006/relationships/hyperlink" Target="https://www.uneq.qc.ca/2025/03/26/communique-de-presse-le-front-commun-pour-les-arts-reagit-au-budget-du-quebec/" TargetMode="External"/><Relationship Id="rId1" Type="http://schemas.openxmlformats.org/officeDocument/2006/relationships/notesMaster" Target="../notesMasters/notesMaster1.xml"/><Relationship Id="rId6" Type="http://schemas.openxmlformats.org/officeDocument/2006/relationships/hyperlink" Target="https://www.publicsafety.gc.ca/cnt/rsrcs/pblctns/nnl-rprt-prvc-2023-24/index-fr.aspx" TargetMode="External"/><Relationship Id="rId11" Type="http://schemas.openxmlformats.org/officeDocument/2006/relationships/hyperlink" Target="http://www.gazette.gc.ca/rp-pr/p2/2018/2018-04-18/html/si-tr32-fra.html" TargetMode="External"/><Relationship Id="rId24" Type="http://schemas.openxmlformats.org/officeDocument/2006/relationships/hyperlink" Target="https://www.assnat.qc.ca/fr/travaux-parlementaires/projets-loi/projet-loi-97-43-1.html" TargetMode="External"/><Relationship Id="rId32" Type="http://schemas.openxmlformats.org/officeDocument/2006/relationships/hyperlink" Target="https://manifdart.org/appel-premiere-ovation-automne-2025/" TargetMode="External"/><Relationship Id="rId5" Type="http://schemas.openxmlformats.org/officeDocument/2006/relationships/hyperlink" Target="http://langlois.ca/ressources/protection-des-renseignements-personnels-une-entree-en-vigueur-echelonnee-sur-trois-ans-une-fois-la-loi-sanctionnee/" TargetMode="External"/><Relationship Id="rId15" Type="http://schemas.openxmlformats.org/officeDocument/2006/relationships/hyperlink" Target="https://fr.wikipedia.org/wiki/Histoire_des_droits_des_homosexuels_au_Canada" TargetMode="External"/><Relationship Id="rId23" Type="http://schemas.openxmlformats.org/officeDocument/2006/relationships/hyperlink" Target="https://www.letoiledulac.com/actualites/648978/jonathan-germain-salue-labandon-du-projet-de-loi-97" TargetMode="External"/><Relationship Id="rId28" Type="http://schemas.openxmlformats.org/officeDocument/2006/relationships/hyperlink" Target="https://www.lesoleil.com/arts/2025/02/22/les-artistes-defendent-la-culture-quebecoise-une-fois-de-plus-CCFUFJR22RGYLJFIALZLWOMR7A/" TargetMode="External"/><Relationship Id="rId10" Type="http://schemas.openxmlformats.org/officeDocument/2006/relationships/hyperlink" Target="https://laws-lois.justice.gc.ca/FRA/LOIS/P-21/index.html" TargetMode="External"/><Relationship Id="rId19" Type="http://schemas.openxmlformats.org/officeDocument/2006/relationships/hyperlink" Target="https://lesasdelinfo.com/articles/5096/quebec-abandonne-son-projet-de-loi-sur-la-gestion-des-forets" TargetMode="External"/><Relationship Id="rId31" Type="http://schemas.openxmlformats.org/officeDocument/2006/relationships/hyperlink" Target="https://www.culture-quebec.qc.ca/2025/10/01/appel-a-projets-pour-les-artistes-et-les-organismes-artistiques-de-la-ville-de-quebec/" TargetMode="External"/><Relationship Id="rId4" Type="http://schemas.openxmlformats.org/officeDocument/2006/relationships/hyperlink" Target="https://www.priv.gc.ca/fr/sujets-lies-a-la-protection-de-la-vie-privee/lois-sur-la-protection-des-renseignements-personnels-au-canada/la-loi-sur-la-protection-des-renseignements-personnels-et-les-documents-electroniques-lprpde/r_o_p/02_05_d_63_s4/" TargetMode="External"/><Relationship Id="rId9" Type="http://schemas.openxmlformats.org/officeDocument/2006/relationships/hyperlink" Target="https://www.canada.ca/fr/services-partages/organisation/propos-nous/transparence/acces-information-protection-renseignements-personnels/publications/rapport-annuel-parlement-administration-loi-protection-renseignements-personnels-2018-2019.html" TargetMode="External"/><Relationship Id="rId14" Type="http://schemas.openxmlformats.org/officeDocument/2006/relationships/hyperlink" Target="https://bdp.parl.ca/sites/PublicWebsite/default/fr_CA/ResearchPublications/LegislativeSummaries/381LS502E" TargetMode="External"/><Relationship Id="rId22" Type="http://schemas.openxmlformats.org/officeDocument/2006/relationships/hyperlink" Target="https://www.quebecoiseaux.org/fr/actualites/quebecoiseaux-salue-labandon-du-projet-de-loi-97" TargetMode="External"/><Relationship Id="rId27" Type="http://schemas.openxmlformats.org/officeDocument/2006/relationships/hyperlink" Target="https://www.grandemobilisation.com/" TargetMode="External"/><Relationship Id="rId30" Type="http://schemas.openxmlformats.org/officeDocument/2006/relationships/hyperlink" Target="https://www.facebook.com/p/Grande-mobilisation-pour-les-arts-au-Qu%C3%A9bec-61557922812883/" TargetMode="External"/><Relationship Id="rId8" Type="http://schemas.openxmlformats.org/officeDocument/2006/relationships/hyperlink" Target="https://www.justice.gc.ca/fra/sjc-csj/lprp-pa/modern.html" TargetMode="External"/></Relationships>
</file>

<file path=ppt/notesSlides/_rels/notesSlide9.xml.rels><?xml version="1.0" encoding="UTF-8" standalone="yes"?>
<Relationships xmlns="http://schemas.openxmlformats.org/package/2006/relationships"><Relationship Id="rId13" Type="http://schemas.openxmlformats.org/officeDocument/2006/relationships/hyperlink" Target="https://apo-qc.org/wp-content/uploads/2024/09/Livret-Une-nouvelle-vie-a-Gatineau-2024-compressed.pdf" TargetMode="External"/><Relationship Id="rId18" Type="http://schemas.openxmlformats.org/officeDocument/2006/relationships/hyperlink" Target="https://c-go.org/partenaires/accueil-parrainage-outaouais-apo/" TargetMode="External"/><Relationship Id="rId26" Type="http://schemas.openxmlformats.org/officeDocument/2006/relationships/hyperlink" Target="https://agir-outaouais.ca/projets/agir-plus/" TargetMode="External"/><Relationship Id="rId39" Type="http://schemas.openxmlformats.org/officeDocument/2006/relationships/hyperlink" Target="https://www.facebook.com/p/SOS-Outaouais-61560753835347/" TargetMode="External"/><Relationship Id="rId21" Type="http://schemas.openxmlformats.org/officeDocument/2006/relationships/hyperlink" Target="https://immigrantquebec.com/fr/preparer/ou-s-installer-au-quebec/outaouais/" TargetMode="External"/><Relationship Id="rId34" Type="http://schemas.openxmlformats.org/officeDocument/2006/relationships/hyperlink" Target="https://fondationsanteoutaouais.ca/" TargetMode="External"/><Relationship Id="rId7" Type="http://schemas.openxmlformats.org/officeDocument/2006/relationships/hyperlink" Target="https://www.assnat.qc.ca/Media/Process.aspx?MediaId=ANQ.Vigie.Bll.DocumentGenerique_47909&amp;process=Default&amp;token=ZyMoxNwUn8ikQ+TRKYwPCjWrKwg+vIv9rjij7p3xLGTZDmLVSmJLoqe%2FvG7%2FYWzz" TargetMode="External"/><Relationship Id="rId12" Type="http://schemas.openxmlformats.org/officeDocument/2006/relationships/hyperlink" Target="https://www.mrcpontiac.qc.ca/wp-content/uploads/20170210-Consultation-FARR-v8_f_fr.pdf" TargetMode="External"/><Relationship Id="rId17" Type="http://schemas.openxmlformats.org/officeDocument/2006/relationships/hyperlink" Target="https://www.211qc.ca/organisme/accueil-parrainage-outaouais-70180709" TargetMode="External"/><Relationship Id="rId25" Type="http://schemas.openxmlformats.org/officeDocument/2006/relationships/hyperlink" Target="https://agir-outaouais.ca/" TargetMode="External"/><Relationship Id="rId33" Type="http://schemas.openxmlformats.org/officeDocument/2006/relationships/hyperlink" Target="https://www.ledroit.com/actualites/sante/2024/10/07/un-manifeste-de-sos-outaouais-pour-exiger-un-financement-equitable-en-sante-WSN4KUSXL5HYHMYXGBN3BPLU6A/" TargetMode="External"/><Relationship Id="rId38" Type="http://schemas.openxmlformats.org/officeDocument/2006/relationships/hyperlink" Target="https://odooutaouais.ca/organisme/action-sante-outaouais/" TargetMode="External"/><Relationship Id="rId2" Type="http://schemas.openxmlformats.org/officeDocument/2006/relationships/slide" Target="../slides/slide9.xml"/><Relationship Id="rId16" Type="http://schemas.openxmlformats.org/officeDocument/2006/relationships/hyperlink" Target="https://www.quebec.ca/immigration/partenaires/12/accueil-parrainage-outaouais" TargetMode="External"/><Relationship Id="rId20" Type="http://schemas.openxmlformats.org/officeDocument/2006/relationships/hyperlink" Target="https://www.facebook.com/AccueilParrainageOutaouais/?locale=fr_CA" TargetMode="External"/><Relationship Id="rId29" Type="http://schemas.openxmlformats.org/officeDocument/2006/relationships/hyperlink" Target="https://www.bulletingatineau.ca/agir-outaouais-le-groupe-de-femmes-de-l-outaouais-organise-une-journee-d-action-de-reseautage-et-de-conferences" TargetMode="External"/><Relationship Id="rId1" Type="http://schemas.openxmlformats.org/officeDocument/2006/relationships/notesMaster" Target="../notesMasters/notesMaster1.xml"/><Relationship Id="rId6" Type="http://schemas.openxmlformats.org/officeDocument/2006/relationships/hyperlink" Target="https://cdn-contenu.quebec.ca/cdn-contenu/adm/min/affaires-municipales/publications/occupation_territoire/PLA_outaouais.pdf" TargetMode="External"/><Relationship Id="rId11" Type="http://schemas.openxmlformats.org/officeDocument/2006/relationships/hyperlink" Target="https://www.inspq.qc.ca/sites/default/files/publications/1520_portenvbatienvservicesrssoutaouais.pdf" TargetMode="External"/><Relationship Id="rId24" Type="http://schemas.openxmlformats.org/officeDocument/2006/relationships/hyperlink" Target="https://www.femanvi.org/recherche/projets-completes/" TargetMode="External"/><Relationship Id="rId32" Type="http://schemas.openxmlformats.org/officeDocument/2006/relationships/hyperlink" Target="https://fondationsanteoutaouais.ca/sos-outaouais/" TargetMode="External"/><Relationship Id="rId37" Type="http://schemas.openxmlformats.org/officeDocument/2006/relationships/hyperlink" Target="https://www.sante.gouv.qc.ca/en/repertoire-ressources/ressource/?nofiche=36449" TargetMode="External"/><Relationship Id="rId40" Type="http://schemas.openxmlformats.org/officeDocument/2006/relationships/hyperlink" Target="https://macommunaute.ca/bottin-des-organismes/action-sante-outaouais/" TargetMode="External"/><Relationship Id="rId5" Type="http://schemas.openxmlformats.org/officeDocument/2006/relationships/hyperlink" Target="https://cdn-contenu.quebec.ca/cdn-contenu/adm/min/emploi-solidarite-sociale/publications-adm/plan-strategique/plan_action_regional/2025/PAR_07_OUT_2025-2026.pdf" TargetMode="External"/><Relationship Id="rId15" Type="http://schemas.openxmlformats.org/officeDocument/2006/relationships/hyperlink" Target="https://apo-qc.org/" TargetMode="External"/><Relationship Id="rId23" Type="http://schemas.openxmlformats.org/officeDocument/2006/relationships/hyperlink" Target="https://agir-outaouais.ca/projets/projet-sur-les-violences-faites-aux-femmes-de-la-diversite-en-outaouais-2022/" TargetMode="External"/><Relationship Id="rId28" Type="http://schemas.openxmlformats.org/officeDocument/2006/relationships/hyperlink" Target="https://ca.linkedin.com/company/agir-outaouais" TargetMode="External"/><Relationship Id="rId36" Type="http://schemas.openxmlformats.org/officeDocument/2006/relationships/hyperlink" Target="https://cdn-contenu.quebec.ca/cdn-contenu/adm/min/emploi-solidarite-sociale/publications-adm/plan-strategique/plan_action_regional/2024/PAR_Outaouais_2024-2025.pdf" TargetMode="External"/><Relationship Id="rId10" Type="http://schemas.openxmlformats.org/officeDocument/2006/relationships/hyperlink" Target="https://atelierdesfuturs.org/wp-content/uploads/2025/01/De-la-planification-strategique-regionale-a-la-prospective-en-Outaouais-la-difficile-construction-d-un-nouveau-rapport-au-temps.pdf" TargetMode="External"/><Relationship Id="rId19" Type="http://schemas.openxmlformats.org/officeDocument/2006/relationships/hyperlink" Target="https://centraideoutaouais.com/que-fait-on/organismes-appuyes" TargetMode="External"/><Relationship Id="rId31" Type="http://schemas.openxmlformats.org/officeDocument/2006/relationships/hyperlink" Target="https://www.facebook.com/agir.outaouais/?locale=fr_CA" TargetMode="External"/><Relationship Id="rId4" Type="http://schemas.openxmlformats.org/officeDocument/2006/relationships/hyperlink" Target="https://ccgatineau.ca/actualite/le-front-regional-fait-le-point-sur-la-concertation-regionale-et-le-dossier-outaouais/" TargetMode="External"/><Relationship Id="rId9" Type="http://schemas.openxmlformats.org/officeDocument/2006/relationships/hyperlink" Target="https://odooutaouais.ca/projets-majeurs/situation-frontalieres-de-loutaouais/" TargetMode="External"/><Relationship Id="rId14" Type="http://schemas.openxmlformats.org/officeDocument/2006/relationships/hyperlink" Target="https://www.cabgatineau.com/organisme/profil/accueil-parrainage-outaouais" TargetMode="External"/><Relationship Id="rId22" Type="http://schemas.openxmlformats.org/officeDocument/2006/relationships/hyperlink" Target="https://agir-outaouais.ca/a-propos/membres/" TargetMode="External"/><Relationship Id="rId27" Type="http://schemas.openxmlformats.org/officeDocument/2006/relationships/hyperlink" Target="https://www.cabgatineau.com/organisme/profil/assemblee-des-groupes-de-femmes-dinterventions-regionales-agir" TargetMode="External"/><Relationship Id="rId30" Type="http://schemas.openxmlformats.org/officeDocument/2006/relationships/hyperlink" Target="https://agir-outaouais.ca/projets/" TargetMode="External"/><Relationship Id="rId35" Type="http://schemas.openxmlformats.org/officeDocument/2006/relationships/hyperlink" Target="https://aqdroutaouais.org/wp-content/uploads/2024/11/Version-finale-2024-Repertoire-des-ressources-et-services-pour-les-personnes-ainees-8.5-x-11-in-1.pdf" TargetMode="External"/><Relationship Id="rId8" Type="http://schemas.openxmlformats.org/officeDocument/2006/relationships/hyperlink" Target="https://mrnf.gouv.qc.ca/documents/territoire/portrait-outaouais.pdf" TargetMode="External"/><Relationship Id="rId3" Type="http://schemas.openxmlformats.org/officeDocument/2006/relationships/hyperlink" Target="https://www.erudit.org/fr/revues/cgq/2021-v66-n186-cgq08830/1106866ar/"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Je ne suis pas une experte- ma profession – mes loisirs et intérêts. </a:t>
            </a:r>
          </a:p>
        </p:txBody>
      </p:sp>
      <p:sp>
        <p:nvSpPr>
          <p:cNvPr id="4" name="Espace réservé du numéro de diapositive 3"/>
          <p:cNvSpPr>
            <a:spLocks noGrp="1"/>
          </p:cNvSpPr>
          <p:nvPr>
            <p:ph type="sldNum" sz="quarter" idx="5"/>
          </p:nvPr>
        </p:nvSpPr>
        <p:spPr/>
        <p:txBody>
          <a:bodyPr/>
          <a:lstStyle/>
          <a:p>
            <a:fld id="{E8B8D760-E440-2C4F-94B3-1804E97A8AF0}" type="slidenum">
              <a:rPr lang="fr-FR" smtClean="0"/>
              <a:t>1</a:t>
            </a:fld>
            <a:endParaRPr lang="fr-FR"/>
          </a:p>
        </p:txBody>
      </p:sp>
    </p:spTree>
    <p:extLst>
      <p:ext uri="{BB962C8B-B14F-4D97-AF65-F5344CB8AC3E}">
        <p14:creationId xmlns:p14="http://schemas.microsoft.com/office/powerpoint/2010/main" val="2509937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8B8D760-E440-2C4F-94B3-1804E97A8AF0}" type="slidenum">
              <a:rPr lang="fr-FR" smtClean="0"/>
              <a:t>10</a:t>
            </a:fld>
            <a:endParaRPr lang="fr-FR"/>
          </a:p>
        </p:txBody>
      </p:sp>
    </p:spTree>
    <p:extLst>
      <p:ext uri="{BB962C8B-B14F-4D97-AF65-F5344CB8AC3E}">
        <p14:creationId xmlns:p14="http://schemas.microsoft.com/office/powerpoint/2010/main" val="12060052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8B8D760-E440-2C4F-94B3-1804E97A8AF0}" type="slidenum">
              <a:rPr lang="fr-FR" smtClean="0"/>
              <a:t>11</a:t>
            </a:fld>
            <a:endParaRPr lang="fr-FR"/>
          </a:p>
        </p:txBody>
      </p:sp>
    </p:spTree>
    <p:extLst>
      <p:ext uri="{BB962C8B-B14F-4D97-AF65-F5344CB8AC3E}">
        <p14:creationId xmlns:p14="http://schemas.microsoft.com/office/powerpoint/2010/main" val="15177132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a:p>
            <a:r>
              <a:rPr lang="fr-CA" dirty="0"/>
              <a:t>https://</a:t>
            </a:r>
            <a:r>
              <a:rPr lang="fr-CA" dirty="0" err="1"/>
              <a:t>www.assnat.qc.ca</a:t>
            </a:r>
            <a:r>
              <a:rPr lang="fr-CA" dirty="0"/>
              <a:t>/</a:t>
            </a:r>
            <a:r>
              <a:rPr lang="fr-CA" dirty="0" err="1"/>
              <a:t>fr</a:t>
            </a:r>
            <a:r>
              <a:rPr lang="fr-CA" dirty="0"/>
              <a:t>/exprimez-votre-opinion/</a:t>
            </a:r>
            <a:r>
              <a:rPr lang="fr-CA" dirty="0" err="1"/>
              <a:t>petition</a:t>
            </a:r>
            <a:r>
              <a:rPr lang="fr-CA" dirty="0"/>
              <a:t>/Petition-11575/</a:t>
            </a:r>
            <a:r>
              <a:rPr lang="fr-CA" dirty="0" err="1"/>
              <a:t>index.html</a:t>
            </a:r>
            <a:endParaRPr lang="fr-CA" dirty="0"/>
          </a:p>
          <a:p>
            <a:endParaRPr lang="fr-CA" dirty="0"/>
          </a:p>
          <a:p>
            <a:endParaRPr lang="fr-CA" dirty="0"/>
          </a:p>
          <a:p>
            <a:endParaRPr lang="fr-CA" dirty="0"/>
          </a:p>
          <a:p>
            <a:endParaRPr lang="fr-FR" dirty="0"/>
          </a:p>
        </p:txBody>
      </p:sp>
      <p:sp>
        <p:nvSpPr>
          <p:cNvPr id="4" name="Espace réservé du numéro de diapositive 3"/>
          <p:cNvSpPr>
            <a:spLocks noGrp="1"/>
          </p:cNvSpPr>
          <p:nvPr>
            <p:ph type="sldNum" sz="quarter" idx="5"/>
          </p:nvPr>
        </p:nvSpPr>
        <p:spPr/>
        <p:txBody>
          <a:bodyPr/>
          <a:lstStyle/>
          <a:p>
            <a:fld id="{E8B8D760-E440-2C4F-94B3-1804E97A8AF0}" type="slidenum">
              <a:rPr lang="fr-FR" smtClean="0"/>
              <a:t>13</a:t>
            </a:fld>
            <a:endParaRPr lang="fr-FR"/>
          </a:p>
        </p:txBody>
      </p:sp>
    </p:spTree>
    <p:extLst>
      <p:ext uri="{BB962C8B-B14F-4D97-AF65-F5344CB8AC3E}">
        <p14:creationId xmlns:p14="http://schemas.microsoft.com/office/powerpoint/2010/main" val="14771643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8B8D760-E440-2C4F-94B3-1804E97A8AF0}" type="slidenum">
              <a:rPr lang="fr-FR" smtClean="0"/>
              <a:t>15</a:t>
            </a:fld>
            <a:endParaRPr lang="fr-FR"/>
          </a:p>
        </p:txBody>
      </p:sp>
    </p:spTree>
    <p:extLst>
      <p:ext uri="{BB962C8B-B14F-4D97-AF65-F5344CB8AC3E}">
        <p14:creationId xmlns:p14="http://schemas.microsoft.com/office/powerpoint/2010/main" val="1658398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Tout individu, ou groupe, organisé ou non qui prend la parole sur la place publique par le biais de tous les media possibles et qui œuvrent pour le bien commun.</a:t>
            </a:r>
          </a:p>
        </p:txBody>
      </p:sp>
      <p:sp>
        <p:nvSpPr>
          <p:cNvPr id="4" name="Espace réservé du numéro de diapositive 3"/>
          <p:cNvSpPr>
            <a:spLocks noGrp="1"/>
          </p:cNvSpPr>
          <p:nvPr>
            <p:ph type="sldNum" sz="quarter" idx="5"/>
          </p:nvPr>
        </p:nvSpPr>
        <p:spPr/>
        <p:txBody>
          <a:bodyPr/>
          <a:lstStyle/>
          <a:p>
            <a:fld id="{E8B8D760-E440-2C4F-94B3-1804E97A8AF0}" type="slidenum">
              <a:rPr lang="fr-FR" smtClean="0"/>
              <a:t>2</a:t>
            </a:fld>
            <a:endParaRPr lang="fr-FR"/>
          </a:p>
        </p:txBody>
      </p:sp>
    </p:spTree>
    <p:extLst>
      <p:ext uri="{BB962C8B-B14F-4D97-AF65-F5344CB8AC3E}">
        <p14:creationId xmlns:p14="http://schemas.microsoft.com/office/powerpoint/2010/main" val="496972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fld id="{7C070E7C-4DD6-2945-B64B-5A9BA2D98F4D}" type="slidenum">
              <a:rPr lang="fr-CA" smtClean="0"/>
              <a:t>3</a:t>
            </a:fld>
            <a:r>
              <a:rPr lang="fr-CA" dirty="0"/>
              <a:t>La différence entre « le politique » et « la politique » se situe principalement au niveau conceptuel et pratique.</a:t>
            </a:r>
          </a:p>
          <a:p>
            <a:r>
              <a:rPr lang="fr-CA" b="1" dirty="0"/>
              <a:t>Le politique</a:t>
            </a:r>
          </a:p>
          <a:p>
            <a:r>
              <a:rPr lang="fr-CA" dirty="0"/>
              <a:t>C’est un concept plus abstrait et théorique.</a:t>
            </a:r>
          </a:p>
          <a:p>
            <a:r>
              <a:rPr lang="fr-CA" dirty="0"/>
              <a:t>Il désigne l’organisation générale de la société en termes de pouvoir et d’autorité.</a:t>
            </a:r>
          </a:p>
          <a:p>
            <a:r>
              <a:rPr lang="fr-CA" dirty="0"/>
              <a:t>Il concerne les structures, les institutions (gouvernement, parlement, justice), et les principes fondamentaux qui régissent la société comme la démocratie, la souveraineté, la justice.</a:t>
            </a:r>
          </a:p>
          <a:p>
            <a:r>
              <a:rPr lang="fr-CA" dirty="0"/>
              <a:t>Le politique désigne aussi l’ensemble des forces institutionnalisées qui façonnent la vie collective et le vivre-ensemble, la résolution des conflits sociaux.</a:t>
            </a:r>
          </a:p>
          <a:p>
            <a:r>
              <a:rPr lang="fr-CA" dirty="0"/>
              <a:t>Exemple : le cadre constitutionnel, l’idée de souveraineté populaire, les droits humains.</a:t>
            </a:r>
          </a:p>
          <a:p>
            <a:r>
              <a:rPr lang="fr-CA" b="1" dirty="0"/>
              <a:t>La politique</a:t>
            </a:r>
          </a:p>
          <a:p>
            <a:r>
              <a:rPr lang="fr-CA" dirty="0"/>
              <a:t>C’est l’activité concrète, pratique et quotidienne.</a:t>
            </a:r>
          </a:p>
          <a:p>
            <a:r>
              <a:rPr lang="fr-CA" dirty="0"/>
              <a:t>Elle désigne les actions, stratégies, luttes et débats pour conquérir, exercer ou influencer le pouvoir.</a:t>
            </a:r>
          </a:p>
          <a:p>
            <a:r>
              <a:rPr lang="fr-CA" dirty="0"/>
              <a:t>Elle inclut les partis politiques, les élections, la formulation des lois, la gestion des affaires publiques, la compétition entre acteurs pour gouverner.</a:t>
            </a:r>
          </a:p>
          <a:p>
            <a:r>
              <a:rPr lang="fr-CA" dirty="0"/>
              <a:t>Exemple : une campagne électorale, un débat sur une loi, une manifestation, la négociation entre partis.</a:t>
            </a:r>
          </a:p>
          <a:p>
            <a:r>
              <a:rPr lang="fr-CA" b="1" dirty="0"/>
              <a:t>En résumé</a:t>
            </a:r>
          </a:p>
          <a:p>
            <a:r>
              <a:rPr lang="fr-CA" b="1" dirty="0"/>
              <a:t>Le politique</a:t>
            </a:r>
            <a:r>
              <a:rPr lang="fr-CA" dirty="0"/>
              <a:t> est le cadre, la dimension sociale et institutionnelle qui organise et structure la société.</a:t>
            </a:r>
          </a:p>
          <a:p>
            <a:r>
              <a:rPr lang="fr-CA" b="1" dirty="0"/>
              <a:t>La politique</a:t>
            </a:r>
            <a:r>
              <a:rPr lang="fr-CA" dirty="0"/>
              <a:t> est l’ensemble des pratiques, interactions et luttes qui s’y déroulent pour gérer ce cadre et exercer le pouvoir.</a:t>
            </a:r>
          </a:p>
          <a:p>
            <a:r>
              <a:rPr lang="fr-CA" dirty="0"/>
              <a:t>Ces deux notions sont complémentaires : le politique donne le cadre dans lequel la politique s’exerce, et la politique agit concrètement au sein de ce cadre pour orienter la société </a:t>
            </a:r>
            <a:r>
              <a:rPr lang="fr-CA" dirty="0">
                <a:effectLst/>
              </a:rPr>
              <a:t>« le politique »</a:t>
            </a:r>
            <a:r>
              <a:rPr lang="fr-CA" dirty="0"/>
              <a:t>﻿</a:t>
            </a:r>
          </a:p>
          <a:p>
            <a:endParaRPr lang="fr-CA" dirty="0"/>
          </a:p>
          <a:p>
            <a:pPr algn="just"/>
            <a:r>
              <a:rPr lang="fr-CA" dirty="0"/>
              <a:t>La plupart de nos actes, choix ou opinions, même privés ou quotidiens, ont une portée ou des conséquences sur la vie en société, et participent d'une manière ou d'une autre à la construction du monde dans lequel nous vivons. Cela ne signifie pas que tout ce que nous faisons relève des partis politiques ou du gouvernement, mais plutôt qu’il n’existe pas d’action totalement neutre : nos comportements, nos achats, nos propos, nos modes de vie, et même nos silences, reflètent et influencent des valeurs, des rapports de force ou des choix collectifs. </a:t>
            </a:r>
          </a:p>
          <a:p>
            <a:pPr algn="just"/>
            <a:r>
              <a:rPr lang="fr-CA" dirty="0"/>
              <a:t>Toute revendication individuelle, toute façon de vivre, même choisir de ne pas s’engager, a un impact sur la collectivité et fait partie des enjeux du « vivre ensemble ».  Chacun participe, volontairement ou non, à façonner la société, et que tout ce qui touche la vie commune — l’éducation, l’environnement, la culture, le travail, etc. — comporte une dimension politique. </a:t>
            </a:r>
          </a:p>
          <a:p>
            <a:pPr algn="just"/>
            <a:r>
              <a:rPr lang="fr-CA" dirty="0"/>
              <a:t>La plupart de nos gestes ont une portée collective et nous faisons tous partie de la vie de la cité, même de façon indirecte. </a:t>
            </a:r>
          </a:p>
          <a:p>
            <a:endParaRPr lang="fr-CA" dirty="0"/>
          </a:p>
          <a:p>
            <a:r>
              <a:rPr lang="fr-CA" dirty="0"/>
              <a:t>L’expression </a:t>
            </a:r>
            <a:r>
              <a:rPr lang="fr-CA" dirty="0">
                <a:effectLst/>
              </a:rPr>
              <a:t>« tout est politique »</a:t>
            </a:r>
            <a:r>
              <a:rPr lang="fr-CA" dirty="0"/>
              <a:t>﻿ signifie que pratiquement toutes nos actions, comportements et revendications ont une portée qui touche à la vie collective, aux relations de pouvoir, aux valeurs sociales et donc au domaine du </a:t>
            </a:r>
            <a:r>
              <a:rPr lang="fr-CA" dirty="0">
                <a:effectLst/>
              </a:rPr>
              <a:t>« politique »</a:t>
            </a:r>
            <a:r>
              <a:rPr lang="fr-CA" dirty="0"/>
              <a:t>﻿</a:t>
            </a:r>
          </a:p>
          <a:p>
            <a:r>
              <a:rPr lang="fr-CA" dirty="0"/>
              <a:t>au sens large.</a:t>
            </a:r>
          </a:p>
          <a:p>
            <a:r>
              <a:rPr lang="fr-CA" dirty="0"/>
              <a:t>Ici, on fait référence principalement à </a:t>
            </a:r>
            <a:r>
              <a:rPr lang="fr-CA" dirty="0">
                <a:effectLst/>
              </a:rPr>
              <a:t>« le politique »</a:t>
            </a:r>
            <a:r>
              <a:rPr lang="fr-CA" dirty="0"/>
              <a:t>﻿</a:t>
            </a:r>
          </a:p>
          <a:p>
            <a:r>
              <a:rPr lang="fr-CA" dirty="0"/>
              <a:t>, c’est-à-dire à cette sphère large qui englobe tout ce qui organise la vie en société, les rapports de pouvoir, la justice sociale, la gestion commune, etc. Dire que tout est politique, c’est reconnaître que rien n’est neutre ou isolé : même une action personnelle ou privée influence et est influencée par des enjeux sociaux, idéologiques, économiques ou culturels.</a:t>
            </a:r>
          </a:p>
          <a:p>
            <a:r>
              <a:rPr lang="fr-CA" dirty="0"/>
              <a:t>Cela va au-delà de la politique au sens restreint des partis, élections ou institutions. Il s’agit d’une vision où chaque acte, même apparemment individuel, participe à la construction (ou à la contestation) de la société. C’est surtout un appel à la conscience citoyenne, car si tout est politique, il est difficile de se désengager sans conséquences.</a:t>
            </a:r>
          </a:p>
          <a:p>
            <a:endParaRPr lang="fr-CA" dirty="0"/>
          </a:p>
          <a:p>
            <a:r>
              <a:rPr lang="fr-CA" dirty="0"/>
              <a:t>En résumé : </a:t>
            </a:r>
            <a:r>
              <a:rPr lang="fr-CA" dirty="0">
                <a:effectLst/>
              </a:rPr>
              <a:t>« tout est politique »</a:t>
            </a:r>
            <a:r>
              <a:rPr lang="fr-CA" dirty="0"/>
              <a:t>﻿</a:t>
            </a:r>
          </a:p>
          <a:p>
            <a:r>
              <a:rPr lang="fr-CA" dirty="0"/>
              <a:t>signifie que tout est lié au </a:t>
            </a:r>
            <a:r>
              <a:rPr lang="fr-CA" dirty="0">
                <a:effectLst/>
              </a:rPr>
              <a:t>« politique »</a:t>
            </a:r>
            <a:r>
              <a:rPr lang="fr-CA" dirty="0"/>
              <a:t>﻿ (la dimension collective de pouvoir, d’organisation et de sens social), et pas seulement à </a:t>
            </a:r>
            <a:r>
              <a:rPr lang="fr-CA" dirty="0">
                <a:effectLst/>
              </a:rPr>
              <a:t>« la politique »</a:t>
            </a:r>
            <a:r>
              <a:rPr lang="fr-CA" dirty="0"/>
              <a:t>﻿ (les actions et luttes concrètes au sein de ce cadre). Ainsi, c’est une invitation à comprendre que chaque choix ou comportement a une implication dans la vie collective et que la neutralité totale n’existe pas</a:t>
            </a:r>
          </a:p>
          <a:p>
            <a:endParaRPr lang="fr-CA" dirty="0"/>
          </a:p>
          <a:p>
            <a:r>
              <a:rPr lang="fr-CA" dirty="0"/>
              <a:t>.</a:t>
            </a:r>
          </a:p>
          <a:p>
            <a:r>
              <a:rPr lang="fr-CA" dirty="0"/>
              <a:t>​</a:t>
            </a:r>
          </a:p>
          <a:p>
            <a:endParaRPr lang="fr-FR" dirty="0"/>
          </a:p>
        </p:txBody>
      </p:sp>
      <p:sp>
        <p:nvSpPr>
          <p:cNvPr id="4" name="Espace réservé du numéro de diapositive 3"/>
          <p:cNvSpPr>
            <a:spLocks noGrp="1"/>
          </p:cNvSpPr>
          <p:nvPr>
            <p:ph type="sldNum" sz="quarter" idx="5"/>
          </p:nvPr>
        </p:nvSpPr>
        <p:spPr/>
        <p:txBody>
          <a:bodyPr/>
          <a:lstStyle/>
          <a:p>
            <a:fld id="{E8B8D760-E440-2C4F-94B3-1804E97A8AF0}" type="slidenum">
              <a:rPr lang="fr-FR" smtClean="0"/>
              <a:t>3</a:t>
            </a:fld>
            <a:endParaRPr lang="fr-FR"/>
          </a:p>
        </p:txBody>
      </p:sp>
    </p:spTree>
    <p:extLst>
      <p:ext uri="{BB962C8B-B14F-4D97-AF65-F5344CB8AC3E}">
        <p14:creationId xmlns:p14="http://schemas.microsoft.com/office/powerpoint/2010/main" val="3020548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8B8D760-E440-2C4F-94B3-1804E97A8AF0}" type="slidenum">
              <a:rPr lang="fr-FR" smtClean="0"/>
              <a:t>4</a:t>
            </a:fld>
            <a:endParaRPr lang="fr-FR"/>
          </a:p>
        </p:txBody>
      </p:sp>
    </p:spTree>
    <p:extLst>
      <p:ext uri="{BB962C8B-B14F-4D97-AF65-F5344CB8AC3E}">
        <p14:creationId xmlns:p14="http://schemas.microsoft.com/office/powerpoint/2010/main" val="3144226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a:p>
            <a:r>
              <a:rPr lang="fr-CA" dirty="0"/>
              <a:t>L’entreprise privée et l’industrie ne sont </a:t>
            </a:r>
            <a:r>
              <a:rPr lang="fr-CA" i="1" dirty="0"/>
              <a:t>habituellement pas</a:t>
            </a:r>
            <a:r>
              <a:rPr lang="fr-CA" dirty="0"/>
              <a:t> reconnues comme des contre-pouvoirs au sens classique (c’est-à-dire des forces visant à équilibrer, surveiller ou limiter le pouvoir politique pour défendre l’intérêt général). Leur rôle central est de produire des biens et services et de rechercher le profit. Toutefois, leur place dans la société et l’économie fait qu’elles peuvent, dans certaines circonstances, agir </a:t>
            </a:r>
            <a:r>
              <a:rPr lang="fr-CA" i="1" dirty="0"/>
              <a:t>comme</a:t>
            </a:r>
            <a:r>
              <a:rPr lang="fr-CA" dirty="0"/>
              <a:t> des contre-pouvoirs ou, au contraire, comme des puissances qui concentrent le pouvoir.</a:t>
            </a:r>
          </a:p>
          <a:p>
            <a:endParaRPr lang="fr-CA" dirty="0"/>
          </a:p>
          <a:p>
            <a:r>
              <a:rPr lang="fr-CA" dirty="0"/>
              <a:t>Oui, il existe des contre-pouvoirs qui, malheureusement, peuvent nuire à la démocratie et au bien commun, que ce soit au Québec, au Canada ou ailleurs.</a:t>
            </a:r>
          </a:p>
          <a:p>
            <a:r>
              <a:rPr lang="fr-CA" b="1" dirty="0"/>
              <a:t>Types de contre-pouvoirs nuisibles</a:t>
            </a:r>
          </a:p>
          <a:p>
            <a:r>
              <a:rPr lang="fr-CA" b="1" dirty="0"/>
              <a:t>Groupes extrémistes ou violents</a:t>
            </a:r>
            <a:r>
              <a:rPr lang="fr-CA" dirty="0"/>
              <a:t> : Certains groupes radicalisés, sectaires ou extrémistes exploitent le concept de contre-pouvoir pour justifier des actions illégales, violentes ou d’intimidation, menaçant la paix sociale et le respect des droits fondamentaux.</a:t>
            </a:r>
          </a:p>
          <a:p>
            <a:r>
              <a:rPr lang="fr-CA" b="1" dirty="0"/>
              <a:t>Désinformation et manipulation</a:t>
            </a:r>
            <a:r>
              <a:rPr lang="fr-CA" dirty="0"/>
              <a:t> : Certains médias ou groupes d’influence diffusent de fausses informations ou manipulent l’opinion publique, détournant ainsi la fonction légitime des contre-pouvoirs.</a:t>
            </a:r>
          </a:p>
          <a:p>
            <a:r>
              <a:rPr lang="fr-CA" b="1" dirty="0"/>
              <a:t>Lobbying excessif ou abusif</a:t>
            </a:r>
            <a:r>
              <a:rPr lang="fr-CA" dirty="0"/>
              <a:t> : Des groupes d’intérêts privés peuvent exercer un contre-pouvoir disproportionné au service de leurs intérêts économiques, au détriment de l’intérêt général.</a:t>
            </a:r>
          </a:p>
          <a:p>
            <a:r>
              <a:rPr lang="fr-CA" b="1" dirty="0"/>
              <a:t>Populisme et démagogie</a:t>
            </a:r>
            <a:r>
              <a:rPr lang="fr-CA" dirty="0"/>
              <a:t> : Certains acteurs politiques ou sociaux exploitent le mécontentement populaire pour affaiblir les institutions démocratiques plutôt que de les renforcer.</a:t>
            </a:r>
          </a:p>
          <a:p>
            <a:r>
              <a:rPr lang="fr-CA" b="1" dirty="0"/>
              <a:t>Exemples au Québec et au Canada</a:t>
            </a:r>
          </a:p>
          <a:p>
            <a:r>
              <a:rPr lang="fr-CA" dirty="0"/>
              <a:t>Certains mouvements d’opposition violente à des lois ou mesures démocratiquement adoptées, par exemple lors de manifestations illégales ou occupations de lieux publics qui peuvent déstabiliser l’ordre démocratique.</a:t>
            </a:r>
          </a:p>
          <a:p>
            <a:r>
              <a:rPr lang="fr-CA" dirty="0"/>
              <a:t>Groupes prônant des théories complotistes qui alimentent la méfiance envers les institutions, la science et les médias reconnus.</a:t>
            </a:r>
          </a:p>
          <a:p>
            <a:r>
              <a:rPr lang="fr-CA" dirty="0"/>
              <a:t>Influence excessive de certains lobbies économiques dans les décisions politiques, qui peut être perçue comme un contre-pouvoir nuisible.</a:t>
            </a:r>
          </a:p>
          <a:p>
            <a:r>
              <a:rPr lang="fr-CA" b="1" dirty="0"/>
              <a:t>À l’international</a:t>
            </a:r>
          </a:p>
          <a:p>
            <a:r>
              <a:rPr lang="fr-CA" dirty="0"/>
              <a:t>Régimes ou groupes se présentant comme contre-pouvoirs mais pratiquant la corruption, les violations des droits humains, ou cherchant à affaiblir les institutions démocratiques.</a:t>
            </a:r>
          </a:p>
          <a:p>
            <a:r>
              <a:rPr lang="fr-CA" dirty="0"/>
              <a:t>Groupes terroristes ou extrémistes qui prétendent agir contre des pouvoirs jugés injustes mais qui recourent à la violence et à l’intimidation.</a:t>
            </a:r>
          </a:p>
          <a:p>
            <a:r>
              <a:rPr lang="fr-CA" dirty="0"/>
              <a:t>Ainsi, même si la notion de contre-pouvoir est essentielle à la démocratie, il est crucial de distinguer entre contre-pouvoirs légitimes et ceux qui sont nuisibles car ils déstabilisent la démocratie et menacent le bien commun.</a:t>
            </a:r>
            <a:r>
              <a:rPr lang="fr-CA" dirty="0">
                <a:hlinkClick r:id="rId3"/>
              </a:rPr>
              <a:t>nonviolence+2</a:t>
            </a:r>
            <a:r>
              <a:rPr lang="fr-CA" dirty="0"/>
              <a:t>​</a:t>
            </a:r>
          </a:p>
          <a:p>
            <a:r>
              <a:rPr lang="fr-CA" dirty="0">
                <a:hlinkClick r:id="rId3"/>
              </a:rPr>
              <a:t>https://www.nonviolence.ca/desobeissance-civile-quete-justice-eloge-dissidence/</a:t>
            </a:r>
            <a:endParaRPr lang="fr-CA" dirty="0"/>
          </a:p>
          <a:p>
            <a:r>
              <a:rPr lang="fr-CA" dirty="0">
                <a:hlinkClick r:id="rId4"/>
              </a:rPr>
              <a:t>https://archipel.uqam.ca/7984/1/M14039.pdf</a:t>
            </a:r>
            <a:endParaRPr lang="fr-CA" dirty="0"/>
          </a:p>
          <a:p>
            <a:r>
              <a:rPr lang="fr-CA" dirty="0">
                <a:hlinkClick r:id="rId5"/>
              </a:rPr>
              <a:t>https://libre-media.com/articles/contre-pouvoirs-democratie-et-sante-le-pq-veut-rebattre-les-cartes</a:t>
            </a:r>
            <a:endParaRPr lang="fr-CA" dirty="0"/>
          </a:p>
          <a:p>
            <a:r>
              <a:rPr lang="fr-CA" dirty="0">
                <a:hlinkClick r:id="rId6"/>
              </a:rPr>
              <a:t>https://www.paricilademocratie.com/approfondir/pouvoirs-et-democratie/1533-dossier-documentaire-textes-fondamentaux</a:t>
            </a:r>
            <a:endParaRPr lang="fr-CA" dirty="0"/>
          </a:p>
          <a:p>
            <a:r>
              <a:rPr lang="fr-CA" dirty="0">
                <a:hlinkClick r:id="rId7"/>
              </a:rPr>
              <a:t>https://cjf.qc.ca/revue-relations/publication/article/btir-un-contre-pouvoir/</a:t>
            </a:r>
            <a:endParaRPr lang="fr-CA" dirty="0"/>
          </a:p>
          <a:p>
            <a:r>
              <a:rPr lang="fr-CA" dirty="0">
                <a:hlinkClick r:id="rId8"/>
              </a:rPr>
              <a:t>https://www.quebec.ca/famille-et-soutien-aux-personnes/violences/intimidation/a-propos</a:t>
            </a:r>
            <a:endParaRPr lang="fr-CA" dirty="0"/>
          </a:p>
          <a:p>
            <a:endParaRPr lang="fr-CA" dirty="0"/>
          </a:p>
          <a:p>
            <a:endParaRPr lang="fr-CA" dirty="0"/>
          </a:p>
          <a:p>
            <a:endParaRPr lang="fr-FR" dirty="0"/>
          </a:p>
        </p:txBody>
      </p:sp>
      <p:sp>
        <p:nvSpPr>
          <p:cNvPr id="4" name="Espace réservé du numéro de diapositive 3"/>
          <p:cNvSpPr>
            <a:spLocks noGrp="1"/>
          </p:cNvSpPr>
          <p:nvPr>
            <p:ph type="sldNum" sz="quarter" idx="5"/>
          </p:nvPr>
        </p:nvSpPr>
        <p:spPr/>
        <p:txBody>
          <a:bodyPr/>
          <a:lstStyle/>
          <a:p>
            <a:fld id="{E8B8D760-E440-2C4F-94B3-1804E97A8AF0}" type="slidenum">
              <a:rPr lang="fr-FR" smtClean="0"/>
              <a:t>5</a:t>
            </a:fld>
            <a:endParaRPr lang="fr-FR"/>
          </a:p>
        </p:txBody>
      </p:sp>
    </p:spTree>
    <p:extLst>
      <p:ext uri="{BB962C8B-B14F-4D97-AF65-F5344CB8AC3E}">
        <p14:creationId xmlns:p14="http://schemas.microsoft.com/office/powerpoint/2010/main" val="37232168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Politique et institutionnelle</a:t>
            </a:r>
            <a:r>
              <a:rPr lang="fr-CA" dirty="0"/>
              <a:t> : contrôle et surveillance des gouvernements, tribunaux indépendants, commissions d’enquête, liberté de la presse.</a:t>
            </a:r>
          </a:p>
          <a:p>
            <a:r>
              <a:rPr lang="fr-CA" b="1" dirty="0"/>
              <a:t>Justice et droits humains</a:t>
            </a:r>
            <a:r>
              <a:rPr lang="fr-CA" dirty="0"/>
              <a:t> : défense des droits fondamentaux, tribunaux, commissions des droits de la personne, groupes de défense des minorités, lutte contre la corruption.</a:t>
            </a:r>
          </a:p>
          <a:p>
            <a:r>
              <a:rPr lang="fr-CA" b="1" dirty="0"/>
              <a:t>Économique</a:t>
            </a:r>
            <a:r>
              <a:rPr lang="fr-CA" dirty="0"/>
              <a:t> : régulation des monopoles, surveillance des pratiques commerciales, syndicats, protection des travailleurs.</a:t>
            </a:r>
          </a:p>
          <a:p>
            <a:r>
              <a:rPr lang="fr-CA" b="1" dirty="0"/>
              <a:t>Sociale</a:t>
            </a:r>
            <a:r>
              <a:rPr lang="fr-CA" dirty="0"/>
              <a:t> : défense des droits des travailleurs, syndicats, organismes communautaires, lutte contre la pauvreté et l’exclusion.</a:t>
            </a:r>
          </a:p>
          <a:p>
            <a:r>
              <a:rPr lang="fr-CA" b="1" dirty="0"/>
              <a:t>Environnementale</a:t>
            </a:r>
            <a:r>
              <a:rPr lang="fr-CA" dirty="0"/>
              <a:t> : groupes de protection de l’environnement, associations écologiques, défense des ressources naturelles.</a:t>
            </a:r>
          </a:p>
          <a:p>
            <a:r>
              <a:rPr lang="fr-CA" b="1" dirty="0"/>
              <a:t>Culturelle</a:t>
            </a:r>
            <a:r>
              <a:rPr lang="fr-CA" dirty="0"/>
              <a:t> : promotion de la diversité culturelle, défense des langues et des droits des communautés culturelles.</a:t>
            </a:r>
          </a:p>
          <a:p>
            <a:r>
              <a:rPr lang="fr-CA" b="1" dirty="0"/>
              <a:t>Sécurité publique</a:t>
            </a:r>
            <a:r>
              <a:rPr lang="fr-CA" dirty="0"/>
              <a:t> : lutte contre la haine, violence, extrémisme ; appui aux victimes.</a:t>
            </a:r>
          </a:p>
          <a:p>
            <a:r>
              <a:rPr lang="fr-CA" b="1" dirty="0"/>
              <a:t>Technologique et numérique</a:t>
            </a:r>
            <a:r>
              <a:rPr lang="fr-CA" dirty="0"/>
              <a:t> : surveillance de la liberté d’expression en ligne, lutte contre la désinformation et les contenus haineux.</a:t>
            </a:r>
          </a:p>
          <a:p>
            <a:r>
              <a:rPr lang="fr-CA" b="1" dirty="0"/>
              <a:t>Éducation et santé</a:t>
            </a:r>
            <a:r>
              <a:rPr lang="fr-CA" dirty="0"/>
              <a:t> : défense du droit à une éducation de qualité et à des soins de santé accessibles.</a:t>
            </a:r>
          </a:p>
          <a:p>
            <a:endParaRPr lang="fr-FR" dirty="0"/>
          </a:p>
        </p:txBody>
      </p:sp>
      <p:sp>
        <p:nvSpPr>
          <p:cNvPr id="4" name="Espace réservé du numéro de diapositive 3"/>
          <p:cNvSpPr>
            <a:spLocks noGrp="1"/>
          </p:cNvSpPr>
          <p:nvPr>
            <p:ph type="sldNum" sz="quarter" idx="5"/>
          </p:nvPr>
        </p:nvSpPr>
        <p:spPr/>
        <p:txBody>
          <a:bodyPr/>
          <a:lstStyle/>
          <a:p>
            <a:fld id="{E8B8D760-E440-2C4F-94B3-1804E97A8AF0}" type="slidenum">
              <a:rPr lang="fr-FR" smtClean="0"/>
              <a:t>6</a:t>
            </a:fld>
            <a:endParaRPr lang="fr-FR"/>
          </a:p>
        </p:txBody>
      </p:sp>
    </p:spTree>
    <p:extLst>
      <p:ext uri="{BB962C8B-B14F-4D97-AF65-F5344CB8AC3E}">
        <p14:creationId xmlns:p14="http://schemas.microsoft.com/office/powerpoint/2010/main" val="33301284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1947: Ainsi, la victoire de Gandhi est celle d'une lutte historique menée sans emploi de la violence armée, aboutissant à l’indépendance de l’Inde en 1947 et à l’émancipation d’un peuple, tout en laissant un héritage moral universel puissant.</a:t>
            </a:r>
          </a:p>
          <a:p>
            <a:endParaRPr lang="fr-CA" dirty="0"/>
          </a:p>
          <a:p>
            <a:r>
              <a:rPr lang="fr-CA" dirty="0"/>
              <a:t>Année 60: Martin Luther King fut un leader moral et politique dont la lutte non violente a permis de transformer la société américaine et d’obtenir des changements législatifs historiques</a:t>
            </a:r>
          </a:p>
          <a:p>
            <a:endParaRPr lang="fr-CA" dirty="0"/>
          </a:p>
          <a:p>
            <a:r>
              <a:rPr lang="fr-CA" dirty="0"/>
              <a:t>Fin des années 50: Rosa Park: 1955 : acte de Rosa Parks, arrestation, et début du boycott.</a:t>
            </a:r>
          </a:p>
          <a:p>
            <a:r>
              <a:rPr lang="fr-CA" dirty="0"/>
              <a:t>1956 : décision de la Cour Suprême déclarant la ségrégation dans les bus inconstitutionnelle.</a:t>
            </a:r>
          </a:p>
          <a:p>
            <a:r>
              <a:rPr lang="fr-CA" dirty="0"/>
              <a:t>Son courage et son engagement ont permis d'ouvrir la voie à la législation des droits civiques aux États-Unis, comme le Civil </a:t>
            </a:r>
            <a:r>
              <a:rPr lang="fr-CA" dirty="0" err="1"/>
              <a:t>Rights</a:t>
            </a:r>
            <a:r>
              <a:rPr lang="fr-CA" dirty="0"/>
              <a:t> </a:t>
            </a:r>
            <a:r>
              <a:rPr lang="fr-CA" dirty="0" err="1"/>
              <a:t>Act</a:t>
            </a:r>
            <a:r>
              <a:rPr lang="fr-CA" dirty="0"/>
              <a:t> de 1964, et ont eu un impact mondial dans la lutte pour la justice et l'égalité.</a:t>
            </a:r>
          </a:p>
          <a:p>
            <a:endParaRPr lang="fr-CA" dirty="0"/>
          </a:p>
          <a:p>
            <a:r>
              <a:rPr lang="fr-CA" dirty="0"/>
              <a:t>Années 90: La lutte contre l’apartheid en Afrique du Sud 990 : Libération de Nelson Mandela</a:t>
            </a:r>
          </a:p>
          <a:p>
            <a:r>
              <a:rPr lang="fr-CA" dirty="0"/>
              <a:t>1994 : Premières élections démocratiques multiraciales, fin officielle de l’apartheid, Mandela devient président</a:t>
            </a:r>
          </a:p>
          <a:p>
            <a:r>
              <a:rPr lang="fr-CA" dirty="0"/>
              <a:t>Nelson Mandela est devenu un symbole mondial de résistance, de pardon, de paix et de lutte pour les droits de l’homme.</a:t>
            </a:r>
          </a:p>
          <a:p>
            <a:endParaRPr lang="fr-CA" dirty="0"/>
          </a:p>
          <a:p>
            <a:r>
              <a:rPr lang="fr-CA" dirty="0"/>
              <a:t>2018-19: Greta: L'important est de souligner que Greta incarne un mouvement global puissant pour la justice climatique, qui continue de croître et d’exercer des pressions sur les gouvernements et entreprises pour des actions concrètes immédiates, notamment par des mobilisations régulières et des interventions aux Nations unies.</a:t>
            </a:r>
          </a:p>
          <a:p>
            <a:endParaRPr lang="fr-CA" dirty="0"/>
          </a:p>
          <a:p>
            <a:r>
              <a:rPr lang="fr-CA" dirty="0"/>
              <a:t>2025: Le Prix Nobel de la paix 2025 a été décerné à María Corina Machado, cheffe de l'opposition au Venezuela. Elle est reconnue pour son courage civique exceptionnel en Amérique latine, notamment pour son combat en faveur d'une transition juste et pacifique vers la démocratie dans un contexte marqué par une forte répression et une grave crise humanitaire au Venezuela. María Corina Machado vit actuellement cachée dans son pays, craignant la répression du gouvernement de </a:t>
            </a:r>
            <a:r>
              <a:rPr lang="fr-CA" dirty="0" err="1"/>
              <a:t>Nicolás</a:t>
            </a:r>
            <a:r>
              <a:rPr lang="fr-CA" dirty="0"/>
              <a:t> </a:t>
            </a:r>
            <a:r>
              <a:rPr lang="fr-CA" dirty="0" err="1"/>
              <a:t>Maduro</a:t>
            </a:r>
            <a:r>
              <a:rPr lang="fr-CA" dirty="0"/>
              <a:t>. Ce prix symbolise un soutien international aux défenseurs de la démocratie et des droits humains dans des régimes autoritaires.</a:t>
            </a:r>
          </a:p>
          <a:p>
            <a:endParaRPr lang="fr-CA" dirty="0"/>
          </a:p>
          <a:p>
            <a:r>
              <a:rPr lang="fr-CA" dirty="0"/>
              <a:t>2025: Un des militants palestiniens importants et très médiatisés en 2025 est </a:t>
            </a:r>
            <a:r>
              <a:rPr lang="fr-CA" b="1" dirty="0"/>
              <a:t>Mahmoud Khalil</a:t>
            </a:r>
            <a:r>
              <a:rPr lang="fr-CA" dirty="0"/>
              <a:t>, un étudiant et activiste à l'université Columbia aux États-Unis. Il s'est distingué comme négociateur et porte-parole lors des manifestations </a:t>
            </a:r>
            <a:r>
              <a:rPr lang="fr-CA" dirty="0" err="1"/>
              <a:t>pro-palestiniennes</a:t>
            </a:r>
            <a:r>
              <a:rPr lang="fr-CA" dirty="0"/>
              <a:t> et des occupations étudiantes pendant la guerre de Gaza. Sa défense des droits palestiniens l’a conduit à être arrêté en mars 2025 par les autorités américaines, dans une affaire marquée par des accusations selon lesquelles son activisme aurait des répercussions négatives sur la politique étrangère américaine.</a:t>
            </a:r>
          </a:p>
          <a:p>
            <a:r>
              <a:rPr lang="fr-CA" dirty="0"/>
              <a:t>Mahmoud Khalil est devenu un symbole de la résistance palestinienne et de la défense de la liberté d’expression, avec une mobilisation internationale importante pour sa libération. Après plus de trois mois de détention, il a été libéré sous condition en juin 2025, bien qu'il ait été menacé d’expulsion. Son cas soulève de nombreuses questions sur les droits humains, la répression politique et la solidarité internationale.</a:t>
            </a:r>
          </a:p>
          <a:p>
            <a:r>
              <a:rPr lang="fr-CA" dirty="0"/>
              <a:t>Il représente aujourd'hui une figure forte de la lutte au Moyen-Orient pour la cause palestinienne et ses droits civils et politiques.</a:t>
            </a:r>
            <a:r>
              <a:rPr lang="fr-CA" dirty="0">
                <a:hlinkClick r:id="rId3"/>
              </a:rPr>
              <a:t>wikipedia+2</a:t>
            </a:r>
            <a:r>
              <a:rPr lang="fr-CA" dirty="0"/>
              <a:t>​bbc+1</a:t>
            </a:r>
          </a:p>
          <a:p>
            <a:r>
              <a:rPr lang="fr-CA" dirty="0">
                <a:hlinkClick r:id="rId3"/>
              </a:rPr>
              <a:t>https://en.wikipedia.org/wiki/Detention_of_Mahmoud_Khalil</a:t>
            </a:r>
            <a:endParaRPr lang="fr-CA" dirty="0"/>
          </a:p>
          <a:p>
            <a:r>
              <a:rPr lang="fr-CA" dirty="0">
                <a:hlinkClick r:id="rId4"/>
              </a:rPr>
              <a:t>https://www.bbc.com/news/articles/cgj5nlxz44yo</a:t>
            </a:r>
            <a:endParaRPr lang="fr-CA" dirty="0"/>
          </a:p>
          <a:p>
            <a:r>
              <a:rPr lang="fr-CA" dirty="0">
                <a:hlinkClick r:id="rId5"/>
              </a:rPr>
              <a:t>https://samidoun.net/fr/2025/06/63722/</a:t>
            </a:r>
            <a:endParaRPr lang="fr-CA" dirty="0"/>
          </a:p>
          <a:p>
            <a:r>
              <a:rPr lang="fr-CA" dirty="0">
                <a:hlinkClick r:id="rId6"/>
              </a:rPr>
              <a:t>https://www.amnesty.org/fr/petition/release-mahmoud-khalil/</a:t>
            </a:r>
            <a:endParaRPr lang="fr-CA" dirty="0"/>
          </a:p>
          <a:p>
            <a:r>
              <a:rPr lang="fr-CA" dirty="0">
                <a:hlinkClick r:id="rId7"/>
              </a:rPr>
              <a:t>https://progressive.international/wire/2025-09-24-immigration-judge-orders-mahmoud-khalil-to-be-deported/fr</a:t>
            </a:r>
            <a:endParaRPr lang="fr-CA" dirty="0"/>
          </a:p>
          <a:p>
            <a:r>
              <a:rPr lang="fr-CA" dirty="0">
                <a:hlinkClick r:id="rId8"/>
              </a:rPr>
              <a:t>https://ujfp.org/la-lettre-a-columbia-de-mahmoud-khalil-depuis-sa-prison/</a:t>
            </a:r>
            <a:endParaRPr lang="fr-CA" dirty="0"/>
          </a:p>
          <a:p>
            <a:r>
              <a:rPr lang="fr-CA" dirty="0">
                <a:hlinkClick r:id="rId9"/>
              </a:rPr>
              <a:t>https://www.ouest-france.fr/monde/etats-unis/mahmoud-khalil-la-voix-pro-palestinienne-que-donald-trump-narrive-pas-a-faire-taire-1d7b0c50-9ecf-11f0-9269-ac82a639081c</a:t>
            </a:r>
            <a:endParaRPr lang="fr-CA" dirty="0"/>
          </a:p>
          <a:p>
            <a:endParaRPr lang="fr-CA" dirty="0"/>
          </a:p>
          <a:p>
            <a:endParaRPr lang="fr-CA" dirty="0"/>
          </a:p>
          <a:p>
            <a:endParaRPr lang="fr-CA" dirty="0"/>
          </a:p>
          <a:p>
            <a:endParaRPr lang="fr-CA" dirty="0"/>
          </a:p>
          <a:p>
            <a:r>
              <a:rPr lang="fr-CA" dirty="0"/>
              <a:t>La Révolution tunisienne (2010-2011)</a:t>
            </a:r>
          </a:p>
          <a:p>
            <a:endParaRPr lang="fr-FR" dirty="0"/>
          </a:p>
        </p:txBody>
      </p:sp>
      <p:sp>
        <p:nvSpPr>
          <p:cNvPr id="4" name="Espace réservé du numéro de diapositive 3"/>
          <p:cNvSpPr>
            <a:spLocks noGrp="1"/>
          </p:cNvSpPr>
          <p:nvPr>
            <p:ph type="sldNum" sz="quarter" idx="5"/>
          </p:nvPr>
        </p:nvSpPr>
        <p:spPr/>
        <p:txBody>
          <a:bodyPr/>
          <a:lstStyle/>
          <a:p>
            <a:fld id="{E8B8D760-E440-2C4F-94B3-1804E97A8AF0}" type="slidenum">
              <a:rPr lang="fr-FR" smtClean="0"/>
              <a:t>7</a:t>
            </a:fld>
            <a:endParaRPr lang="fr-FR"/>
          </a:p>
        </p:txBody>
      </p:sp>
    </p:spTree>
    <p:extLst>
      <p:ext uri="{BB962C8B-B14F-4D97-AF65-F5344CB8AC3E}">
        <p14:creationId xmlns:p14="http://schemas.microsoft.com/office/powerpoint/2010/main" val="19582477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1. La </a:t>
            </a:r>
            <a:r>
              <a:rPr lang="fr-CA" b="1" dirty="0"/>
              <a:t>Loi sur la protection des renseignements personnels</a:t>
            </a:r>
            <a:r>
              <a:rPr lang="fr-CA" dirty="0"/>
              <a:t> est en vigueur au Canada depuis le </a:t>
            </a:r>
            <a:r>
              <a:rPr lang="fr-CA" b="1" dirty="0"/>
              <a:t>1er juillet 1983</a:t>
            </a:r>
            <a:r>
              <a:rPr lang="fr-CA" dirty="0"/>
              <a:t>. Elle établit un cadre juridique pour protéger la vie privée des individus face aux institutions fédérales en limitant la collecte, l’utilisation, la conservation, la divulgation et la suppression des renseignements personnels qui leur sont confiés. Elle confère également aux citoyens le droit d'accéder à leurs propres informations détenues par ces organismes et de demander des corrections si nécessaire.</a:t>
            </a:r>
            <a:r>
              <a:rPr lang="fr-CA" dirty="0">
                <a:hlinkClick r:id="rId3"/>
              </a:rPr>
              <a:t>canada+2</a:t>
            </a:r>
            <a:r>
              <a:rPr lang="fr-CA" dirty="0"/>
              <a:t>​</a:t>
            </a:r>
          </a:p>
          <a:p>
            <a:r>
              <a:rPr lang="fr-CA" dirty="0"/>
              <a:t>Par ailleurs, la Loi sur la protection des renseignements personnels et les documents électroniques (LPRPDE), qui encadre le secteur privé, a été adoptée plus tardivement avec des modifications importantes en 2015 et des règlements liés entrés en vigueur notamment en 2018, pour protéger les données personnelles dans le contexte numérique et commercial.</a:t>
            </a:r>
            <a:r>
              <a:rPr lang="fr-CA" dirty="0">
                <a:hlinkClick r:id="rId4"/>
              </a:rPr>
              <a:t>priv+1</a:t>
            </a:r>
            <a:r>
              <a:rPr lang="fr-CA" dirty="0"/>
              <a:t>​</a:t>
            </a:r>
          </a:p>
          <a:p>
            <a:r>
              <a:rPr lang="fr-CA" dirty="0"/>
              <a:t>Ainsi, la protection des renseignements personnels est assurée par des lois en vigueur depuis plusieurs décennies, avec des adaptations récentes pour mieux répondre aux enjeux numériques actuels.</a:t>
            </a:r>
            <a:r>
              <a:rPr lang="fr-CA" dirty="0">
                <a:hlinkClick r:id="rId5"/>
              </a:rPr>
              <a:t>langlois+2</a:t>
            </a:r>
            <a:r>
              <a:rPr lang="fr-CA" dirty="0"/>
              <a:t>​</a:t>
            </a:r>
          </a:p>
          <a:p>
            <a:r>
              <a:rPr lang="fr-CA" dirty="0">
                <a:hlinkClick r:id="rId5"/>
              </a:rPr>
              <a:t>http://langlois.ca/ressources/protection-des-renseignements-personnels-une-entree-en-vigueur-echelonnee-sur-trois-ans-une-fois-la-loi-sanctionnee/</a:t>
            </a:r>
            <a:endParaRPr lang="fr-CA" dirty="0"/>
          </a:p>
          <a:p>
            <a:r>
              <a:rPr lang="fr-CA" dirty="0">
                <a:hlinkClick r:id="rId4"/>
              </a:rPr>
              <a:t>https://www.priv.gc.ca/fr/sujets-lies-a-la-protection-de-la-vie-privee/lois-sur-la-protection-des-renseignements-personnels-au-canada/la-loi-sur-la-protection-des-renseignements-personnels-et-les-documents-electroniques-lprpde/r_o_p/02_05_d_63_s4/</a:t>
            </a:r>
            <a:endParaRPr lang="fr-CA" dirty="0"/>
          </a:p>
          <a:p>
            <a:r>
              <a:rPr lang="fr-CA" dirty="0">
                <a:hlinkClick r:id="rId3"/>
              </a:rPr>
              <a:t>https://www.canada.ca/fr/commission-fonction-publique/services/publications/rapport-annuel-sur-administration-de-la-loi-sur-la-protection-des-renseignements-personnels-2023-2024.html</a:t>
            </a:r>
            <a:endParaRPr lang="fr-CA" dirty="0"/>
          </a:p>
          <a:p>
            <a:r>
              <a:rPr lang="fr-CA" dirty="0">
                <a:hlinkClick r:id="rId6"/>
              </a:rPr>
              <a:t>https://www.publicsafety.gc.ca/cnt/rsrcs/pblctns/nnl-rprt-prvc-2023-24/index-fr.aspx</a:t>
            </a:r>
            <a:endParaRPr lang="fr-CA" dirty="0"/>
          </a:p>
          <a:p>
            <a:r>
              <a:rPr lang="fr-CA" dirty="0">
                <a:hlinkClick r:id="rId7"/>
              </a:rPr>
              <a:t>https://fr.wikipedia.org/wiki/Loi_sur_la_protection_des_renseignements_personnels</a:t>
            </a:r>
            <a:endParaRPr lang="fr-CA" dirty="0"/>
          </a:p>
          <a:p>
            <a:r>
              <a:rPr lang="fr-CA" dirty="0">
                <a:hlinkClick r:id="rId8"/>
              </a:rPr>
              <a:t>https://www.justice.gc.ca/fra/sjc-csj/lprp-pa/modern.html</a:t>
            </a:r>
            <a:endParaRPr lang="fr-CA" dirty="0"/>
          </a:p>
          <a:p>
            <a:r>
              <a:rPr lang="fr-CA" dirty="0">
                <a:hlinkClick r:id="rId9"/>
              </a:rPr>
              <a:t>https://www.canada.ca/fr/services-partages/organisation/propos-nous/transparence/acces-information-protection-renseignements-personnels/publications/rapport-annuel-parlement-administration-loi-protection-renseignements-personnels-2018-2019.html</a:t>
            </a:r>
            <a:endParaRPr lang="fr-CA" dirty="0"/>
          </a:p>
          <a:p>
            <a:r>
              <a:rPr lang="fr-CA" dirty="0">
                <a:hlinkClick r:id="rId10"/>
              </a:rPr>
              <a:t>https://laws-lois.justice.gc.ca/FRA/LOIS/P-21/index.html</a:t>
            </a:r>
            <a:endParaRPr lang="fr-CA" dirty="0"/>
          </a:p>
          <a:p>
            <a:r>
              <a:rPr lang="fr-CA" dirty="0">
                <a:hlinkClick r:id="rId11"/>
              </a:rPr>
              <a:t>http://www.gazette.gc.ca/rp-pr/p2/2018/2018-04-18/html/si-tr32-fra.html</a:t>
            </a:r>
            <a:endParaRPr lang="fr-CA" dirty="0"/>
          </a:p>
          <a:p>
            <a:r>
              <a:rPr lang="fr-CA" dirty="0">
                <a:hlinkClick r:id="rId12"/>
              </a:rPr>
              <a:t>https://www.legisquebec.gouv.qc.ca/fr/document/lc/p-39.1</a:t>
            </a:r>
            <a:endParaRPr lang="fr-CA" dirty="0"/>
          </a:p>
          <a:p>
            <a:endParaRPr lang="fr-FR" dirty="0"/>
          </a:p>
          <a:p>
            <a:endParaRPr lang="fr-FR" dirty="0"/>
          </a:p>
          <a:p>
            <a:r>
              <a:rPr lang="fr-FR" dirty="0"/>
              <a:t>2. Légalisation du mariage gai au Canada- 2005: </a:t>
            </a:r>
            <a:r>
              <a:rPr lang="fr-CA" dirty="0"/>
              <a:t>La légalisation du mariage gai au Canada est le résultat d’un long processus combinant avancées judiciaires, actions militantes, et législation progressive.</a:t>
            </a:r>
          </a:p>
          <a:p>
            <a:r>
              <a:rPr lang="fr-CA" dirty="0"/>
              <a:t>Dès les années 1990, des décisions de tribunaux provinciaux en Ontario, en Colombie-Britannique et au Québec ont déclaré que la définition traditionnelle du mariage (excluant les couples de même sexe) violait la Charte canadienne des droits et libertés. Ces jugements ont permis à plusieurs couples à partir de 2003-2004 de se marier légalement dans ces provinces.</a:t>
            </a:r>
          </a:p>
          <a:p>
            <a:r>
              <a:rPr lang="fr-CA" dirty="0"/>
              <a:t>Parallèlement, des groupes LGBTQ+ ont milité activement pour l’égalité des droits, revendiquant notamment le mariage civil, la reconnaissance des droits parentaux, et la lutte contre la discrimination. Ces actions ont influencé le débat public et politique.</a:t>
            </a:r>
          </a:p>
          <a:p>
            <a:r>
              <a:rPr lang="fr-CA" dirty="0"/>
              <a:t>Le 20 juillet 2005, le gouvernement fédéral canadien a adopté la </a:t>
            </a:r>
            <a:r>
              <a:rPr lang="fr-CA" i="1" dirty="0"/>
              <a:t>Loi sur le mariage civil (projet de loi C-38)</a:t>
            </a:r>
            <a:r>
              <a:rPr lang="fr-CA" dirty="0"/>
              <a:t>, qui élargit officiellement la définition du mariage à l’union de deux personnes, quels que soient leur sexe ou leur orientation sexuelle. Le Canada est ainsi devenu le quatrième pays au monde à légaliser le mariage entre conjoints de même sexe, après les Pays-Bas, la Belgique, et l’Espagne.</a:t>
            </a:r>
          </a:p>
          <a:p>
            <a:r>
              <a:rPr lang="fr-CA" dirty="0"/>
              <a:t>Cette légalisation est la combinaison de luttes juridiques, de pression citoyenne et politique, et d’une évolution sociétale vers plus d’égalité et de reconnaissance des droits humains.</a:t>
            </a:r>
            <a:r>
              <a:rPr lang="fr-CA" dirty="0">
                <a:hlinkClick r:id="rId13"/>
              </a:rPr>
              <a:t>wikipedia+4</a:t>
            </a:r>
            <a:r>
              <a:rPr lang="fr-CA" dirty="0"/>
              <a:t>​</a:t>
            </a:r>
          </a:p>
          <a:p>
            <a:r>
              <a:rPr lang="fr-CA" dirty="0">
                <a:hlinkClick r:id="rId13"/>
              </a:rPr>
              <a:t>https://fr.wikipedia.org/wiki/Mariage_homosexuel_au_Canada</a:t>
            </a:r>
            <a:endParaRPr lang="fr-CA" dirty="0"/>
          </a:p>
          <a:p>
            <a:r>
              <a:rPr lang="fr-CA" dirty="0">
                <a:hlinkClick r:id="rId14"/>
              </a:rPr>
              <a:t>https://bdp.parl.ca/sites/PublicWebsite/default/fr_CA/ResearchPublications/LegislativeSummaries/381LS502E</a:t>
            </a:r>
            <a:endParaRPr lang="fr-CA" dirty="0"/>
          </a:p>
          <a:p>
            <a:r>
              <a:rPr lang="fr-CA" dirty="0">
                <a:hlinkClick r:id="rId15"/>
              </a:rPr>
              <a:t>https://fr.wikipedia.org/wiki/Histoire_des_droits_des_homosexuels_au_Canada</a:t>
            </a:r>
            <a:endParaRPr lang="fr-CA" dirty="0"/>
          </a:p>
          <a:p>
            <a:r>
              <a:rPr lang="fr-CA" dirty="0">
                <a:hlinkClick r:id="rId16"/>
              </a:rPr>
              <a:t>https://educaloi.qc.ca/actualites-juridiques/7-dates-cles-des-droits-des-personnes-lgbtq/</a:t>
            </a:r>
            <a:endParaRPr lang="fr-CA" dirty="0"/>
          </a:p>
          <a:p>
            <a:r>
              <a:rPr lang="fr-CA" dirty="0">
                <a:hlinkClick r:id="rId17"/>
              </a:rPr>
              <a:t>https://www.canada.ca/fr/patrimoine-canadien/services/droits-personnes-lgbti.html</a:t>
            </a:r>
            <a:endParaRPr lang="fr-CA" dirty="0"/>
          </a:p>
          <a:p>
            <a:r>
              <a:rPr lang="fr-CA" dirty="0">
                <a:hlinkClick r:id="rId18"/>
              </a:rPr>
              <a:t>https://archipel.uqam.ca/2409/1/M11103.pdf</a:t>
            </a:r>
            <a:endParaRPr lang="fr-CA" dirty="0"/>
          </a:p>
          <a:p>
            <a:endParaRPr lang="fr-FR" dirty="0"/>
          </a:p>
          <a:p>
            <a:endParaRPr lang="fr-FR" dirty="0"/>
          </a:p>
          <a:p>
            <a:endParaRPr lang="fr-FR" dirty="0"/>
          </a:p>
          <a:p>
            <a:r>
              <a:rPr lang="fr-FR" dirty="0"/>
              <a:t>3.Sept. 2025: Abandon du projet de loi 97 au Québec: </a:t>
            </a:r>
            <a:r>
              <a:rPr lang="fr-CA" dirty="0"/>
              <a:t>Oui, le projet de loi 97 au Québec a été officiellement abandonné en septembre 2025. Face à une très forte opposition de plusieurs groupes, notamment les Premières Nations, des groupes environnementaux, des maires et même des acteurs de l’industrie forestière, le gouvernement de François Legault a décidé de retirer le projet.</a:t>
            </a:r>
          </a:p>
          <a:p>
            <a:r>
              <a:rPr lang="fr-CA" dirty="0"/>
              <a:t>Les critiques principales portaient sur la gestion et le zonage proposé (le concept de </a:t>
            </a:r>
            <a:r>
              <a:rPr lang="fr-CA" dirty="0">
                <a:effectLst/>
              </a:rPr>
              <a:t>« triade »</a:t>
            </a:r>
            <a:r>
              <a:rPr lang="fr-CA" dirty="0"/>
              <a:t>﻿) qui accordait beaucoup de pouvoir à l’industrie forestière sur une grande partie du territoire public, tout en négligeant la conservation écologique et les droits ancestraux des Autochtones. Il y a eu manifestations, blocages, démissions ministérielles et une montée de la grogne sociale.</a:t>
            </a:r>
          </a:p>
          <a:p>
            <a:r>
              <a:rPr lang="fr-CA" dirty="0"/>
              <a:t>Suite à ces contestations, le gouvernement a annoncé qu’il repartirait de zéro avec une nouvelle approche, basée sur une vraie concertation avec tous les intervenants concernés, incluant notamment les Premières Nations, les protecteurs de la biodiversité, et les communautés locales.</a:t>
            </a:r>
          </a:p>
          <a:p>
            <a:r>
              <a:rPr lang="fr-CA" dirty="0"/>
              <a:t>Cet abandon est perçu comme une victoire majeure des contre-pouvoirs citoyens et groupes organisés, qui ont réussi à faire reculer un projet perçu comme mal conçu et mal mené. La réforme demeure toutefois nécessaire, mais elle devra respecter davantage les préoccupations écologiques, sociales et autochtones pour être crédible et durable.</a:t>
            </a:r>
            <a:r>
              <a:rPr lang="fr-CA" dirty="0">
                <a:hlinkClick r:id="rId19"/>
              </a:rPr>
              <a:t>lesasdelinfo+6</a:t>
            </a:r>
            <a:r>
              <a:rPr lang="fr-CA" dirty="0"/>
              <a:t>​</a:t>
            </a:r>
          </a:p>
          <a:p>
            <a:r>
              <a:rPr lang="fr-CA" dirty="0">
                <a:hlinkClick r:id="rId19"/>
              </a:rPr>
              <a:t>https://lesasdelinfo.com/articles/5096/quebec-abandonne-son-projet-de-loi-sur-la-gestion-des-forets</a:t>
            </a:r>
            <a:endParaRPr lang="fr-CA" dirty="0"/>
          </a:p>
          <a:p>
            <a:r>
              <a:rPr lang="fr-CA" dirty="0">
                <a:hlinkClick r:id="rId20"/>
              </a:rPr>
              <a:t>https://snapquebec.org/abandon-du-pl97-une-decision-avisee-qui-appelle-maintenant-a-un-veritable-dialogue/</a:t>
            </a:r>
            <a:endParaRPr lang="fr-CA" dirty="0"/>
          </a:p>
          <a:p>
            <a:r>
              <a:rPr lang="fr-CA" dirty="0">
                <a:hlinkClick r:id="rId21"/>
              </a:rPr>
              <a:t>https://pivot.quebec/2025/09/25/le-gouvernement-legault-abandonne-son-projet-de-loi-sur-le-regime-forestier/</a:t>
            </a:r>
            <a:endParaRPr lang="fr-CA" dirty="0"/>
          </a:p>
          <a:p>
            <a:r>
              <a:rPr lang="fr-CA" dirty="0">
                <a:hlinkClick r:id="rId22"/>
              </a:rPr>
              <a:t>https://www.quebecoiseaux.org/fr/actualites/quebecoiseaux-salue-labandon-du-projet-de-loi-97</a:t>
            </a:r>
            <a:endParaRPr lang="fr-CA" dirty="0"/>
          </a:p>
          <a:p>
            <a:r>
              <a:rPr lang="fr-CA" dirty="0">
                <a:hlinkClick r:id="rId23"/>
              </a:rPr>
              <a:t>https://www.letoiledulac.com/actualites/648978/jonathan-germain-salue-labandon-du-projet-de-loi-97</a:t>
            </a:r>
            <a:endParaRPr lang="fr-CA" dirty="0"/>
          </a:p>
          <a:p>
            <a:r>
              <a:rPr lang="fr-CA" dirty="0">
                <a:hlinkClick r:id="rId24"/>
              </a:rPr>
              <a:t>https://www.assnat.qc.ca/fr/travaux-parlementaires/projets-loi/projet-loi-97-43-1.html</a:t>
            </a:r>
            <a:endParaRPr lang="fr-CA" dirty="0"/>
          </a:p>
          <a:p>
            <a:r>
              <a:rPr lang="fr-CA" dirty="0">
                <a:hlinkClick r:id="rId25"/>
              </a:rPr>
              <a:t>https://www.aptnnews.ca/reportages/legault-retire-le-projet-de-loi-97-controverse/</a:t>
            </a:r>
            <a:endParaRPr lang="fr-CA" dirty="0"/>
          </a:p>
          <a:p>
            <a:r>
              <a:rPr lang="fr-CA" dirty="0">
                <a:hlinkClick r:id="rId26"/>
              </a:rPr>
              <a:t>https://www.lecharlevoisien.com/2025/09/25/abandon-du-pl97-les-groupes-environnementaux-appellent-a-un-veritable-dialogue/</a:t>
            </a:r>
            <a:endParaRPr lang="fr-CA" dirty="0"/>
          </a:p>
          <a:p>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4</a:t>
            </a:r>
            <a:r>
              <a:rPr lang="fr-CA" dirty="0"/>
              <a:t>5. Oui, il existe au Québec un contre-pouvoir fort qui défend les arts et les artistes : le </a:t>
            </a:r>
            <a:r>
              <a:rPr lang="fr-CA" b="1" dirty="0"/>
              <a:t>Front commun pour les arts</a:t>
            </a:r>
            <a:r>
              <a:rPr lang="fr-CA" dirty="0"/>
              <a:t>. Ce regroupement, formé de 21 organismes issus de divers secteurs artistiques (théâtre, musique, arts visuels, danse, littérature, cirque, métiers d’art, etc.), milite pour la reconnaissance, la vitalité et le financement durable de la culture québécoise.</a:t>
            </a:r>
          </a:p>
          <a:p>
            <a:r>
              <a:rPr lang="fr-CA" b="1" dirty="0"/>
              <a:t>Ce que fait le Front commun pour les arts :</a:t>
            </a:r>
          </a:p>
          <a:p>
            <a:r>
              <a:rPr lang="fr-CA" dirty="0"/>
              <a:t>Il revendique une augmentation importante du budget du </a:t>
            </a:r>
            <a:r>
              <a:rPr lang="fr-CA" b="1" dirty="0"/>
              <a:t>Conseil des arts et des lettres du Québec (CALQ)</a:t>
            </a:r>
            <a:r>
              <a:rPr lang="fr-CA" dirty="0"/>
              <a:t>, demandant de doubler le financement pour mieux soutenir la création, la recherche et les artistes indépendants.</a:t>
            </a:r>
          </a:p>
          <a:p>
            <a:r>
              <a:rPr lang="fr-CA" dirty="0"/>
              <a:t>Il dénonce la précarité croissante des artistes et demande un dispositif de soutien récurrent pour leur assurer une sécurité minimale entre deux projets.</a:t>
            </a:r>
          </a:p>
          <a:p>
            <a:r>
              <a:rPr lang="fr-CA" dirty="0"/>
              <a:t>Il organise des mobilisations, manifestations et campagnes de sensibilisation pour faire reconnaître l’importance de la culture et des artistes dans la société québécoise.</a:t>
            </a:r>
          </a:p>
          <a:p>
            <a:r>
              <a:rPr lang="fr-CA" dirty="0"/>
              <a:t>Le Front commun agit pour améliorer les conditions socio-économiques des artistes et défendre la diversité des expressions artistiques face aux coupes budgétaires ou aux priorités politiques qui menacent cet écosystème.</a:t>
            </a:r>
          </a:p>
          <a:p>
            <a:r>
              <a:rPr lang="fr-CA" b="1" dirty="0"/>
              <a:t>Victoire récente notable :</a:t>
            </a:r>
          </a:p>
          <a:p>
            <a:r>
              <a:rPr lang="fr-CA" dirty="0"/>
              <a:t>En mars 2025, grâce à la mobilisation de ce Front commun et de la société civile, le gouvernement du Québec a annoncé un budget culturel porté à 200 millions de dollars pour le CALQ, en augmentant de manière pérenne la portion allouée au soutien aux artistes et aux organismes culturels. Cette avancée assure une meilleure stabilité financière au secteur artistique pour les années à venir.</a:t>
            </a:r>
          </a:p>
          <a:p>
            <a:r>
              <a:rPr lang="fr-CA" b="1" dirty="0"/>
              <a:t>Membres notables du Front commun pour les arts :</a:t>
            </a:r>
          </a:p>
          <a:p>
            <a:r>
              <a:rPr lang="fr-CA" dirty="0"/>
              <a:t>Union des artistes (UDA)</a:t>
            </a:r>
          </a:p>
          <a:p>
            <a:r>
              <a:rPr lang="fr-CA" dirty="0"/>
              <a:t>Conseil québécois du théâtre (CQT)</a:t>
            </a:r>
          </a:p>
          <a:p>
            <a:r>
              <a:rPr lang="fr-CA" dirty="0"/>
              <a:t>Conseil québécois de la musique (CQM)</a:t>
            </a:r>
          </a:p>
          <a:p>
            <a:r>
              <a:rPr lang="fr-CA" dirty="0"/>
              <a:t>Regroupement des artistes en arts visuels (RAAV)</a:t>
            </a:r>
          </a:p>
          <a:p>
            <a:r>
              <a:rPr lang="fr-CA" dirty="0"/>
              <a:t>Association des galeries d'art contemporain (AGAC)</a:t>
            </a:r>
          </a:p>
          <a:p>
            <a:r>
              <a:rPr lang="fr-CA" dirty="0"/>
              <a:t>Fédération nationale des communications et de la culture (FNCC-CSN)</a:t>
            </a:r>
          </a:p>
          <a:p>
            <a:r>
              <a:rPr lang="fr-CA" dirty="0"/>
              <a:t>Et bien d’autres…</a:t>
            </a:r>
          </a:p>
          <a:p>
            <a:r>
              <a:rPr lang="fr-CA" dirty="0"/>
              <a:t>Ce réseau constitue un puissant contre-pouvoir citoyen et professionnel qui travaille à protéger et valoriser les arts au Québec avec un impact concret sur les politiques publiques.</a:t>
            </a:r>
            <a:r>
              <a:rPr lang="fr-CA" dirty="0">
                <a:hlinkClick r:id="rId27"/>
              </a:rPr>
              <a:t>grandemobilisation+4</a:t>
            </a:r>
            <a:r>
              <a:rPr lang="fr-CA" dirty="0"/>
              <a:t>​</a:t>
            </a:r>
          </a:p>
          <a:p>
            <a:r>
              <a:rPr lang="fr-CA" dirty="0">
                <a:effectLst/>
              </a:rPr>
              <a:t>Ajouter à la question de suivi</a:t>
            </a:r>
          </a:p>
          <a:p>
            <a:r>
              <a:rPr lang="fr-CA" dirty="0">
                <a:effectLst/>
              </a:rPr>
              <a:t>Vérifier les sources</a:t>
            </a:r>
          </a:p>
          <a:p>
            <a:r>
              <a:rPr lang="fr-CA" dirty="0">
                <a:hlinkClick r:id="rId27"/>
              </a:rPr>
              <a:t>https://www.grandemobilisation.com</a:t>
            </a:r>
            <a:endParaRPr lang="fr-CA" dirty="0"/>
          </a:p>
          <a:p>
            <a:r>
              <a:rPr lang="fr-CA" dirty="0">
                <a:hlinkClick r:id="rId28"/>
              </a:rPr>
              <a:t>https://www.lesoleil.com/arts/2025/02/22/les-artistes-defendent-la-culture-quebecoise-une-fois-de-plus-CCFUFJR22RGYLJFIALZLWOMR7A/</a:t>
            </a:r>
            <a:endParaRPr lang="fr-CA" dirty="0"/>
          </a:p>
          <a:p>
            <a:r>
              <a:rPr lang="fr-CA" dirty="0">
                <a:hlinkClick r:id="rId29"/>
              </a:rPr>
              <a:t>https://www.uneq.qc.ca/2025/03/26/communique-de-presse-le-front-commun-pour-les-arts-reagit-au-budget-du-quebec/</a:t>
            </a:r>
            <a:endParaRPr lang="fr-CA" dirty="0"/>
          </a:p>
          <a:p>
            <a:r>
              <a:rPr lang="fr-CA" dirty="0">
                <a:hlinkClick r:id="rId30"/>
              </a:rPr>
              <a:t>https://www.facebook.com/p/Grande-mobilisation-pour-les-arts-au-Qu%C3%A9bec-61557922812883/</a:t>
            </a:r>
            <a:endParaRPr lang="fr-CA" dirty="0"/>
          </a:p>
          <a:p>
            <a:r>
              <a:rPr lang="fr-CA" dirty="0">
                <a:hlinkClick r:id="rId31"/>
              </a:rPr>
              <a:t>https://www.culture-quebec.qc.ca/2025/10/01/appel-a-projets-pour-les-artistes-et-les-organismes-artistiques-de-la-ville-de-quebec/</a:t>
            </a:r>
            <a:endParaRPr lang="fr-CA" dirty="0"/>
          </a:p>
          <a:p>
            <a:r>
              <a:rPr lang="fr-CA" dirty="0">
                <a:hlinkClick r:id="rId32"/>
              </a:rPr>
              <a:t>https://manifdart.org/appel-premiere-ovation-automne-2025/</a:t>
            </a:r>
            <a:endParaRPr lang="fr-CA" dirty="0"/>
          </a:p>
          <a:p>
            <a:r>
              <a:rPr lang="fr-CA" dirty="0">
                <a:hlinkClick r:id="rId33"/>
              </a:rPr>
              <a:t>https://www.calq.gouv.qc.ca/aide-financiere/programmes-daides-financiere/artistes</a:t>
            </a:r>
            <a:endParaRPr lang="fr-CA" dirty="0"/>
          </a:p>
          <a:p>
            <a:r>
              <a:rPr lang="fr-CA" dirty="0">
                <a:hlinkClick r:id="rId34"/>
              </a:rPr>
              <a:t>https://hellodarwin.com/fr/aide-aux-entreprises/subventions-et-financement/culture/artistes</a:t>
            </a:r>
            <a:endParaRPr lang="fr-CA" dirty="0"/>
          </a:p>
          <a:p>
            <a:endParaRPr lang="fr-CA" dirty="0"/>
          </a:p>
          <a:p>
            <a:endParaRPr lang="fr-CA" dirty="0"/>
          </a:p>
          <a:p>
            <a:endParaRPr lang="fr-FR" dirty="0"/>
          </a:p>
        </p:txBody>
      </p:sp>
      <p:sp>
        <p:nvSpPr>
          <p:cNvPr id="4" name="Espace réservé du numéro de diapositive 3"/>
          <p:cNvSpPr>
            <a:spLocks noGrp="1"/>
          </p:cNvSpPr>
          <p:nvPr>
            <p:ph type="sldNum" sz="quarter" idx="5"/>
          </p:nvPr>
        </p:nvSpPr>
        <p:spPr/>
        <p:txBody>
          <a:bodyPr/>
          <a:lstStyle/>
          <a:p>
            <a:fld id="{E8B8D760-E440-2C4F-94B3-1804E97A8AF0}" type="slidenum">
              <a:rPr lang="fr-FR" smtClean="0"/>
              <a:t>8</a:t>
            </a:fld>
            <a:endParaRPr lang="fr-FR"/>
          </a:p>
        </p:txBody>
      </p:sp>
    </p:spTree>
    <p:extLst>
      <p:ext uri="{BB962C8B-B14F-4D97-AF65-F5344CB8AC3E}">
        <p14:creationId xmlns:p14="http://schemas.microsoft.com/office/powerpoint/2010/main" val="25579084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Activité participative : Brainstorming collectif sur les différents acteurs que les participants connaissent ou imaginent comme contre-pouvoirs.</a:t>
            </a:r>
          </a:p>
          <a:p>
            <a:r>
              <a:rPr lang="fr-FR" dirty="0"/>
              <a:t>Malala </a:t>
            </a:r>
            <a:r>
              <a:rPr lang="fr-FR" dirty="0" err="1"/>
              <a:t>Yousafzaï</a:t>
            </a:r>
            <a:endParaRPr lang="fr-FR" dirty="0"/>
          </a:p>
          <a:p>
            <a:r>
              <a:rPr lang="fr-CA" b="1" dirty="0"/>
              <a:t>Les allumettières de Hull (1919-1924)</a:t>
            </a:r>
          </a:p>
          <a:p>
            <a:r>
              <a:rPr lang="fr-CA" b="1" dirty="0"/>
              <a:t>SOS Lac </a:t>
            </a:r>
            <a:r>
              <a:rPr lang="fr-CA" b="1" dirty="0" err="1"/>
              <a:t>Leamy</a:t>
            </a:r>
            <a:endParaRPr lang="fr-CA" b="1" dirty="0"/>
          </a:p>
          <a:p>
            <a:pPr marL="0" indent="0">
              <a:buNone/>
            </a:pPr>
            <a:endParaRPr lang="fr-CA" b="1" dirty="0"/>
          </a:p>
          <a:p>
            <a:r>
              <a:rPr lang="fr-CA" b="1" dirty="0"/>
              <a:t>Front régional Outaouais (FRO)</a:t>
            </a:r>
            <a:r>
              <a:rPr lang="fr-CA" dirty="0"/>
              <a:t> (2019)</a:t>
            </a:r>
          </a:p>
          <a:p>
            <a:endParaRPr lang="fr-CA" dirty="0"/>
          </a:p>
          <a:p>
            <a:r>
              <a:rPr lang="fr-CA" b="1" dirty="0"/>
              <a:t>APO</a:t>
            </a:r>
          </a:p>
          <a:p>
            <a:r>
              <a:rPr lang="fr-CA" b="1" dirty="0"/>
              <a:t>AGIR Outaouais (2025)</a:t>
            </a:r>
          </a:p>
          <a:p>
            <a:r>
              <a:rPr lang="fr-CA" b="1" dirty="0"/>
              <a:t>SOS Outaouais </a:t>
            </a:r>
          </a:p>
          <a:p>
            <a:r>
              <a:rPr lang="fr-CA" b="1" dirty="0"/>
              <a:t>Gatineau Sans pesticides</a:t>
            </a:r>
          </a:p>
          <a:p>
            <a:endParaRPr lang="fr-CA" b="1" dirty="0"/>
          </a:p>
          <a:p>
            <a:pPr marL="228600" indent="-228600">
              <a:buAutoNum type="arabicPeriod"/>
            </a:pPr>
            <a:r>
              <a:rPr lang="fr-CA" b="1" dirty="0"/>
              <a:t>Allumettières: </a:t>
            </a:r>
            <a:r>
              <a:rPr lang="fr-CA" dirty="0"/>
              <a:t>Les allumettières de Hull ont connu plusieurs luttes syndicales importantes au début du 20e siècle. En 1919, elles ont mené la première grève majeure d'un syndicat féminin au Québec, obtenant des gains salariaux, la réduction des heures de travail et la reconnaissance partielle de leur syndicat par l'employeur E. B. Eddy. Cette grève fut un exemple de réussite significative pour une organisation ouvrière catholique féminine dans la région. En résumé, les allumettières de Hull ont réussi à obtenir des avancées importantes dans leur combat mais ont aussi subi des défaites qui ont affaibli leur organisation à long terme. Leur histoire témoigne à la fois d’une force militante remarquable et des limites imposées par les contextes sociaux et économiques de l’époque.</a:t>
            </a:r>
          </a:p>
          <a:p>
            <a:pPr marL="228600" indent="-228600">
              <a:buAutoNum type="arabicPeriod"/>
            </a:pPr>
            <a:r>
              <a:rPr lang="fr-CA" dirty="0"/>
              <a:t>SOS Lac-</a:t>
            </a:r>
            <a:r>
              <a:rPr lang="fr-CA" dirty="0" err="1"/>
              <a:t>Leamy</a:t>
            </a:r>
            <a:r>
              <a:rPr lang="fr-CA" dirty="0"/>
              <a:t> 2002</a:t>
            </a:r>
          </a:p>
          <a:p>
            <a:pPr marL="228600" indent="-228600">
              <a:buAutoNum type="arabicPeriod"/>
            </a:pPr>
            <a:endParaRPr lang="fr-CA" dirty="0"/>
          </a:p>
          <a:p>
            <a:r>
              <a:rPr lang="fr-CA" b="0" dirty="0"/>
              <a:t>3. </a:t>
            </a:r>
            <a:r>
              <a:rPr lang="fr-CA" b="1" dirty="0"/>
              <a:t>Front Régional Outaouais </a:t>
            </a:r>
            <a:r>
              <a:rPr lang="fr-CA" dirty="0"/>
              <a:t>Le Front régional Outaouais (FRO) est une coalition qui vise à dépasser les divisions territoriales et sectorielles traditionnelles pour promouvoir un développement intégré et global de la région de l'Outaouais. Créé pour rassembler les municipalités et les acteurs régionaux, le FRO entend former une communauté d’intérêts partagés, au-delà des clivages entre zones urbaines et rurales, afin de défendre les besoins sociaux, économiques et culturels communs de toute la région. Le Front cherche ainsi à surmonter les particularismes municipaux pour adopter une approche cohérente et concertée de développement </a:t>
            </a:r>
            <a:r>
              <a:rPr lang="fr-CA" dirty="0" err="1"/>
              <a:t>régional.</a:t>
            </a:r>
            <a:r>
              <a:rPr lang="fr-CA" dirty="0" err="1">
                <a:hlinkClick r:id="rId3"/>
              </a:rPr>
              <a:t>erudit</a:t>
            </a:r>
            <a:r>
              <a:rPr lang="fr-CA" dirty="0"/>
              <a:t>​</a:t>
            </a:r>
          </a:p>
          <a:p>
            <a:r>
              <a:rPr lang="fr-CA" dirty="0"/>
              <a:t>Jusqu’ici, le Front régional Outaouais a contribué à :</a:t>
            </a:r>
          </a:p>
          <a:p>
            <a:r>
              <a:rPr lang="fr-CA" dirty="0"/>
              <a:t>La reconnaissance du statut particulier de l’Outaouais en tant que région hybride métropolitaine et périphérique, tenant compte de son lien avec la capitale fédérale Ottawa.</a:t>
            </a:r>
          </a:p>
          <a:p>
            <a:r>
              <a:rPr lang="fr-CA" dirty="0"/>
              <a:t>L’adoption d’une stratégie collective dépassant les clivages traditionnels pour une meilleure cohésion territoriale.</a:t>
            </a:r>
          </a:p>
          <a:p>
            <a:r>
              <a:rPr lang="fr-CA" dirty="0"/>
              <a:t>La promotion d’une vision partagée autour du développement social, économique et culturel de l’Outaouais.</a:t>
            </a:r>
          </a:p>
          <a:p>
            <a:r>
              <a:rPr lang="fr-CA" dirty="0"/>
              <a:t>La mobilisation des acteurs régionaux pour parler d’une seule voix dans les enjeux majeurs, y compris en concertation avec le gouvernement du Québec et diverses instances.</a:t>
            </a:r>
            <a:r>
              <a:rPr lang="fr-CA" dirty="0">
                <a:hlinkClick r:id="rId4"/>
              </a:rPr>
              <a:t>ccgatineau+1</a:t>
            </a:r>
            <a:r>
              <a:rPr lang="fr-CA" dirty="0"/>
              <a:t>​</a:t>
            </a:r>
          </a:p>
          <a:p>
            <a:r>
              <a:rPr lang="fr-CA" dirty="0"/>
              <a:t>Le FRO reste un acteur clé du dialogue régional, visant à renforcer l’autonomie, la vitalité et la cohésion de l’Outaouais au sein du Québec.</a:t>
            </a:r>
          </a:p>
          <a:p>
            <a:r>
              <a:rPr lang="fr-CA" dirty="0">
                <a:hlinkClick r:id="rId3"/>
              </a:rPr>
              <a:t>https://www.erudit.org/fr/revues/cgq/2021-v66-n186-cgq08830/1106866ar/</a:t>
            </a:r>
            <a:endParaRPr lang="fr-CA" dirty="0"/>
          </a:p>
          <a:p>
            <a:r>
              <a:rPr lang="fr-CA" dirty="0">
                <a:hlinkClick r:id="rId5"/>
              </a:rPr>
              <a:t>https://cdn-contenu.quebec.ca/cdn-contenu/adm/min/emploi-solidarite-sociale/publications-adm/plan-strategique/plan_action_regional/2025/PAR_07_OUT_2025-2026.pdf</a:t>
            </a:r>
            <a:endParaRPr lang="fr-CA" dirty="0"/>
          </a:p>
          <a:p>
            <a:r>
              <a:rPr lang="fr-CA" dirty="0">
                <a:hlinkClick r:id="rId6"/>
              </a:rPr>
              <a:t>https://cdn-contenu.quebec.ca/cdn-contenu/adm/min/affaires-municipales/publications/occupation_territoire/PLA_outaouais.pdf</a:t>
            </a:r>
            <a:endParaRPr lang="fr-CA" dirty="0"/>
          </a:p>
          <a:p>
            <a:r>
              <a:rPr lang="fr-CA" dirty="0">
                <a:hlinkClick r:id="rId7"/>
              </a:rPr>
              <a:t>https://www.assnat.qc.ca/Media/Process.aspx?MediaId=ANQ.Vigie.Bll.DocumentGenerique_47909&amp;process=Default&amp;token=ZyMoxNwUn8ikQ+TRKYwPCjWrKwg+vIv9rjij7p3xLGTZDmLVSmJLoqe%2FvG7%2FYWzz</a:t>
            </a:r>
            <a:endParaRPr lang="fr-CA" dirty="0"/>
          </a:p>
          <a:p>
            <a:r>
              <a:rPr lang="fr-CA" dirty="0">
                <a:hlinkClick r:id="rId4"/>
              </a:rPr>
              <a:t>https://ccgatineau.ca/actualite/le-front-regional-fait-le-point-sur-la-concertation-regionale-et-le-dossier-outaouais/</a:t>
            </a:r>
            <a:endParaRPr lang="fr-CA" dirty="0"/>
          </a:p>
          <a:p>
            <a:r>
              <a:rPr lang="fr-CA" dirty="0">
                <a:hlinkClick r:id="rId8"/>
              </a:rPr>
              <a:t>https://mrnf.gouv.qc.ca/documents/territoire/portrait-outaouais.pdf</a:t>
            </a:r>
            <a:endParaRPr lang="fr-CA" dirty="0"/>
          </a:p>
          <a:p>
            <a:r>
              <a:rPr lang="fr-CA" dirty="0">
                <a:hlinkClick r:id="rId9"/>
              </a:rPr>
              <a:t>https://odooutaouais.ca/projets-majeurs/situation-frontalieres-de-loutaouais/</a:t>
            </a:r>
            <a:endParaRPr lang="fr-CA" dirty="0"/>
          </a:p>
          <a:p>
            <a:r>
              <a:rPr lang="fr-CA" dirty="0">
                <a:hlinkClick r:id="rId10"/>
              </a:rPr>
              <a:t>https://atelierdesfuturs.org/wp-content/uploads/2025/01/De-la-planification-strategique-regionale-a-la-prospective-en-Outaouais-la-difficile-construction-d-un-nouveau-rapport-au-temps.pdf</a:t>
            </a:r>
            <a:endParaRPr lang="fr-CA" dirty="0"/>
          </a:p>
          <a:p>
            <a:r>
              <a:rPr lang="fr-CA" dirty="0">
                <a:hlinkClick r:id="rId11"/>
              </a:rPr>
              <a:t>https://www.inspq.qc.ca/sites/default/files/publications/1520_portenvbatienvservicesrssoutaouais.pdf</a:t>
            </a:r>
            <a:endParaRPr lang="fr-CA" dirty="0"/>
          </a:p>
          <a:p>
            <a:r>
              <a:rPr lang="fr-CA" dirty="0">
                <a:hlinkClick r:id="rId12"/>
              </a:rPr>
              <a:t>https://www.mrcpontiac.qc.ca/wp-content/uploads/20170210-Consultation-FARR-v8_f_fr.pdf</a:t>
            </a:r>
            <a:endParaRPr lang="fr-CA" dirty="0"/>
          </a:p>
          <a:p>
            <a:endParaRPr lang="fr-FR" b="1" dirty="0"/>
          </a:p>
          <a:p>
            <a:endParaRPr lang="fr-FR" dirty="0"/>
          </a:p>
          <a:p>
            <a:r>
              <a:rPr lang="fr-CA" dirty="0"/>
              <a:t>4.</a:t>
            </a:r>
            <a:r>
              <a:rPr lang="fr-CA" b="1" dirty="0"/>
              <a:t> APO</a:t>
            </a:r>
            <a:r>
              <a:rPr lang="fr-CA" dirty="0"/>
              <a:t>: ou Accueil-Parrainage Outaouais, est un organisme communautaire régional fondé en 1979 qui a pour mission d’accueillir, accompagner et favoriser l’insertion socioéconomique des personnes immigrantes nouvellement arrivées en Outaouais. Il joue un rôle pivot dans l’intégration des immigrants en leur offrant des services personnalisés et adaptés.</a:t>
            </a:r>
            <a:r>
              <a:rPr lang="fr-CA" dirty="0">
                <a:hlinkClick r:id="rId13"/>
              </a:rPr>
              <a:t>apo-qc+1</a:t>
            </a:r>
            <a:r>
              <a:rPr lang="fr-CA" dirty="0"/>
              <a:t>​</a:t>
            </a:r>
          </a:p>
          <a:p>
            <a:r>
              <a:rPr lang="fr-CA" dirty="0"/>
              <a:t>Concrètement, l’APO permet de :</a:t>
            </a:r>
          </a:p>
          <a:p>
            <a:r>
              <a:rPr lang="fr-CA" dirty="0"/>
              <a:t>Accompagner les nouveaux arrivants dans leurs démarches d’installation, comme la recherche de logement, l’inscription à des cours de francisation, l’accès aux services de santé, et la compréhension des droits et obligations au Québec.</a:t>
            </a:r>
          </a:p>
          <a:p>
            <a:r>
              <a:rPr lang="fr-CA" dirty="0"/>
              <a:t>Fournir des services d’interprétation, de médiation interculturelle, et de traduction pour faciliter la communication avec les institutions gouvernementales.</a:t>
            </a:r>
          </a:p>
          <a:p>
            <a:r>
              <a:rPr lang="fr-CA" dirty="0"/>
              <a:t>Offrir des activités collectives d’information, de jumelage interculturel, de parrainage, ainsi que des ateliers pour mieux s’intégrer socialement.</a:t>
            </a:r>
          </a:p>
          <a:p>
            <a:r>
              <a:rPr lang="fr-CA" dirty="0"/>
              <a:t>Soutenir les enfants et les familles dans leur adaptation au milieu scolaire et communautaire.</a:t>
            </a:r>
          </a:p>
          <a:p>
            <a:r>
              <a:rPr lang="fr-CA" dirty="0"/>
              <a:t>Mobiliser la communauté locale autour du vivre-ensemble et promouvoir l’inclusion sociale.</a:t>
            </a:r>
          </a:p>
          <a:p>
            <a:r>
              <a:rPr lang="fr-CA" dirty="0"/>
              <a:t>L’APO a ainsi permis à plus de 20 000 personnes immigrantes de s’établir durablement dans la région, facilitant leur autonomie et contribuant à la diversité et à la cohésion sociale de l’Outaouais.</a:t>
            </a:r>
            <a:r>
              <a:rPr lang="fr-CA" dirty="0">
                <a:hlinkClick r:id="rId14"/>
              </a:rPr>
              <a:t>cabgatineau+2</a:t>
            </a:r>
            <a:r>
              <a:rPr lang="fr-CA" dirty="0"/>
              <a:t>​</a:t>
            </a:r>
          </a:p>
          <a:p>
            <a:r>
              <a:rPr lang="fr-CA" dirty="0">
                <a:hlinkClick r:id="rId14"/>
              </a:rPr>
              <a:t>https://www.cabgatineau.com/organisme/profil/accueil-parrainage-outaouais</a:t>
            </a:r>
            <a:endParaRPr lang="fr-CA" dirty="0"/>
          </a:p>
          <a:p>
            <a:r>
              <a:rPr lang="fr-CA" dirty="0">
                <a:hlinkClick r:id="rId13"/>
              </a:rPr>
              <a:t>https://apo-qc.org/wp-content/uploads/2024/09/Livret-Une-nouvelle-vie-a-Gatineau-2024-compressed.pdf</a:t>
            </a:r>
            <a:endParaRPr lang="fr-CA" dirty="0"/>
          </a:p>
          <a:p>
            <a:r>
              <a:rPr lang="fr-CA" dirty="0">
                <a:hlinkClick r:id="rId15"/>
              </a:rPr>
              <a:t>https://apo-qc.org</a:t>
            </a:r>
            <a:endParaRPr lang="fr-CA" dirty="0"/>
          </a:p>
          <a:p>
            <a:r>
              <a:rPr lang="fr-CA" dirty="0">
                <a:hlinkClick r:id="rId16"/>
              </a:rPr>
              <a:t>https://www.quebec.ca/immigration/partenaires/12/accueil-parrainage-outaouais</a:t>
            </a:r>
            <a:endParaRPr lang="fr-CA" dirty="0"/>
          </a:p>
          <a:p>
            <a:r>
              <a:rPr lang="fr-CA" dirty="0">
                <a:hlinkClick r:id="rId17"/>
              </a:rPr>
              <a:t>https://www.211qc.ca/organisme/accueil-parrainage-outaouais-70180709</a:t>
            </a:r>
            <a:endParaRPr lang="fr-CA" dirty="0"/>
          </a:p>
          <a:p>
            <a:r>
              <a:rPr lang="fr-CA" dirty="0">
                <a:hlinkClick r:id="rId18"/>
              </a:rPr>
              <a:t>https://c-go.org/partenaires/accueil-parrainage-outaouais-apo/</a:t>
            </a:r>
            <a:endParaRPr lang="fr-CA" dirty="0"/>
          </a:p>
          <a:p>
            <a:r>
              <a:rPr lang="fr-CA" dirty="0">
                <a:hlinkClick r:id="rId19"/>
              </a:rPr>
              <a:t>https://centraideoutaouais.com/que-fait-on/organismes-appuyes</a:t>
            </a:r>
            <a:endParaRPr lang="fr-CA" dirty="0"/>
          </a:p>
          <a:p>
            <a:r>
              <a:rPr lang="fr-CA" dirty="0">
                <a:hlinkClick r:id="rId20"/>
              </a:rPr>
              <a:t>https://www.facebook.com/AccueilParrainageOutaouais/?locale=fr_CA</a:t>
            </a:r>
            <a:endParaRPr lang="fr-CA" dirty="0"/>
          </a:p>
          <a:p>
            <a:r>
              <a:rPr lang="fr-CA" dirty="0">
                <a:hlinkClick r:id="rId21"/>
              </a:rPr>
              <a:t>https://immigrantquebec.com/fr/preparer/ou-s-installer-au-quebec/outaouais/</a:t>
            </a:r>
            <a:endParaRPr lang="fr-CA" dirty="0"/>
          </a:p>
          <a:p>
            <a:endParaRPr lang="fr-CA" dirty="0"/>
          </a:p>
          <a:p>
            <a:r>
              <a:rPr lang="fr-CA" dirty="0"/>
              <a:t>5. Agir: AGIR Outaouais est une organisation de concertation régionale qui regroupe plusieurs groupes de femmes œuvrant dans divers domaines tels que la lutte contre la violence, la santé, la famille, l'immigration, l'emploi, et l'entrepreneuriat. À travers ses membres, AGIR offre un espace de discussion, de formation, d'analyse, de mobilisation et de défense des droits des femmes en Outaouais.</a:t>
            </a:r>
            <a:r>
              <a:rPr lang="fr-CA" dirty="0">
                <a:hlinkClick r:id="rId22"/>
              </a:rPr>
              <a:t>agir-outaouais+1</a:t>
            </a:r>
            <a:r>
              <a:rPr lang="fr-CA" dirty="0"/>
              <a:t>​</a:t>
            </a:r>
          </a:p>
          <a:p>
            <a:r>
              <a:rPr lang="fr-CA" dirty="0"/>
              <a:t>Ce que permet AGIR Outaouais :</a:t>
            </a:r>
          </a:p>
          <a:p>
            <a:r>
              <a:rPr lang="fr-CA" dirty="0"/>
              <a:t>Favoriser la concertation entre les groupes de femmes de la région.</a:t>
            </a:r>
          </a:p>
          <a:p>
            <a:r>
              <a:rPr lang="fr-CA" dirty="0"/>
              <a:t>Défendre collectivement les droits et intérêts des femmes.</a:t>
            </a:r>
          </a:p>
          <a:p>
            <a:r>
              <a:rPr lang="fr-CA" dirty="0"/>
              <a:t>Sensibiliser les milieux sociaux, économiques et politiques aux enjeux féministes.</a:t>
            </a:r>
          </a:p>
          <a:p>
            <a:r>
              <a:rPr lang="fr-CA" dirty="0"/>
              <a:t>Organiser des actions concrètes comme les campagnes de sensibilisation, les formations, et les journées d’action comme « Ça gronde ! ».</a:t>
            </a:r>
          </a:p>
          <a:p>
            <a:r>
              <a:rPr lang="fr-CA" dirty="0"/>
              <a:t>Soutenir les femmes dans leur engagement politique et social.</a:t>
            </a:r>
          </a:p>
          <a:p>
            <a:r>
              <a:rPr lang="fr-CA" dirty="0"/>
              <a:t>Mener des recherches et des projets, notamment sur les violences faites aux femmes de la diversité en Outaouais, afin de mieux répondre à leurs besoins.</a:t>
            </a:r>
            <a:r>
              <a:rPr lang="fr-CA" dirty="0">
                <a:hlinkClick r:id="rId23"/>
              </a:rPr>
              <a:t>agir-outaouais+2</a:t>
            </a:r>
            <a:r>
              <a:rPr lang="fr-CA" dirty="0"/>
              <a:t>​</a:t>
            </a:r>
          </a:p>
          <a:p>
            <a:r>
              <a:rPr lang="fr-CA" dirty="0"/>
              <a:t>Accomplissements notables :</a:t>
            </a:r>
          </a:p>
          <a:p>
            <a:r>
              <a:rPr lang="fr-CA" dirty="0"/>
              <a:t>Organisation régulière de rassemblements féministes, de conférences et d'actions de réseauteurs pour inspirer et renforcer le mouvement des femmes.</a:t>
            </a:r>
          </a:p>
          <a:p>
            <a:r>
              <a:rPr lang="fr-CA" dirty="0"/>
              <a:t>Réalisation de projets de recherche pour dresser un état des lieux des violences faites aux femmes en Outaouais et promouvoir des mesures adaptées.</a:t>
            </a:r>
          </a:p>
          <a:p>
            <a:r>
              <a:rPr lang="fr-CA" dirty="0"/>
              <a:t>Influence dans le débat public régional, notamment lors des campagnes électorales par l’envoi de questionnaires aux </a:t>
            </a:r>
            <a:r>
              <a:rPr lang="fr-CA" dirty="0" err="1"/>
              <a:t>candidat·es</a:t>
            </a:r>
            <a:r>
              <a:rPr lang="fr-CA" dirty="0"/>
              <a:t> sur les enjeux féminins.</a:t>
            </a:r>
          </a:p>
          <a:p>
            <a:r>
              <a:rPr lang="fr-CA" dirty="0"/>
              <a:t>Renforcement du réseau des groupes membres qui incluent maisons d’hébergement, centres de femmes, groupes de soutien et associations spécialisées, permettant une solidarité et un soutien accru pour les femmes vulnérables.</a:t>
            </a:r>
            <a:r>
              <a:rPr lang="fr-CA" dirty="0">
                <a:hlinkClick r:id="rId24"/>
              </a:rPr>
              <a:t>femanvi+2</a:t>
            </a:r>
            <a:r>
              <a:rPr lang="fr-CA" dirty="0"/>
              <a:t>​</a:t>
            </a:r>
          </a:p>
          <a:p>
            <a:r>
              <a:rPr lang="fr-CA" dirty="0"/>
              <a:t>AGIR Outaouais joue donc un rôle majeur dans la défense des droits des femmes, la promotion de l’égalité et la lutte contre la violence dans toute la région de l’Outaouais.</a:t>
            </a:r>
          </a:p>
          <a:p>
            <a:r>
              <a:rPr lang="fr-CA" dirty="0">
                <a:hlinkClick r:id="rId22"/>
              </a:rPr>
              <a:t>https://agir-outaouais.ca/a-propos/membres/</a:t>
            </a:r>
            <a:endParaRPr lang="fr-CA" dirty="0"/>
          </a:p>
          <a:p>
            <a:r>
              <a:rPr lang="fr-CA" dirty="0">
                <a:hlinkClick r:id="rId25"/>
              </a:rPr>
              <a:t>https://agir-outaouais.ca</a:t>
            </a:r>
            <a:endParaRPr lang="fr-CA" dirty="0"/>
          </a:p>
          <a:p>
            <a:r>
              <a:rPr lang="fr-CA" dirty="0">
                <a:hlinkClick r:id="rId23"/>
              </a:rPr>
              <a:t>https://agir-outaouais.ca/projets/projet-sur-les-violences-faites-aux-femmes-de-la-diversite-en-outaouais-2022/</a:t>
            </a:r>
            <a:endParaRPr lang="fr-CA" dirty="0"/>
          </a:p>
          <a:p>
            <a:r>
              <a:rPr lang="fr-CA" dirty="0">
                <a:hlinkClick r:id="rId26"/>
              </a:rPr>
              <a:t>https://agir-outaouais.ca/projets/agir-plus/</a:t>
            </a:r>
            <a:endParaRPr lang="fr-CA" dirty="0"/>
          </a:p>
          <a:p>
            <a:r>
              <a:rPr lang="fr-CA" dirty="0">
                <a:hlinkClick r:id="rId27"/>
              </a:rPr>
              <a:t>https://www.cabgatineau.com/organisme/profil/assemblee-des-groupes-de-femmes-dinterventions-regionales-agir</a:t>
            </a:r>
            <a:endParaRPr lang="fr-CA" dirty="0"/>
          </a:p>
          <a:p>
            <a:r>
              <a:rPr lang="fr-CA" dirty="0">
                <a:hlinkClick r:id="rId24"/>
              </a:rPr>
              <a:t>https://www.femanvi.org/recherche/projets-completes/</a:t>
            </a:r>
            <a:endParaRPr lang="fr-CA" dirty="0"/>
          </a:p>
          <a:p>
            <a:r>
              <a:rPr lang="fr-CA" dirty="0">
                <a:hlinkClick r:id="rId28"/>
              </a:rPr>
              <a:t>https://ca.linkedin.com/company/agir-outaouais</a:t>
            </a:r>
            <a:endParaRPr lang="fr-CA" dirty="0"/>
          </a:p>
          <a:p>
            <a:r>
              <a:rPr lang="fr-CA" dirty="0">
                <a:hlinkClick r:id="rId29"/>
              </a:rPr>
              <a:t>https://www.bulletingatineau.ca/agir-outaouais-le-groupe-de-femmes-de-l-outaouais-organise-une-journee-d-action-de-reseautage-et-de-conferences</a:t>
            </a:r>
            <a:endParaRPr lang="fr-CA" dirty="0"/>
          </a:p>
          <a:p>
            <a:r>
              <a:rPr lang="fr-CA" dirty="0">
                <a:hlinkClick r:id="rId30"/>
              </a:rPr>
              <a:t>https://agir-outaouais.ca/projets/</a:t>
            </a:r>
            <a:endParaRPr lang="fr-CA" dirty="0"/>
          </a:p>
          <a:p>
            <a:r>
              <a:rPr lang="fr-CA" dirty="0">
                <a:hlinkClick r:id="rId31"/>
              </a:rPr>
              <a:t>https://www.facebook.com/agir.outaouais/?locale=fr_CA</a:t>
            </a:r>
            <a:endParaRPr lang="fr-CA" dirty="0"/>
          </a:p>
          <a:p>
            <a:endParaRPr lang="fr-CA" dirty="0"/>
          </a:p>
          <a:p>
            <a:r>
              <a:rPr lang="fr-CA" dirty="0"/>
              <a:t>6. SOS Outaouais est une coalition d’organismes et de citoyens de l’Outaouais qui agit pour défendre une voix commune face aux difficultés majeures du système de santé et des services sociaux régionaux. Cette coalition est portée par la Fondation Santé Outaouais qui coordonne ses actions et agit comme porte-</a:t>
            </a:r>
            <a:r>
              <a:rPr lang="fr-CA" dirty="0" err="1"/>
              <a:t>parole.</a:t>
            </a:r>
            <a:r>
              <a:rPr lang="fr-CA" dirty="0" err="1">
                <a:hlinkClick r:id="rId32"/>
              </a:rPr>
              <a:t>fondationsanteoutaouais</a:t>
            </a:r>
            <a:r>
              <a:rPr lang="fr-CA" dirty="0"/>
              <a:t>​</a:t>
            </a:r>
          </a:p>
          <a:p>
            <a:r>
              <a:rPr lang="fr-CA" dirty="0"/>
              <a:t>Domaine d’action principal :</a:t>
            </a:r>
          </a:p>
          <a:p>
            <a:r>
              <a:rPr lang="fr-CA" dirty="0"/>
              <a:t>Revendiquer une meilleure équité et un financement adéquat pour le réseau de santé en Outaouais.</a:t>
            </a:r>
          </a:p>
          <a:p>
            <a:r>
              <a:rPr lang="fr-CA" dirty="0"/>
              <a:t>Sensibiliser les décideurs et le public à la situation alarmante du manque de personnel dans les urgences, les blocs opératoires, et les services de santé.</a:t>
            </a:r>
          </a:p>
          <a:p>
            <a:r>
              <a:rPr lang="fr-CA" dirty="0"/>
              <a:t>Exposer les écarts financiers importants, notamment un manque de près de 349 millions de dollars annuels pour atteindre la moyenne provinciale en dépenses par habitant.</a:t>
            </a:r>
          </a:p>
          <a:p>
            <a:r>
              <a:rPr lang="fr-CA" dirty="0"/>
              <a:t>Demander des mesures concrètes, comme une rémunération différenciée pour le personnel de santé afin d’éviter la fuite vers l’Ontario voisin et garantir un accès équitable aux soins.</a:t>
            </a:r>
            <a:r>
              <a:rPr lang="fr-CA" dirty="0">
                <a:hlinkClick r:id="rId33"/>
              </a:rPr>
              <a:t>ledroit+2</a:t>
            </a:r>
            <a:r>
              <a:rPr lang="fr-CA" dirty="0"/>
              <a:t>​</a:t>
            </a:r>
          </a:p>
          <a:p>
            <a:r>
              <a:rPr lang="fr-CA" dirty="0"/>
              <a:t>Accomplissements :</a:t>
            </a:r>
          </a:p>
          <a:p>
            <a:r>
              <a:rPr lang="fr-CA" dirty="0"/>
              <a:t>Mobilisation citoyenne et organisation de campagnes publiques pour attirer l’attention sur la crise en santé.</a:t>
            </a:r>
          </a:p>
          <a:p>
            <a:r>
              <a:rPr lang="fr-CA" dirty="0"/>
              <a:t>Publication de manifestes et prises de position formelles auprès de l’Assemblée nationale du Québec.</a:t>
            </a:r>
          </a:p>
          <a:p>
            <a:r>
              <a:rPr lang="fr-CA" dirty="0"/>
              <a:t>Ralliement d’un large nombre d’acteurs régionaux (plus de 1200 citoyens et organisations) pour parler d’une seule voix.</a:t>
            </a:r>
          </a:p>
          <a:p>
            <a:r>
              <a:rPr lang="fr-CA" dirty="0"/>
              <a:t>Contribution à la visibilité médiatique et politique de la crise pour obtenir des engagements gouvernementaux.</a:t>
            </a:r>
            <a:r>
              <a:rPr lang="fr-CA" dirty="0">
                <a:hlinkClick r:id="rId32"/>
              </a:rPr>
              <a:t>fondationsanteoutaouais+1</a:t>
            </a:r>
            <a:r>
              <a:rPr lang="fr-CA" dirty="0"/>
              <a:t>​</a:t>
            </a:r>
          </a:p>
          <a:p>
            <a:r>
              <a:rPr lang="fr-CA" dirty="0"/>
              <a:t>En résumé, SOS Outaouais est un levier important de plaidoyer pour la justice en santé dans la région, renforçant la sensibilisation et la pression sur les autorités pour des actions durables.</a:t>
            </a:r>
          </a:p>
          <a:p>
            <a:r>
              <a:rPr lang="fr-CA" dirty="0">
                <a:hlinkClick r:id="rId34"/>
              </a:rPr>
              <a:t>https://fondationsanteoutaouais.ca</a:t>
            </a:r>
            <a:endParaRPr lang="fr-CA" dirty="0"/>
          </a:p>
          <a:p>
            <a:r>
              <a:rPr lang="fr-CA" dirty="0">
                <a:hlinkClick r:id="rId32"/>
              </a:rPr>
              <a:t>https://fondationsanteoutaouais.ca/sos-outaouais/</a:t>
            </a:r>
            <a:endParaRPr lang="fr-CA" dirty="0"/>
          </a:p>
          <a:p>
            <a:r>
              <a:rPr lang="fr-CA" dirty="0">
                <a:hlinkClick r:id="rId35"/>
              </a:rPr>
              <a:t>https://aqdroutaouais.org/wp-content/uploads/2024/11/Version-finale-2024-Repertoire-des-ressources-et-services-pour-les-personnes-ainees-8.5-x-11-in-1.pdf</a:t>
            </a:r>
            <a:endParaRPr lang="fr-CA" dirty="0"/>
          </a:p>
          <a:p>
            <a:r>
              <a:rPr lang="fr-CA" dirty="0">
                <a:hlinkClick r:id="rId36"/>
              </a:rPr>
              <a:t>https://cdn-contenu.quebec.ca/cdn-contenu/adm/min/emploi-solidarite-sociale/publications-adm/plan-strategique/plan_action_regional/2024/PAR_Outaouais_2024-2025.pdf</a:t>
            </a:r>
            <a:endParaRPr lang="fr-CA" dirty="0"/>
          </a:p>
          <a:p>
            <a:r>
              <a:rPr lang="fr-CA" dirty="0">
                <a:hlinkClick r:id="rId37"/>
              </a:rPr>
              <a:t>https://www.sante.gouv.qc.ca/en/repertoire-ressources/ressource/?nofiche=36449</a:t>
            </a:r>
            <a:endParaRPr lang="fr-CA" dirty="0"/>
          </a:p>
          <a:p>
            <a:r>
              <a:rPr lang="fr-CA" dirty="0">
                <a:hlinkClick r:id="rId33"/>
              </a:rPr>
              <a:t>https://www.ledroit.com/actualites/sante/2024/10/07/un-manifeste-de-sos-outaouais-pour-exiger-un-financement-equitable-en-sante-WSN4KUSXL5HYHMYXGBN3BPLU6A/</a:t>
            </a:r>
            <a:endParaRPr lang="fr-CA" dirty="0"/>
          </a:p>
          <a:p>
            <a:r>
              <a:rPr lang="fr-CA" dirty="0">
                <a:hlinkClick r:id="rId38"/>
              </a:rPr>
              <a:t>https://odooutaouais.ca/organisme/action-sante-outaouais/</a:t>
            </a:r>
            <a:endParaRPr lang="fr-CA" dirty="0"/>
          </a:p>
          <a:p>
            <a:r>
              <a:rPr lang="fr-CA" dirty="0">
                <a:hlinkClick r:id="rId39"/>
              </a:rPr>
              <a:t>https://www.facebook.com/p/SOS-Outaouais-61560753835347/</a:t>
            </a:r>
            <a:endParaRPr lang="fr-CA" dirty="0"/>
          </a:p>
          <a:p>
            <a:r>
              <a:rPr lang="fr-CA" dirty="0">
                <a:hlinkClick r:id="rId40"/>
              </a:rPr>
              <a:t>https://macommunaute.ca/bottin-des-organismes/action-sante-outaouais/</a:t>
            </a:r>
            <a:endParaRPr lang="fr-CA" dirty="0"/>
          </a:p>
          <a:p>
            <a:r>
              <a:rPr lang="fr-CA" dirty="0"/>
              <a:t>7. Gatineau sans pesticides et Mères au Front</a:t>
            </a:r>
          </a:p>
          <a:p>
            <a:endParaRPr lang="fr-CA" dirty="0"/>
          </a:p>
          <a:p>
            <a:endParaRPr lang="fr-FR" dirty="0"/>
          </a:p>
        </p:txBody>
      </p:sp>
      <p:sp>
        <p:nvSpPr>
          <p:cNvPr id="4" name="Espace réservé du numéro de diapositive 3"/>
          <p:cNvSpPr>
            <a:spLocks noGrp="1"/>
          </p:cNvSpPr>
          <p:nvPr>
            <p:ph type="sldNum" sz="quarter" idx="5"/>
          </p:nvPr>
        </p:nvSpPr>
        <p:spPr/>
        <p:txBody>
          <a:bodyPr/>
          <a:lstStyle/>
          <a:p>
            <a:fld id="{E8B8D760-E440-2C4F-94B3-1804E97A8AF0}" type="slidenum">
              <a:rPr lang="fr-FR" smtClean="0"/>
              <a:t>9</a:t>
            </a:fld>
            <a:endParaRPr lang="fr-FR"/>
          </a:p>
        </p:txBody>
      </p:sp>
    </p:spTree>
    <p:extLst>
      <p:ext uri="{BB962C8B-B14F-4D97-AF65-F5344CB8AC3E}">
        <p14:creationId xmlns:p14="http://schemas.microsoft.com/office/powerpoint/2010/main" val="316556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fr-CA"/>
              <a:t>Modifier le style du titre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r-CA"/>
              <a:t>Modifier le style des sous-titres du masque</a:t>
            </a:r>
            <a:endParaRPr lang="en-US" dirty="0"/>
          </a:p>
        </p:txBody>
      </p:sp>
      <p:sp>
        <p:nvSpPr>
          <p:cNvPr id="4" name="Date Placeholder 3"/>
          <p:cNvSpPr>
            <a:spLocks noGrp="1"/>
          </p:cNvSpPr>
          <p:nvPr>
            <p:ph type="dt" sz="half" idx="10"/>
          </p:nvPr>
        </p:nvSpPr>
        <p:spPr/>
        <p:txBody>
          <a:bodyPr/>
          <a:lstStyle/>
          <a:p>
            <a:fld id="{BF91984C-6BDB-C04C-857F-EE9EC74E7880}" type="datetime1">
              <a:rPr lang="fr-CA" smtClean="0"/>
              <a:t>2025-11-09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Modifier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dirty="0"/>
          </a:p>
        </p:txBody>
      </p:sp>
      <p:sp>
        <p:nvSpPr>
          <p:cNvPr id="7" name="Date Placeholder 6"/>
          <p:cNvSpPr>
            <a:spLocks noGrp="1"/>
          </p:cNvSpPr>
          <p:nvPr>
            <p:ph type="dt" sz="half" idx="10"/>
          </p:nvPr>
        </p:nvSpPr>
        <p:spPr/>
        <p:txBody>
          <a:bodyPr/>
          <a:lstStyle/>
          <a:p>
            <a:fld id="{3A8AC4B0-316E-6A41-AB2A-2A5DE2DD3871}" type="datetime1">
              <a:rPr lang="fr-CA" smtClean="0"/>
              <a:t>2025-11-09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fr-CA"/>
              <a:t>Modifier le style du titre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dirty="0"/>
          </a:p>
        </p:txBody>
      </p:sp>
      <p:sp>
        <p:nvSpPr>
          <p:cNvPr id="7" name="Date Placeholder 6"/>
          <p:cNvSpPr>
            <a:spLocks noGrp="1"/>
          </p:cNvSpPr>
          <p:nvPr>
            <p:ph type="dt" sz="half" idx="10"/>
          </p:nvPr>
        </p:nvSpPr>
        <p:spPr/>
        <p:txBody>
          <a:bodyPr/>
          <a:lstStyle/>
          <a:p>
            <a:fld id="{8DED21A7-67E4-A845-A62E-A44A5BCF4E44}" type="datetime1">
              <a:rPr lang="fr-CA" smtClean="0"/>
              <a:t>2025-11-09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Modifier le style du titre</a:t>
            </a:r>
            <a:endParaRPr lang="en-US" dirty="0"/>
          </a:p>
        </p:txBody>
      </p:sp>
      <p:sp>
        <p:nvSpPr>
          <p:cNvPr id="3" name="Content Placeholder 2"/>
          <p:cNvSpPr>
            <a:spLocks noGrp="1"/>
          </p:cNvSpPr>
          <p:nvPr>
            <p:ph idx="1"/>
          </p:nvPr>
        </p:nvSpPr>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dirty="0"/>
          </a:p>
        </p:txBody>
      </p:sp>
      <p:sp>
        <p:nvSpPr>
          <p:cNvPr id="4" name="Date Placeholder 3"/>
          <p:cNvSpPr>
            <a:spLocks noGrp="1"/>
          </p:cNvSpPr>
          <p:nvPr>
            <p:ph type="dt" sz="half" idx="10"/>
          </p:nvPr>
        </p:nvSpPr>
        <p:spPr/>
        <p:txBody>
          <a:bodyPr/>
          <a:lstStyle/>
          <a:p>
            <a:fld id="{A18772EE-0EA3-3F4A-8795-4770DAAF962E}" type="datetime1">
              <a:rPr lang="fr-CA" smtClean="0"/>
              <a:t>2025-11-09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fr-CA"/>
              <a:t>Modifier le style du titre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A"/>
              <a:t>Cliquez pour modifier les styles du texte du masque</a:t>
            </a:r>
          </a:p>
        </p:txBody>
      </p:sp>
      <p:sp>
        <p:nvSpPr>
          <p:cNvPr id="4" name="Date Placeholder 3"/>
          <p:cNvSpPr>
            <a:spLocks noGrp="1"/>
          </p:cNvSpPr>
          <p:nvPr>
            <p:ph type="dt" sz="half" idx="10"/>
          </p:nvPr>
        </p:nvSpPr>
        <p:spPr/>
        <p:txBody>
          <a:bodyPr/>
          <a:lstStyle/>
          <a:p>
            <a:fld id="{93784D87-0E48-B847-BD01-5DB019B6EF8A}" type="datetime1">
              <a:rPr lang="fr-CA" smtClean="0"/>
              <a:t>2025-11-09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Modifier le style du titre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dirty="0"/>
          </a:p>
        </p:txBody>
      </p:sp>
      <p:sp>
        <p:nvSpPr>
          <p:cNvPr id="8" name="Date Placeholder 7"/>
          <p:cNvSpPr>
            <a:spLocks noGrp="1"/>
          </p:cNvSpPr>
          <p:nvPr>
            <p:ph type="dt" sz="half" idx="10"/>
          </p:nvPr>
        </p:nvSpPr>
        <p:spPr/>
        <p:txBody>
          <a:bodyPr/>
          <a:lstStyle/>
          <a:p>
            <a:fld id="{01B560AB-A12A-C548-9575-E19E86B2266C}" type="datetime1">
              <a:rPr lang="fr-CA" smtClean="0"/>
              <a:t>2025-11-09</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CA"/>
              <a:t>Modifier le style du titre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dirty="0"/>
          </a:p>
        </p:txBody>
      </p:sp>
      <p:sp>
        <p:nvSpPr>
          <p:cNvPr id="2" name="Date Placeholder 1"/>
          <p:cNvSpPr>
            <a:spLocks noGrp="1"/>
          </p:cNvSpPr>
          <p:nvPr>
            <p:ph type="dt" sz="half" idx="10"/>
          </p:nvPr>
        </p:nvSpPr>
        <p:spPr/>
        <p:txBody>
          <a:bodyPr/>
          <a:lstStyle/>
          <a:p>
            <a:fld id="{98E8AF64-5FBA-F24F-B4BA-E94685CCE0B6}" type="datetime1">
              <a:rPr lang="fr-CA" smtClean="0"/>
              <a:t>2025-11-09</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fr-CA"/>
              <a:t>Modifier le style du titre</a:t>
            </a:r>
            <a:endParaRPr lang="en-US" dirty="0"/>
          </a:p>
        </p:txBody>
      </p:sp>
      <p:sp>
        <p:nvSpPr>
          <p:cNvPr id="2" name="Date Placeholder 1"/>
          <p:cNvSpPr>
            <a:spLocks noGrp="1"/>
          </p:cNvSpPr>
          <p:nvPr>
            <p:ph type="dt" sz="half" idx="10"/>
          </p:nvPr>
        </p:nvSpPr>
        <p:spPr/>
        <p:txBody>
          <a:bodyPr/>
          <a:lstStyle/>
          <a:p>
            <a:fld id="{FAE16224-79FD-B442-9022-9E42381FEA45}" type="datetime1">
              <a:rPr lang="fr-CA" smtClean="0"/>
              <a:t>2025-11-09</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D7357815-9CAD-EC45-B8D2-B495151D2556}" type="datetime1">
              <a:rPr lang="fr-CA" smtClean="0"/>
              <a:t>2025-11-09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fr-CA"/>
              <a:t>Modifier le style du titre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Cliquez pour modifier les styles du texte du masque</a:t>
            </a:r>
          </a:p>
        </p:txBody>
      </p:sp>
      <p:sp>
        <p:nvSpPr>
          <p:cNvPr id="8" name="Date Placeholder 7"/>
          <p:cNvSpPr>
            <a:spLocks noGrp="1"/>
          </p:cNvSpPr>
          <p:nvPr>
            <p:ph type="dt" sz="half" idx="10"/>
          </p:nvPr>
        </p:nvSpPr>
        <p:spPr/>
        <p:txBody>
          <a:bodyPr/>
          <a:lstStyle/>
          <a:p>
            <a:fld id="{F5567702-EE38-7D4C-97F5-DDF27C2DC37B}" type="datetime1">
              <a:rPr lang="fr-CA" smtClean="0"/>
              <a:t>2025-11-09</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fr-CA"/>
              <a:t>Modifier le style du titre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CA"/>
              <a:t>Cliquez sur l'icône pour ajouter une image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Cliquez pour modifier les styles du texte du masque</a:t>
            </a:r>
          </a:p>
        </p:txBody>
      </p:sp>
      <p:sp>
        <p:nvSpPr>
          <p:cNvPr id="8" name="Date Placeholder 7"/>
          <p:cNvSpPr>
            <a:spLocks noGrp="1"/>
          </p:cNvSpPr>
          <p:nvPr>
            <p:ph type="dt" sz="half" idx="10"/>
          </p:nvPr>
        </p:nvSpPr>
        <p:spPr/>
        <p:txBody>
          <a:bodyPr/>
          <a:lstStyle/>
          <a:p>
            <a:fld id="{787CB3A0-CD53-BA46-BA28-C31EDDE6D19A}" type="datetime1">
              <a:rPr lang="fr-CA" smtClean="0"/>
              <a:t>2025-11-09</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fr-CA"/>
              <a:t>Modifier le style du titre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98ECFDB1-E892-3D43-8134-A7F14E8E7E0C}" type="datetime1">
              <a:rPr lang="fr-CA" smtClean="0"/>
              <a:t>2025-11-09</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‹n°›</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hdr="0" ftr="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5D5C296-F4B1-4AE5-8EEB-9FEB7ED177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Hands holding each other's wrists and interlinked to form a circle">
            <a:extLst>
              <a:ext uri="{FF2B5EF4-FFF2-40B4-BE49-F238E27FC236}">
                <a16:creationId xmlns:a16="http://schemas.microsoft.com/office/drawing/2014/main" id="{608E9C5B-08FB-1078-3B41-9B823103B42D}"/>
              </a:ext>
            </a:extLst>
          </p:cNvPr>
          <p:cNvPicPr>
            <a:picLocks noChangeAspect="1"/>
          </p:cNvPicPr>
          <p:nvPr/>
        </p:nvPicPr>
        <p:blipFill>
          <a:blip r:embed="rId3">
            <a:duotone>
              <a:schemeClr val="accent1">
                <a:shade val="45000"/>
                <a:satMod val="135000"/>
              </a:schemeClr>
              <a:prstClr val="white"/>
            </a:duotone>
          </a:blip>
          <a:srcRect r="-1" b="15708"/>
          <a:stretch>
            <a:fillRect/>
          </a:stretch>
        </p:blipFill>
        <p:spPr>
          <a:xfrm>
            <a:off x="20" y="-1"/>
            <a:ext cx="12188932" cy="6858000"/>
          </a:xfrm>
          <a:prstGeom prst="rect">
            <a:avLst/>
          </a:prstGeom>
        </p:spPr>
      </p:pic>
      <p:sp>
        <p:nvSpPr>
          <p:cNvPr id="11" name="Rectangle 10">
            <a:extLst>
              <a:ext uri="{FF2B5EF4-FFF2-40B4-BE49-F238E27FC236}">
                <a16:creationId xmlns:a16="http://schemas.microsoft.com/office/drawing/2014/main" id="{9C1ACE66-194D-48C4-A14A-6933B3528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lumMod val="50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2" name="Titre 1">
            <a:extLst>
              <a:ext uri="{FF2B5EF4-FFF2-40B4-BE49-F238E27FC236}">
                <a16:creationId xmlns:a16="http://schemas.microsoft.com/office/drawing/2014/main" id="{38E9D31B-15BC-341E-B77E-7B758B84C940}"/>
              </a:ext>
            </a:extLst>
          </p:cNvPr>
          <p:cNvSpPr>
            <a:spLocks noGrp="1"/>
          </p:cNvSpPr>
          <p:nvPr>
            <p:ph type="ctrTitle"/>
          </p:nvPr>
        </p:nvSpPr>
        <p:spPr>
          <a:xfrm>
            <a:off x="643467" y="1298448"/>
            <a:ext cx="3685070" cy="3255264"/>
          </a:xfrm>
        </p:spPr>
        <p:txBody>
          <a:bodyPr>
            <a:normAutofit/>
          </a:bodyPr>
          <a:lstStyle/>
          <a:p>
            <a:r>
              <a:rPr lang="fr-FR" sz="5000" dirty="0"/>
              <a:t>Contre-pouvoirs et engagement citoyen</a:t>
            </a:r>
          </a:p>
        </p:txBody>
      </p:sp>
      <p:sp>
        <p:nvSpPr>
          <p:cNvPr id="3" name="Sous-titre 2">
            <a:extLst>
              <a:ext uri="{FF2B5EF4-FFF2-40B4-BE49-F238E27FC236}">
                <a16:creationId xmlns:a16="http://schemas.microsoft.com/office/drawing/2014/main" id="{B941C7DB-04C0-A60C-E18B-A60B482A681B}"/>
              </a:ext>
            </a:extLst>
          </p:cNvPr>
          <p:cNvSpPr>
            <a:spLocks noGrp="1"/>
          </p:cNvSpPr>
          <p:nvPr>
            <p:ph type="subTitle" idx="1"/>
          </p:nvPr>
        </p:nvSpPr>
        <p:spPr>
          <a:xfrm>
            <a:off x="643467" y="4670246"/>
            <a:ext cx="3685069" cy="914400"/>
          </a:xfrm>
        </p:spPr>
        <p:txBody>
          <a:bodyPr>
            <a:normAutofit/>
          </a:bodyPr>
          <a:lstStyle/>
          <a:p>
            <a:r>
              <a:rPr lang="fr-FR" sz="1700"/>
              <a:t>Francisation – UQO 10 novembre 2025</a:t>
            </a:r>
          </a:p>
          <a:p>
            <a:r>
              <a:rPr lang="fr-FR" sz="1700"/>
              <a:t>Claire Charron</a:t>
            </a:r>
          </a:p>
        </p:txBody>
      </p:sp>
      <p:sp>
        <p:nvSpPr>
          <p:cNvPr id="13" name="Rectangle 12">
            <a:extLst>
              <a:ext uri="{FF2B5EF4-FFF2-40B4-BE49-F238E27FC236}">
                <a16:creationId xmlns:a16="http://schemas.microsoft.com/office/drawing/2014/main" id="{025B886A-7ED1-4B77-819B-76ACBEFB0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Tree>
    <p:extLst>
      <p:ext uri="{BB962C8B-B14F-4D97-AF65-F5344CB8AC3E}">
        <p14:creationId xmlns:p14="http://schemas.microsoft.com/office/powerpoint/2010/main" val="3205964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200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4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16" name="Rectangle 15">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useBgFill="1">
        <p:nvSpPr>
          <p:cNvPr id="18" name="Rectangle 17">
            <a:extLst>
              <a:ext uri="{FF2B5EF4-FFF2-40B4-BE49-F238E27FC236}">
                <a16:creationId xmlns:a16="http://schemas.microsoft.com/office/drawing/2014/main" id="{D589E016-1EE1-484C-8423-012B4B780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Espace réservé du contenu 8">
            <a:extLst>
              <a:ext uri="{FF2B5EF4-FFF2-40B4-BE49-F238E27FC236}">
                <a16:creationId xmlns:a16="http://schemas.microsoft.com/office/drawing/2014/main" id="{80EE8A05-A9FF-8039-9D1A-9FCA7CF29B54}"/>
              </a:ext>
            </a:extLst>
          </p:cNvPr>
          <p:cNvPicPr>
            <a:picLocks noGrp="1" noChangeAspect="1"/>
          </p:cNvPicPr>
          <p:nvPr>
            <p:ph idx="1"/>
          </p:nvPr>
        </p:nvPicPr>
        <p:blipFill>
          <a:blip r:embed="rId3"/>
          <a:srcRect r="9092" b="10658"/>
          <a:stretch>
            <a:fillRect/>
          </a:stretch>
        </p:blipFill>
        <p:spPr>
          <a:xfrm>
            <a:off x="20" y="-1"/>
            <a:ext cx="12188932" cy="6858000"/>
          </a:xfrm>
          <a:prstGeom prst="rect">
            <a:avLst/>
          </a:prstGeom>
        </p:spPr>
      </p:pic>
      <p:sp>
        <p:nvSpPr>
          <p:cNvPr id="20" name="Rectangle 19">
            <a:extLst>
              <a:ext uri="{FF2B5EF4-FFF2-40B4-BE49-F238E27FC236}">
                <a16:creationId xmlns:a16="http://schemas.microsoft.com/office/drawing/2014/main" id="{46100866-3689-418C-84D9-07C7E2435C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300114"/>
            <a:ext cx="4053525" cy="4257773"/>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2" name="Titre 1">
            <a:extLst>
              <a:ext uri="{FF2B5EF4-FFF2-40B4-BE49-F238E27FC236}">
                <a16:creationId xmlns:a16="http://schemas.microsoft.com/office/drawing/2014/main" id="{BF8C6DFF-1560-295C-9FFE-7C85ADD15B00}"/>
              </a:ext>
            </a:extLst>
          </p:cNvPr>
          <p:cNvSpPr>
            <a:spLocks noGrp="1"/>
          </p:cNvSpPr>
          <p:nvPr>
            <p:ph type="title"/>
          </p:nvPr>
        </p:nvSpPr>
        <p:spPr>
          <a:xfrm>
            <a:off x="334557" y="1653703"/>
            <a:ext cx="3361953" cy="2470488"/>
          </a:xfrm>
        </p:spPr>
        <p:txBody>
          <a:bodyPr vert="horz" lIns="91440" tIns="45720" rIns="91440" bIns="45720" rtlCol="0" anchor="b">
            <a:normAutofit/>
          </a:bodyPr>
          <a:lstStyle/>
          <a:p>
            <a:r>
              <a:rPr lang="en-US" sz="4100" spc="-100">
                <a:solidFill>
                  <a:schemeClr val="tx1"/>
                </a:solidFill>
              </a:rPr>
              <a:t>Un mot sur mon expérience personnelle</a:t>
            </a:r>
          </a:p>
        </p:txBody>
      </p:sp>
      <p:sp>
        <p:nvSpPr>
          <p:cNvPr id="3" name="Espace réservé de la date 2">
            <a:extLst>
              <a:ext uri="{FF2B5EF4-FFF2-40B4-BE49-F238E27FC236}">
                <a16:creationId xmlns:a16="http://schemas.microsoft.com/office/drawing/2014/main" id="{F2569E94-EF28-9303-C4A1-D922229517EC}"/>
              </a:ext>
            </a:extLst>
          </p:cNvPr>
          <p:cNvSpPr>
            <a:spLocks noGrp="1"/>
          </p:cNvSpPr>
          <p:nvPr>
            <p:ph type="dt" sz="half" idx="10"/>
          </p:nvPr>
        </p:nvSpPr>
        <p:spPr/>
        <p:txBody>
          <a:bodyPr/>
          <a:lstStyle/>
          <a:p>
            <a:fld id="{3CF5D85C-AACD-F347-B372-9F9F6449C73C}" type="datetime1">
              <a:rPr lang="fr-CA" smtClean="0"/>
              <a:t>2025-11-09</a:t>
            </a:fld>
            <a:endParaRPr lang="en-US" dirty="0"/>
          </a:p>
        </p:txBody>
      </p:sp>
      <p:sp>
        <p:nvSpPr>
          <p:cNvPr id="4" name="Espace réservé du numéro de diapositive 3">
            <a:extLst>
              <a:ext uri="{FF2B5EF4-FFF2-40B4-BE49-F238E27FC236}">
                <a16:creationId xmlns:a16="http://schemas.microsoft.com/office/drawing/2014/main" id="{239100AD-84C4-3270-009C-DA22402B35F3}"/>
              </a:ext>
            </a:extLst>
          </p:cNvPr>
          <p:cNvSpPr>
            <a:spLocks noGrp="1"/>
          </p:cNvSpPr>
          <p:nvPr>
            <p:ph type="sldNum" sz="quarter" idx="12"/>
          </p:nvPr>
        </p:nvSpPr>
        <p:spPr/>
        <p:txBody>
          <a:bodyPr/>
          <a:lstStyle/>
          <a:p>
            <a:fld id="{4FAB73BC-B049-4115-A692-8D63A059BFB8}" type="slidenum">
              <a:rPr lang="en-US" smtClean="0"/>
              <a:pPr/>
              <a:t>10</a:t>
            </a:fld>
            <a:endParaRPr lang="en-US" dirty="0"/>
          </a:p>
        </p:txBody>
      </p:sp>
    </p:spTree>
    <p:extLst>
      <p:ext uri="{BB962C8B-B14F-4D97-AF65-F5344CB8AC3E}">
        <p14:creationId xmlns:p14="http://schemas.microsoft.com/office/powerpoint/2010/main" val="1896890404"/>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6B086509-1281-468A-AAAC-1BBEDAE757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EA73850-2107-4E65-85FE-EDD3F45FCD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2000"/>
            <a:ext cx="4053525" cy="533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2" name="Titre 1">
            <a:extLst>
              <a:ext uri="{FF2B5EF4-FFF2-40B4-BE49-F238E27FC236}">
                <a16:creationId xmlns:a16="http://schemas.microsoft.com/office/drawing/2014/main" id="{CA8ACC8A-3C01-ECCC-DF06-7AF98FCC436E}"/>
              </a:ext>
            </a:extLst>
          </p:cNvPr>
          <p:cNvSpPr>
            <a:spLocks noGrp="1"/>
          </p:cNvSpPr>
          <p:nvPr>
            <p:ph type="title"/>
          </p:nvPr>
        </p:nvSpPr>
        <p:spPr>
          <a:xfrm>
            <a:off x="252919" y="1123837"/>
            <a:ext cx="3616348" cy="1322637"/>
          </a:xfrm>
        </p:spPr>
        <p:txBody>
          <a:bodyPr>
            <a:normAutofit/>
          </a:bodyPr>
          <a:lstStyle/>
          <a:p>
            <a:r>
              <a:rPr lang="fr-FR"/>
              <a:t>Mozart</a:t>
            </a:r>
          </a:p>
        </p:txBody>
      </p:sp>
      <p:sp>
        <p:nvSpPr>
          <p:cNvPr id="15" name="Content Placeholder 14">
            <a:extLst>
              <a:ext uri="{FF2B5EF4-FFF2-40B4-BE49-F238E27FC236}">
                <a16:creationId xmlns:a16="http://schemas.microsoft.com/office/drawing/2014/main" id="{A2065BED-9140-3A30-E530-2ECCC1207562}"/>
              </a:ext>
            </a:extLst>
          </p:cNvPr>
          <p:cNvSpPr>
            <a:spLocks noGrp="1"/>
          </p:cNvSpPr>
          <p:nvPr>
            <p:ph idx="1"/>
          </p:nvPr>
        </p:nvSpPr>
        <p:spPr>
          <a:xfrm>
            <a:off x="252920" y="2597864"/>
            <a:ext cx="3616348" cy="3386883"/>
          </a:xfrm>
        </p:spPr>
        <p:txBody>
          <a:bodyPr anchor="t">
            <a:normAutofit/>
          </a:bodyPr>
          <a:lstStyle/>
          <a:p>
            <a:pPr marL="0" indent="0">
              <a:buNone/>
            </a:pPr>
            <a:endParaRPr lang="en-US">
              <a:solidFill>
                <a:srgbClr val="FFFFFF"/>
              </a:solidFill>
            </a:endParaRPr>
          </a:p>
        </p:txBody>
      </p:sp>
      <p:pic>
        <p:nvPicPr>
          <p:cNvPr id="7" name="Espace réservé du contenu 6">
            <a:extLst>
              <a:ext uri="{FF2B5EF4-FFF2-40B4-BE49-F238E27FC236}">
                <a16:creationId xmlns:a16="http://schemas.microsoft.com/office/drawing/2014/main" id="{DA0A2D7E-A91C-DBBE-B10A-C93EF73B2FF4}"/>
              </a:ext>
            </a:extLst>
          </p:cNvPr>
          <p:cNvPicPr>
            <a:picLocks noChangeAspect="1"/>
          </p:cNvPicPr>
          <p:nvPr/>
        </p:nvPicPr>
        <p:blipFill>
          <a:blip r:embed="rId3"/>
          <a:srcRect t="9794" b="6365"/>
          <a:stretch>
            <a:fillRect/>
          </a:stretch>
        </p:blipFill>
        <p:spPr>
          <a:xfrm>
            <a:off x="4515391" y="1521219"/>
            <a:ext cx="3435968" cy="3815562"/>
          </a:xfrm>
          <a:prstGeom prst="rect">
            <a:avLst/>
          </a:prstGeom>
        </p:spPr>
      </p:pic>
      <p:pic>
        <p:nvPicPr>
          <p:cNvPr id="9" name="Image 8">
            <a:extLst>
              <a:ext uri="{FF2B5EF4-FFF2-40B4-BE49-F238E27FC236}">
                <a16:creationId xmlns:a16="http://schemas.microsoft.com/office/drawing/2014/main" id="{DA513DA9-ED7B-96B4-B4C3-F47D55F94B14}"/>
              </a:ext>
            </a:extLst>
          </p:cNvPr>
          <p:cNvPicPr>
            <a:picLocks noChangeAspect="1"/>
          </p:cNvPicPr>
          <p:nvPr/>
        </p:nvPicPr>
        <p:blipFill>
          <a:blip r:embed="rId4"/>
          <a:srcRect l="13646" r="13557" b="-4"/>
          <a:stretch>
            <a:fillRect/>
          </a:stretch>
        </p:blipFill>
        <p:spPr>
          <a:xfrm>
            <a:off x="8617716" y="762001"/>
            <a:ext cx="2743335" cy="2506134"/>
          </a:xfrm>
          <a:prstGeom prst="rect">
            <a:avLst/>
          </a:prstGeom>
        </p:spPr>
      </p:pic>
      <p:pic>
        <p:nvPicPr>
          <p:cNvPr id="11" name="Image 10">
            <a:extLst>
              <a:ext uri="{FF2B5EF4-FFF2-40B4-BE49-F238E27FC236}">
                <a16:creationId xmlns:a16="http://schemas.microsoft.com/office/drawing/2014/main" id="{1FD9860B-03DE-CE13-4683-002EDE1680D0}"/>
              </a:ext>
            </a:extLst>
          </p:cNvPr>
          <p:cNvPicPr>
            <a:picLocks noChangeAspect="1"/>
          </p:cNvPicPr>
          <p:nvPr/>
        </p:nvPicPr>
        <p:blipFill>
          <a:blip r:embed="rId5"/>
          <a:srcRect r="17846" b="2"/>
          <a:stretch>
            <a:fillRect/>
          </a:stretch>
        </p:blipFill>
        <p:spPr>
          <a:xfrm>
            <a:off x="8616763" y="3589868"/>
            <a:ext cx="2745239" cy="2506132"/>
          </a:xfrm>
          <a:prstGeom prst="rect">
            <a:avLst/>
          </a:prstGeom>
        </p:spPr>
      </p:pic>
      <p:sp>
        <p:nvSpPr>
          <p:cNvPr id="4" name="Espace réservé de la date 3">
            <a:extLst>
              <a:ext uri="{FF2B5EF4-FFF2-40B4-BE49-F238E27FC236}">
                <a16:creationId xmlns:a16="http://schemas.microsoft.com/office/drawing/2014/main" id="{58E421F1-354C-5397-83C3-5E88571F0ABB}"/>
              </a:ext>
            </a:extLst>
          </p:cNvPr>
          <p:cNvSpPr>
            <a:spLocks noGrp="1"/>
          </p:cNvSpPr>
          <p:nvPr>
            <p:ph type="dt" sz="half" idx="10"/>
          </p:nvPr>
        </p:nvSpPr>
        <p:spPr>
          <a:xfrm>
            <a:off x="262465" y="6356350"/>
            <a:ext cx="2743200" cy="365125"/>
          </a:xfrm>
        </p:spPr>
        <p:txBody>
          <a:bodyPr>
            <a:normAutofit/>
          </a:bodyPr>
          <a:lstStyle/>
          <a:p>
            <a:pPr>
              <a:spcAft>
                <a:spcPts val="600"/>
              </a:spcAft>
            </a:pPr>
            <a:fld id="{A18772EE-0EA3-3F4A-8795-4770DAAF962E}" type="datetime1">
              <a:rPr lang="fr-CA" smtClean="0"/>
              <a:pPr>
                <a:spcAft>
                  <a:spcPts val="600"/>
                </a:spcAft>
              </a:pPr>
              <a:t>2025-11-09</a:t>
            </a:fld>
            <a:endParaRPr lang="en-US"/>
          </a:p>
        </p:txBody>
      </p:sp>
      <p:sp>
        <p:nvSpPr>
          <p:cNvPr id="5" name="Espace réservé du numéro de diapositive 4">
            <a:extLst>
              <a:ext uri="{FF2B5EF4-FFF2-40B4-BE49-F238E27FC236}">
                <a16:creationId xmlns:a16="http://schemas.microsoft.com/office/drawing/2014/main" id="{F4BF5DCF-28FF-B032-85DF-032634B703CA}"/>
              </a:ext>
            </a:extLst>
          </p:cNvPr>
          <p:cNvSpPr>
            <a:spLocks noGrp="1"/>
          </p:cNvSpPr>
          <p:nvPr>
            <p:ph type="sldNum" sz="quarter" idx="12"/>
          </p:nvPr>
        </p:nvSpPr>
        <p:spPr>
          <a:xfrm>
            <a:off x="10634135" y="6356350"/>
            <a:ext cx="1530927" cy="365125"/>
          </a:xfrm>
        </p:spPr>
        <p:txBody>
          <a:bodyPr>
            <a:normAutofit/>
          </a:bodyPr>
          <a:lstStyle/>
          <a:p>
            <a:pPr>
              <a:spcAft>
                <a:spcPts val="600"/>
              </a:spcAft>
            </a:pPr>
            <a:fld id="{4FAB73BC-B049-4115-A692-8D63A059BFB8}" type="slidenum">
              <a:rPr lang="en-US" smtClean="0"/>
              <a:pPr>
                <a:spcAft>
                  <a:spcPts val="600"/>
                </a:spcAft>
              </a:pPr>
              <a:t>11</a:t>
            </a:fld>
            <a:endParaRPr lang="en-US"/>
          </a:p>
        </p:txBody>
      </p:sp>
    </p:spTree>
    <p:extLst>
      <p:ext uri="{BB962C8B-B14F-4D97-AF65-F5344CB8AC3E}">
        <p14:creationId xmlns:p14="http://schemas.microsoft.com/office/powerpoint/2010/main" val="2270912378"/>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87D8E0-6043-C606-357B-E3A6F3E556D8}"/>
              </a:ext>
            </a:extLst>
          </p:cNvPr>
          <p:cNvSpPr>
            <a:spLocks noGrp="1"/>
          </p:cNvSpPr>
          <p:nvPr>
            <p:ph type="title"/>
          </p:nvPr>
        </p:nvSpPr>
        <p:spPr/>
        <p:txBody>
          <a:bodyPr/>
          <a:lstStyle/>
          <a:p>
            <a:r>
              <a:rPr lang="fr-FR" dirty="0"/>
              <a:t>« Écologiser » </a:t>
            </a:r>
            <a:br>
              <a:rPr lang="fr-FR" dirty="0"/>
            </a:br>
            <a:r>
              <a:rPr lang="fr-FR" dirty="0"/>
              <a:t>nos rites funéraires au Québec</a:t>
            </a:r>
          </a:p>
        </p:txBody>
      </p:sp>
      <p:sp>
        <p:nvSpPr>
          <p:cNvPr id="10" name="Espace réservé du contenu 9">
            <a:extLst>
              <a:ext uri="{FF2B5EF4-FFF2-40B4-BE49-F238E27FC236}">
                <a16:creationId xmlns:a16="http://schemas.microsoft.com/office/drawing/2014/main" id="{D4DFC74E-0126-EB29-35D0-9327862B12E7}"/>
              </a:ext>
            </a:extLst>
          </p:cNvPr>
          <p:cNvSpPr>
            <a:spLocks noGrp="1"/>
          </p:cNvSpPr>
          <p:nvPr>
            <p:ph idx="1"/>
          </p:nvPr>
        </p:nvSpPr>
        <p:spPr/>
        <p:txBody>
          <a:bodyPr/>
          <a:lstStyle/>
          <a:p>
            <a:r>
              <a:rPr lang="fr-FR" dirty="0"/>
              <a:t>Une vidéo de Claire</a:t>
            </a:r>
          </a:p>
        </p:txBody>
      </p:sp>
      <p:sp>
        <p:nvSpPr>
          <p:cNvPr id="3" name="Espace réservé de la date 2">
            <a:extLst>
              <a:ext uri="{FF2B5EF4-FFF2-40B4-BE49-F238E27FC236}">
                <a16:creationId xmlns:a16="http://schemas.microsoft.com/office/drawing/2014/main" id="{DD0CC35C-883E-3B20-7AB4-F903FD83DC87}"/>
              </a:ext>
            </a:extLst>
          </p:cNvPr>
          <p:cNvSpPr>
            <a:spLocks noGrp="1"/>
          </p:cNvSpPr>
          <p:nvPr>
            <p:ph type="dt" sz="half" idx="10"/>
          </p:nvPr>
        </p:nvSpPr>
        <p:spPr/>
        <p:txBody>
          <a:bodyPr/>
          <a:lstStyle/>
          <a:p>
            <a:fld id="{3EBCF5BB-CFBD-3E48-8EF9-0DF7048BEC58}" type="datetime1">
              <a:rPr lang="fr-CA" smtClean="0"/>
              <a:t>2025-11-09</a:t>
            </a:fld>
            <a:endParaRPr lang="en-US" dirty="0"/>
          </a:p>
        </p:txBody>
      </p:sp>
      <p:sp>
        <p:nvSpPr>
          <p:cNvPr id="4" name="Espace réservé du numéro de diapositive 3">
            <a:extLst>
              <a:ext uri="{FF2B5EF4-FFF2-40B4-BE49-F238E27FC236}">
                <a16:creationId xmlns:a16="http://schemas.microsoft.com/office/drawing/2014/main" id="{FA827B5F-D95E-D6A6-1E42-39AEE64F6150}"/>
              </a:ext>
            </a:extLst>
          </p:cNvPr>
          <p:cNvSpPr>
            <a:spLocks noGrp="1"/>
          </p:cNvSpPr>
          <p:nvPr>
            <p:ph type="sldNum" sz="quarter" idx="12"/>
          </p:nvPr>
        </p:nvSpPr>
        <p:spPr/>
        <p:txBody>
          <a:bodyPr/>
          <a:lstStyle/>
          <a:p>
            <a:fld id="{4FAB73BC-B049-4115-A692-8D63A059BFB8}" type="slidenum">
              <a:rPr lang="en-US" smtClean="0"/>
              <a:pPr/>
              <a:t>12</a:t>
            </a:fld>
            <a:endParaRPr lang="en-US" dirty="0"/>
          </a:p>
        </p:txBody>
      </p:sp>
    </p:spTree>
    <p:extLst>
      <p:ext uri="{BB962C8B-B14F-4D97-AF65-F5344CB8AC3E}">
        <p14:creationId xmlns:p14="http://schemas.microsoft.com/office/powerpoint/2010/main" val="12375551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B12EAB-027A-8009-D14D-22ED9DDA1CB4}"/>
              </a:ext>
            </a:extLst>
          </p:cNvPr>
          <p:cNvSpPr>
            <a:spLocks noGrp="1"/>
          </p:cNvSpPr>
          <p:nvPr>
            <p:ph type="title"/>
          </p:nvPr>
        </p:nvSpPr>
        <p:spPr/>
        <p:txBody>
          <a:bodyPr/>
          <a:lstStyle/>
          <a:p>
            <a:r>
              <a:rPr lang="fr-FR" dirty="0"/>
              <a:t>Pour le retour du linceul au Québec  </a:t>
            </a:r>
          </a:p>
        </p:txBody>
      </p:sp>
      <p:pic>
        <p:nvPicPr>
          <p:cNvPr id="5" name="Espace réservé du contenu 4">
            <a:extLst>
              <a:ext uri="{FF2B5EF4-FFF2-40B4-BE49-F238E27FC236}">
                <a16:creationId xmlns:a16="http://schemas.microsoft.com/office/drawing/2014/main" id="{41CA9481-AE32-BB4C-0344-1C0F3F6B2A56}"/>
              </a:ext>
            </a:extLst>
          </p:cNvPr>
          <p:cNvPicPr>
            <a:picLocks noGrp="1" noChangeAspect="1"/>
          </p:cNvPicPr>
          <p:nvPr>
            <p:ph idx="1"/>
          </p:nvPr>
        </p:nvPicPr>
        <p:blipFill>
          <a:blip r:embed="rId3"/>
          <a:stretch>
            <a:fillRect/>
          </a:stretch>
        </p:blipFill>
        <p:spPr>
          <a:xfrm>
            <a:off x="4460714" y="863600"/>
            <a:ext cx="6131247" cy="5121275"/>
          </a:xfrm>
        </p:spPr>
      </p:pic>
      <p:pic>
        <p:nvPicPr>
          <p:cNvPr id="7" name="Image 6">
            <a:extLst>
              <a:ext uri="{FF2B5EF4-FFF2-40B4-BE49-F238E27FC236}">
                <a16:creationId xmlns:a16="http://schemas.microsoft.com/office/drawing/2014/main" id="{6F0874CB-3426-C3E7-CEC8-283547315CEF}"/>
              </a:ext>
            </a:extLst>
          </p:cNvPr>
          <p:cNvPicPr>
            <a:picLocks noChangeAspect="1"/>
          </p:cNvPicPr>
          <p:nvPr/>
        </p:nvPicPr>
        <p:blipFill>
          <a:blip r:embed="rId4"/>
          <a:stretch>
            <a:fillRect/>
          </a:stretch>
        </p:blipFill>
        <p:spPr>
          <a:xfrm>
            <a:off x="1053100" y="4762500"/>
            <a:ext cx="1347120" cy="1347120"/>
          </a:xfrm>
          <a:prstGeom prst="rect">
            <a:avLst/>
          </a:prstGeom>
        </p:spPr>
      </p:pic>
      <p:sp>
        <p:nvSpPr>
          <p:cNvPr id="3" name="Espace réservé de la date 2">
            <a:extLst>
              <a:ext uri="{FF2B5EF4-FFF2-40B4-BE49-F238E27FC236}">
                <a16:creationId xmlns:a16="http://schemas.microsoft.com/office/drawing/2014/main" id="{BCEC2B84-3E69-8BF3-D67D-5BD119E11410}"/>
              </a:ext>
            </a:extLst>
          </p:cNvPr>
          <p:cNvSpPr>
            <a:spLocks noGrp="1"/>
          </p:cNvSpPr>
          <p:nvPr>
            <p:ph type="dt" sz="half" idx="10"/>
          </p:nvPr>
        </p:nvSpPr>
        <p:spPr/>
        <p:txBody>
          <a:bodyPr/>
          <a:lstStyle/>
          <a:p>
            <a:fld id="{15BBF201-0670-8A47-ACEE-3358E6ABB21A}" type="datetime1">
              <a:rPr lang="fr-CA" smtClean="0"/>
              <a:t>2025-11-09</a:t>
            </a:fld>
            <a:endParaRPr lang="en-US" dirty="0"/>
          </a:p>
        </p:txBody>
      </p:sp>
      <p:sp>
        <p:nvSpPr>
          <p:cNvPr id="4" name="Espace réservé du numéro de diapositive 3">
            <a:extLst>
              <a:ext uri="{FF2B5EF4-FFF2-40B4-BE49-F238E27FC236}">
                <a16:creationId xmlns:a16="http://schemas.microsoft.com/office/drawing/2014/main" id="{DA18F8AB-BB5A-3240-9B7E-D59B1D45C699}"/>
              </a:ext>
            </a:extLst>
          </p:cNvPr>
          <p:cNvSpPr>
            <a:spLocks noGrp="1"/>
          </p:cNvSpPr>
          <p:nvPr>
            <p:ph type="sldNum" sz="quarter" idx="12"/>
          </p:nvPr>
        </p:nvSpPr>
        <p:spPr/>
        <p:txBody>
          <a:bodyPr/>
          <a:lstStyle/>
          <a:p>
            <a:fld id="{4FAB73BC-B049-4115-A692-8D63A059BFB8}" type="slidenum">
              <a:rPr lang="en-US" smtClean="0"/>
              <a:pPr/>
              <a:t>13</a:t>
            </a:fld>
            <a:endParaRPr lang="en-US" dirty="0"/>
          </a:p>
        </p:txBody>
      </p:sp>
    </p:spTree>
    <p:extLst>
      <p:ext uri="{BB962C8B-B14F-4D97-AF65-F5344CB8AC3E}">
        <p14:creationId xmlns:p14="http://schemas.microsoft.com/office/powerpoint/2010/main" val="7473881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AA0655-55BA-E164-4937-F489E2CD7CDE}"/>
              </a:ext>
            </a:extLst>
          </p:cNvPr>
          <p:cNvSpPr>
            <a:spLocks noGrp="1"/>
          </p:cNvSpPr>
          <p:nvPr>
            <p:ph type="title"/>
          </p:nvPr>
        </p:nvSpPr>
        <p:spPr/>
        <p:txBody>
          <a:bodyPr/>
          <a:lstStyle/>
          <a:p>
            <a:r>
              <a:rPr lang="fr-FR" dirty="0"/>
              <a:t>Ensemble, on peut changer les choses!</a:t>
            </a:r>
          </a:p>
        </p:txBody>
      </p:sp>
      <p:pic>
        <p:nvPicPr>
          <p:cNvPr id="5" name="Espace réservé du contenu 4">
            <a:extLst>
              <a:ext uri="{FF2B5EF4-FFF2-40B4-BE49-F238E27FC236}">
                <a16:creationId xmlns:a16="http://schemas.microsoft.com/office/drawing/2014/main" id="{9405E5A2-E079-096C-7F96-E36267515DEC}"/>
              </a:ext>
            </a:extLst>
          </p:cNvPr>
          <p:cNvPicPr>
            <a:picLocks noGrp="1" noChangeAspect="1"/>
          </p:cNvPicPr>
          <p:nvPr>
            <p:ph idx="1"/>
          </p:nvPr>
        </p:nvPicPr>
        <p:blipFill>
          <a:blip r:embed="rId2"/>
          <a:stretch>
            <a:fillRect/>
          </a:stretch>
        </p:blipFill>
        <p:spPr>
          <a:xfrm>
            <a:off x="5126038" y="985837"/>
            <a:ext cx="4800600" cy="4876800"/>
          </a:xfrm>
        </p:spPr>
      </p:pic>
      <p:sp>
        <p:nvSpPr>
          <p:cNvPr id="3" name="Espace réservé de la date 2">
            <a:extLst>
              <a:ext uri="{FF2B5EF4-FFF2-40B4-BE49-F238E27FC236}">
                <a16:creationId xmlns:a16="http://schemas.microsoft.com/office/drawing/2014/main" id="{FC3B9AFF-3068-4916-0DCE-62E81BBB96F0}"/>
              </a:ext>
            </a:extLst>
          </p:cNvPr>
          <p:cNvSpPr>
            <a:spLocks noGrp="1"/>
          </p:cNvSpPr>
          <p:nvPr>
            <p:ph type="dt" sz="half" idx="10"/>
          </p:nvPr>
        </p:nvSpPr>
        <p:spPr/>
        <p:txBody>
          <a:bodyPr/>
          <a:lstStyle/>
          <a:p>
            <a:fld id="{42437C9F-7F8D-244C-9098-9A5369E81485}" type="datetime1">
              <a:rPr lang="fr-CA" smtClean="0"/>
              <a:t>2025-11-09</a:t>
            </a:fld>
            <a:endParaRPr lang="en-US" dirty="0"/>
          </a:p>
        </p:txBody>
      </p:sp>
      <p:sp>
        <p:nvSpPr>
          <p:cNvPr id="4" name="Espace réservé du numéro de diapositive 3">
            <a:extLst>
              <a:ext uri="{FF2B5EF4-FFF2-40B4-BE49-F238E27FC236}">
                <a16:creationId xmlns:a16="http://schemas.microsoft.com/office/drawing/2014/main" id="{C2D7D5C4-DEFD-CFB4-7106-1D1901DEF87F}"/>
              </a:ext>
            </a:extLst>
          </p:cNvPr>
          <p:cNvSpPr>
            <a:spLocks noGrp="1"/>
          </p:cNvSpPr>
          <p:nvPr>
            <p:ph type="sldNum" sz="quarter" idx="12"/>
          </p:nvPr>
        </p:nvSpPr>
        <p:spPr/>
        <p:txBody>
          <a:bodyPr/>
          <a:lstStyle/>
          <a:p>
            <a:fld id="{4FAB73BC-B049-4115-A692-8D63A059BFB8}" type="slidenum">
              <a:rPr lang="en-US" smtClean="0"/>
              <a:pPr/>
              <a:t>14</a:t>
            </a:fld>
            <a:endParaRPr lang="en-US" dirty="0"/>
          </a:p>
        </p:txBody>
      </p:sp>
    </p:spTree>
    <p:extLst>
      <p:ext uri="{BB962C8B-B14F-4D97-AF65-F5344CB8AC3E}">
        <p14:creationId xmlns:p14="http://schemas.microsoft.com/office/powerpoint/2010/main" val="31430516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55" name="Rectangle 54">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useBgFill="1">
        <p:nvSpPr>
          <p:cNvPr id="57" name="Rectangle 56">
            <a:extLst>
              <a:ext uri="{FF2B5EF4-FFF2-40B4-BE49-F238E27FC236}">
                <a16:creationId xmlns:a16="http://schemas.microsoft.com/office/drawing/2014/main" id="{0864E5C9-52C9-4572-AC75-548B9B9C2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45CC6500-4DBD-4C34-BC14-2387FB483B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2" name="Titre 1">
            <a:extLst>
              <a:ext uri="{FF2B5EF4-FFF2-40B4-BE49-F238E27FC236}">
                <a16:creationId xmlns:a16="http://schemas.microsoft.com/office/drawing/2014/main" id="{8AC8E695-8088-2FCC-67D7-DB8F5FF6E91A}"/>
              </a:ext>
            </a:extLst>
          </p:cNvPr>
          <p:cNvSpPr>
            <a:spLocks noGrp="1"/>
          </p:cNvSpPr>
          <p:nvPr>
            <p:ph type="title"/>
          </p:nvPr>
        </p:nvSpPr>
        <p:spPr>
          <a:xfrm>
            <a:off x="1069849" y="1298448"/>
            <a:ext cx="3258688" cy="3255264"/>
          </a:xfrm>
        </p:spPr>
        <p:txBody>
          <a:bodyPr vert="horz" lIns="91440" tIns="45720" rIns="91440" bIns="45720" rtlCol="0" anchor="b">
            <a:normAutofit/>
          </a:bodyPr>
          <a:lstStyle/>
          <a:p>
            <a:r>
              <a:rPr lang="en-US" sz="5000" spc="-100" dirty="0"/>
              <a:t>Questions? Merci!</a:t>
            </a:r>
            <a:br>
              <a:rPr lang="en-US" sz="5000" spc="-100" dirty="0"/>
            </a:br>
            <a:endParaRPr lang="en-US" sz="5000" spc="-100" dirty="0"/>
          </a:p>
        </p:txBody>
      </p:sp>
      <p:pic>
        <p:nvPicPr>
          <p:cNvPr id="22" name="Espace réservé du contenu 21">
            <a:extLst>
              <a:ext uri="{FF2B5EF4-FFF2-40B4-BE49-F238E27FC236}">
                <a16:creationId xmlns:a16="http://schemas.microsoft.com/office/drawing/2014/main" id="{7C96F185-60EC-3F5A-3D01-1C0343168D88}"/>
              </a:ext>
            </a:extLst>
          </p:cNvPr>
          <p:cNvPicPr>
            <a:picLocks noGrp="1" noChangeAspect="1"/>
          </p:cNvPicPr>
          <p:nvPr>
            <p:ph idx="1"/>
          </p:nvPr>
        </p:nvPicPr>
        <p:blipFill>
          <a:blip r:embed="rId3"/>
          <a:stretch>
            <a:fillRect/>
          </a:stretch>
        </p:blipFill>
        <p:spPr>
          <a:xfrm>
            <a:off x="5645615" y="759599"/>
            <a:ext cx="5317321" cy="5330650"/>
          </a:xfrm>
          <a:prstGeom prst="rect">
            <a:avLst/>
          </a:prstGeom>
        </p:spPr>
      </p:pic>
      <p:sp>
        <p:nvSpPr>
          <p:cNvPr id="61" name="Rectangle 60">
            <a:extLst>
              <a:ext uri="{FF2B5EF4-FFF2-40B4-BE49-F238E27FC236}">
                <a16:creationId xmlns:a16="http://schemas.microsoft.com/office/drawing/2014/main" id="{4E34A3B6-BAD2-4156-BDC6-4736248BF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3" name="Espace réservé de la date 2">
            <a:extLst>
              <a:ext uri="{FF2B5EF4-FFF2-40B4-BE49-F238E27FC236}">
                <a16:creationId xmlns:a16="http://schemas.microsoft.com/office/drawing/2014/main" id="{F16F1979-F672-8A44-A9E3-1C3AFE40C080}"/>
              </a:ext>
            </a:extLst>
          </p:cNvPr>
          <p:cNvSpPr>
            <a:spLocks noGrp="1"/>
          </p:cNvSpPr>
          <p:nvPr>
            <p:ph type="dt" sz="half" idx="10"/>
          </p:nvPr>
        </p:nvSpPr>
        <p:spPr/>
        <p:txBody>
          <a:bodyPr/>
          <a:lstStyle/>
          <a:p>
            <a:fld id="{E76A8053-9A56-5B4B-8291-87F6051553DC}" type="datetime1">
              <a:rPr lang="fr-CA" smtClean="0"/>
              <a:t>2025-11-09</a:t>
            </a:fld>
            <a:endParaRPr lang="en-US" dirty="0"/>
          </a:p>
        </p:txBody>
      </p:sp>
      <p:sp>
        <p:nvSpPr>
          <p:cNvPr id="4" name="Espace réservé du numéro de diapositive 3">
            <a:extLst>
              <a:ext uri="{FF2B5EF4-FFF2-40B4-BE49-F238E27FC236}">
                <a16:creationId xmlns:a16="http://schemas.microsoft.com/office/drawing/2014/main" id="{220103CB-548F-0852-7EAE-B862070AEC95}"/>
              </a:ext>
            </a:extLst>
          </p:cNvPr>
          <p:cNvSpPr>
            <a:spLocks noGrp="1"/>
          </p:cNvSpPr>
          <p:nvPr>
            <p:ph type="sldNum" sz="quarter" idx="12"/>
          </p:nvPr>
        </p:nvSpPr>
        <p:spPr/>
        <p:txBody>
          <a:bodyPr/>
          <a:lstStyle/>
          <a:p>
            <a:fld id="{4FAB73BC-B049-4115-A692-8D63A059BFB8}" type="slidenum">
              <a:rPr lang="en-US" smtClean="0"/>
              <a:pPr/>
              <a:t>15</a:t>
            </a:fld>
            <a:endParaRPr lang="en-US" dirty="0"/>
          </a:p>
        </p:txBody>
      </p:sp>
    </p:spTree>
    <p:extLst>
      <p:ext uri="{BB962C8B-B14F-4D97-AF65-F5344CB8AC3E}">
        <p14:creationId xmlns:p14="http://schemas.microsoft.com/office/powerpoint/2010/main" val="21542832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29" name="Rectangle 28">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useBgFill="1">
        <p:nvSpPr>
          <p:cNvPr id="31" name="Rectangle 30">
            <a:extLst>
              <a:ext uri="{FF2B5EF4-FFF2-40B4-BE49-F238E27FC236}">
                <a16:creationId xmlns:a16="http://schemas.microsoft.com/office/drawing/2014/main" id="{D589E016-1EE1-484C-8423-012B4B780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a:extLst>
              <a:ext uri="{FF2B5EF4-FFF2-40B4-BE49-F238E27FC236}">
                <a16:creationId xmlns:a16="http://schemas.microsoft.com/office/drawing/2014/main" id="{52599E6D-6E46-07E7-45A7-F2CB1844C573}"/>
              </a:ext>
            </a:extLst>
          </p:cNvPr>
          <p:cNvPicPr>
            <a:picLocks noChangeAspect="1"/>
          </p:cNvPicPr>
          <p:nvPr/>
        </p:nvPicPr>
        <p:blipFill>
          <a:blip r:embed="rId3"/>
          <a:srcRect r="10730" b="9091"/>
          <a:stretch>
            <a:fillRect/>
          </a:stretch>
        </p:blipFill>
        <p:spPr>
          <a:xfrm>
            <a:off x="0" y="0"/>
            <a:ext cx="12188932" cy="6858000"/>
          </a:xfrm>
          <a:prstGeom prst="rect">
            <a:avLst/>
          </a:prstGeom>
        </p:spPr>
      </p:pic>
      <p:sp>
        <p:nvSpPr>
          <p:cNvPr id="33" name="Rectangle 32">
            <a:extLst>
              <a:ext uri="{FF2B5EF4-FFF2-40B4-BE49-F238E27FC236}">
                <a16:creationId xmlns:a16="http://schemas.microsoft.com/office/drawing/2014/main" id="{46100866-3689-418C-84D9-07C7E2435C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300114"/>
            <a:ext cx="4053525" cy="4257773"/>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2" name="Titre 1">
            <a:extLst>
              <a:ext uri="{FF2B5EF4-FFF2-40B4-BE49-F238E27FC236}">
                <a16:creationId xmlns:a16="http://schemas.microsoft.com/office/drawing/2014/main" id="{E8FBD646-EDE2-9B0C-198E-BF79822737F8}"/>
              </a:ext>
            </a:extLst>
          </p:cNvPr>
          <p:cNvSpPr>
            <a:spLocks noGrp="1"/>
          </p:cNvSpPr>
          <p:nvPr>
            <p:ph type="title"/>
          </p:nvPr>
        </p:nvSpPr>
        <p:spPr>
          <a:xfrm>
            <a:off x="334557" y="1653703"/>
            <a:ext cx="3361953" cy="2470488"/>
          </a:xfrm>
        </p:spPr>
        <p:txBody>
          <a:bodyPr vert="horz" lIns="91440" tIns="45720" rIns="91440" bIns="45720" rtlCol="0" anchor="b">
            <a:normAutofit/>
          </a:bodyPr>
          <a:lstStyle/>
          <a:p>
            <a:r>
              <a:rPr lang="en-US" sz="3400" spc="-100" dirty="0">
                <a:solidFill>
                  <a:schemeClr val="tx1"/>
                </a:solidFill>
              </a:rPr>
              <a:t>Qui </a:t>
            </a:r>
            <a:r>
              <a:rPr lang="en-US" sz="3400" spc="-100" dirty="0" err="1">
                <a:solidFill>
                  <a:schemeClr val="tx1"/>
                </a:solidFill>
              </a:rPr>
              <a:t>peut</a:t>
            </a:r>
            <a:r>
              <a:rPr lang="en-US" sz="3400" spc="-100" dirty="0">
                <a:solidFill>
                  <a:schemeClr val="tx1"/>
                </a:solidFill>
              </a:rPr>
              <a:t> </a:t>
            </a:r>
            <a:r>
              <a:rPr lang="en-US" sz="3400" spc="-100" dirty="0" err="1">
                <a:solidFill>
                  <a:schemeClr val="tx1"/>
                </a:solidFill>
              </a:rPr>
              <a:t>contrôler</a:t>
            </a:r>
            <a:r>
              <a:rPr lang="en-US" sz="3400" spc="-100" dirty="0">
                <a:solidFill>
                  <a:schemeClr val="tx1"/>
                </a:solidFill>
              </a:rPr>
              <a:t>, influencer </a:t>
            </a:r>
            <a:r>
              <a:rPr lang="en-US" sz="3400" spc="-100" dirty="0" err="1">
                <a:solidFill>
                  <a:schemeClr val="tx1"/>
                </a:solidFill>
              </a:rPr>
              <a:t>ou</a:t>
            </a:r>
            <a:r>
              <a:rPr lang="en-US" sz="3400" spc="-100" dirty="0">
                <a:solidFill>
                  <a:schemeClr val="tx1"/>
                </a:solidFill>
              </a:rPr>
              <a:t> limiter le </a:t>
            </a:r>
            <a:r>
              <a:rPr lang="en-US" sz="3400" spc="-100" dirty="0" err="1">
                <a:solidFill>
                  <a:schemeClr val="tx1"/>
                </a:solidFill>
              </a:rPr>
              <a:t>pouvoir</a:t>
            </a:r>
            <a:r>
              <a:rPr lang="en-US" sz="3400" spc="-100" dirty="0">
                <a:solidFill>
                  <a:schemeClr val="tx1"/>
                </a:solidFill>
              </a:rPr>
              <a:t> des </a:t>
            </a:r>
            <a:r>
              <a:rPr lang="en-US" sz="3400" spc="-100" dirty="0" err="1">
                <a:solidFill>
                  <a:schemeClr val="tx1"/>
                </a:solidFill>
              </a:rPr>
              <a:t>gouvernants</a:t>
            </a:r>
            <a:r>
              <a:rPr lang="en-US" sz="3400" spc="-100" dirty="0">
                <a:solidFill>
                  <a:schemeClr val="tx1"/>
                </a:solidFill>
              </a:rPr>
              <a:t>?</a:t>
            </a:r>
          </a:p>
        </p:txBody>
      </p:sp>
      <p:sp>
        <p:nvSpPr>
          <p:cNvPr id="3" name="Espace réservé de la date 2">
            <a:extLst>
              <a:ext uri="{FF2B5EF4-FFF2-40B4-BE49-F238E27FC236}">
                <a16:creationId xmlns:a16="http://schemas.microsoft.com/office/drawing/2014/main" id="{31FCB03F-8D8E-4BC4-7ABF-3F6A3F39C872}"/>
              </a:ext>
            </a:extLst>
          </p:cNvPr>
          <p:cNvSpPr>
            <a:spLocks noGrp="1"/>
          </p:cNvSpPr>
          <p:nvPr>
            <p:ph type="dt" sz="half" idx="10"/>
          </p:nvPr>
        </p:nvSpPr>
        <p:spPr/>
        <p:txBody>
          <a:bodyPr/>
          <a:lstStyle/>
          <a:p>
            <a:fld id="{2486FCDA-7711-FB44-BAD4-D6C13C92D06B}" type="datetime1">
              <a:rPr lang="fr-CA" smtClean="0"/>
              <a:t>2025-11-09</a:t>
            </a:fld>
            <a:endParaRPr lang="en-US" dirty="0"/>
          </a:p>
        </p:txBody>
      </p:sp>
      <p:sp>
        <p:nvSpPr>
          <p:cNvPr id="5" name="Espace réservé du numéro de diapositive 4">
            <a:extLst>
              <a:ext uri="{FF2B5EF4-FFF2-40B4-BE49-F238E27FC236}">
                <a16:creationId xmlns:a16="http://schemas.microsoft.com/office/drawing/2014/main" id="{08FFB441-A8FF-52B5-404A-CC4D61555905}"/>
              </a:ext>
            </a:extLst>
          </p:cNvPr>
          <p:cNvSpPr>
            <a:spLocks noGrp="1"/>
          </p:cNvSpPr>
          <p:nvPr>
            <p:ph type="sldNum" sz="quarter" idx="12"/>
          </p:nvPr>
        </p:nvSpPr>
        <p:spPr/>
        <p:txBody>
          <a:bodyPr/>
          <a:lstStyle/>
          <a:p>
            <a:fld id="{4FAB73BC-B049-4115-A692-8D63A059BFB8}" type="slidenum">
              <a:rPr lang="en-US" smtClean="0"/>
              <a:pPr/>
              <a:t>2</a:t>
            </a:fld>
            <a:endParaRPr lang="en-US" dirty="0"/>
          </a:p>
        </p:txBody>
      </p:sp>
    </p:spTree>
    <p:extLst>
      <p:ext uri="{BB962C8B-B14F-4D97-AF65-F5344CB8AC3E}">
        <p14:creationId xmlns:p14="http://schemas.microsoft.com/office/powerpoint/2010/main" val="1115710982"/>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6B086509-1281-468A-AAAC-1BBEDAE757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EA73850-2107-4E65-85FE-EDD3F45FCD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2000"/>
            <a:ext cx="4053525" cy="533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2" name="Titre 1">
            <a:extLst>
              <a:ext uri="{FF2B5EF4-FFF2-40B4-BE49-F238E27FC236}">
                <a16:creationId xmlns:a16="http://schemas.microsoft.com/office/drawing/2014/main" id="{02F42196-364A-63AF-BDF4-5414C92BA6A7}"/>
              </a:ext>
            </a:extLst>
          </p:cNvPr>
          <p:cNvSpPr>
            <a:spLocks noGrp="1"/>
          </p:cNvSpPr>
          <p:nvPr>
            <p:ph type="title"/>
          </p:nvPr>
        </p:nvSpPr>
        <p:spPr>
          <a:xfrm>
            <a:off x="252919" y="1123837"/>
            <a:ext cx="3616348" cy="1322637"/>
          </a:xfrm>
        </p:spPr>
        <p:txBody>
          <a:bodyPr>
            <a:normAutofit/>
          </a:bodyPr>
          <a:lstStyle/>
          <a:p>
            <a:r>
              <a:rPr lang="fr-FR" dirty="0"/>
              <a:t>LA ou Le politique?</a:t>
            </a:r>
          </a:p>
        </p:txBody>
      </p:sp>
      <p:sp>
        <p:nvSpPr>
          <p:cNvPr id="15" name="Content Placeholder 14">
            <a:extLst>
              <a:ext uri="{FF2B5EF4-FFF2-40B4-BE49-F238E27FC236}">
                <a16:creationId xmlns:a16="http://schemas.microsoft.com/office/drawing/2014/main" id="{8845947F-4CB3-A722-D338-41FD5B775A77}"/>
              </a:ext>
            </a:extLst>
          </p:cNvPr>
          <p:cNvSpPr>
            <a:spLocks noGrp="1"/>
          </p:cNvSpPr>
          <p:nvPr>
            <p:ph idx="1"/>
          </p:nvPr>
        </p:nvSpPr>
        <p:spPr>
          <a:xfrm>
            <a:off x="252920" y="2597864"/>
            <a:ext cx="3616348" cy="3386883"/>
          </a:xfrm>
        </p:spPr>
        <p:txBody>
          <a:bodyPr anchor="t">
            <a:normAutofit/>
          </a:bodyPr>
          <a:lstStyle/>
          <a:p>
            <a:pPr marL="0" indent="0">
              <a:buNone/>
            </a:pPr>
            <a:endParaRPr lang="en-US" dirty="0">
              <a:solidFill>
                <a:srgbClr val="FFFFFF"/>
              </a:solidFill>
            </a:endParaRPr>
          </a:p>
        </p:txBody>
      </p:sp>
      <p:pic>
        <p:nvPicPr>
          <p:cNvPr id="5" name="Espace réservé du contenu 4">
            <a:extLst>
              <a:ext uri="{FF2B5EF4-FFF2-40B4-BE49-F238E27FC236}">
                <a16:creationId xmlns:a16="http://schemas.microsoft.com/office/drawing/2014/main" id="{3A6803BF-79E3-491A-D22D-4F3AFCE6A1F5}"/>
              </a:ext>
            </a:extLst>
          </p:cNvPr>
          <p:cNvPicPr>
            <a:picLocks noChangeAspect="1"/>
          </p:cNvPicPr>
          <p:nvPr/>
        </p:nvPicPr>
        <p:blipFill>
          <a:blip r:embed="rId3"/>
          <a:stretch>
            <a:fillRect/>
          </a:stretch>
        </p:blipFill>
        <p:spPr>
          <a:xfrm>
            <a:off x="4515391" y="842543"/>
            <a:ext cx="3435968" cy="2345047"/>
          </a:xfrm>
          <a:prstGeom prst="rect">
            <a:avLst/>
          </a:prstGeom>
        </p:spPr>
      </p:pic>
      <p:pic>
        <p:nvPicPr>
          <p:cNvPr id="9" name="Image 8">
            <a:extLst>
              <a:ext uri="{FF2B5EF4-FFF2-40B4-BE49-F238E27FC236}">
                <a16:creationId xmlns:a16="http://schemas.microsoft.com/office/drawing/2014/main" id="{3696B364-D993-C84E-074B-7E7E2ACB6485}"/>
              </a:ext>
            </a:extLst>
          </p:cNvPr>
          <p:cNvPicPr>
            <a:picLocks noChangeAspect="1"/>
          </p:cNvPicPr>
          <p:nvPr/>
        </p:nvPicPr>
        <p:blipFill>
          <a:blip r:embed="rId4"/>
          <a:stretch>
            <a:fillRect/>
          </a:stretch>
        </p:blipFill>
        <p:spPr>
          <a:xfrm>
            <a:off x="8271399" y="1258093"/>
            <a:ext cx="3435969" cy="2010041"/>
          </a:xfrm>
          <a:prstGeom prst="rect">
            <a:avLst/>
          </a:prstGeom>
        </p:spPr>
      </p:pic>
      <p:pic>
        <p:nvPicPr>
          <p:cNvPr id="7" name="Image 6">
            <a:extLst>
              <a:ext uri="{FF2B5EF4-FFF2-40B4-BE49-F238E27FC236}">
                <a16:creationId xmlns:a16="http://schemas.microsoft.com/office/drawing/2014/main" id="{53FFEE06-8986-5660-4AD5-A0DD9F746CED}"/>
              </a:ext>
            </a:extLst>
          </p:cNvPr>
          <p:cNvPicPr>
            <a:picLocks noChangeAspect="1"/>
          </p:cNvPicPr>
          <p:nvPr/>
        </p:nvPicPr>
        <p:blipFill>
          <a:blip r:embed="rId5"/>
          <a:stretch>
            <a:fillRect/>
          </a:stretch>
        </p:blipFill>
        <p:spPr>
          <a:xfrm>
            <a:off x="4515391" y="3704770"/>
            <a:ext cx="3435968" cy="2276327"/>
          </a:xfrm>
          <a:prstGeom prst="rect">
            <a:avLst/>
          </a:prstGeom>
        </p:spPr>
      </p:pic>
      <p:pic>
        <p:nvPicPr>
          <p:cNvPr id="11" name="Image 10">
            <a:extLst>
              <a:ext uri="{FF2B5EF4-FFF2-40B4-BE49-F238E27FC236}">
                <a16:creationId xmlns:a16="http://schemas.microsoft.com/office/drawing/2014/main" id="{A53D2D5A-57C6-D598-188A-9E19F8169A39}"/>
              </a:ext>
            </a:extLst>
          </p:cNvPr>
          <p:cNvPicPr>
            <a:picLocks noChangeAspect="1"/>
          </p:cNvPicPr>
          <p:nvPr/>
        </p:nvPicPr>
        <p:blipFill>
          <a:blip r:embed="rId6"/>
          <a:stretch>
            <a:fillRect/>
          </a:stretch>
        </p:blipFill>
        <p:spPr>
          <a:xfrm>
            <a:off x="8329693" y="3589868"/>
            <a:ext cx="3319379" cy="2506132"/>
          </a:xfrm>
          <a:prstGeom prst="rect">
            <a:avLst/>
          </a:prstGeom>
        </p:spPr>
      </p:pic>
      <p:sp>
        <p:nvSpPr>
          <p:cNvPr id="3" name="Espace réservé de la date 2">
            <a:extLst>
              <a:ext uri="{FF2B5EF4-FFF2-40B4-BE49-F238E27FC236}">
                <a16:creationId xmlns:a16="http://schemas.microsoft.com/office/drawing/2014/main" id="{E9312700-3BBB-0B47-EEBF-D8EE6B6F3D58}"/>
              </a:ext>
            </a:extLst>
          </p:cNvPr>
          <p:cNvSpPr>
            <a:spLocks noGrp="1"/>
          </p:cNvSpPr>
          <p:nvPr>
            <p:ph type="dt" sz="half" idx="10"/>
          </p:nvPr>
        </p:nvSpPr>
        <p:spPr/>
        <p:txBody>
          <a:bodyPr/>
          <a:lstStyle/>
          <a:p>
            <a:fld id="{06208E48-B7F9-454B-BD66-0B13BA420307}" type="datetime1">
              <a:rPr lang="fr-CA" smtClean="0"/>
              <a:t>2025-11-09</a:t>
            </a:fld>
            <a:endParaRPr lang="en-US" dirty="0"/>
          </a:p>
        </p:txBody>
      </p:sp>
      <p:sp>
        <p:nvSpPr>
          <p:cNvPr id="4" name="Espace réservé du numéro de diapositive 3">
            <a:extLst>
              <a:ext uri="{FF2B5EF4-FFF2-40B4-BE49-F238E27FC236}">
                <a16:creationId xmlns:a16="http://schemas.microsoft.com/office/drawing/2014/main" id="{54E4FEF2-8217-433B-0A69-22406178E568}"/>
              </a:ext>
            </a:extLst>
          </p:cNvPr>
          <p:cNvSpPr>
            <a:spLocks noGrp="1"/>
          </p:cNvSpPr>
          <p:nvPr>
            <p:ph type="sldNum" sz="quarter" idx="12"/>
          </p:nvPr>
        </p:nvSpPr>
        <p:spPr/>
        <p:txBody>
          <a:bodyPr/>
          <a:lstStyle/>
          <a:p>
            <a:fld id="{4FAB73BC-B049-4115-A692-8D63A059BFB8}" type="slidenum">
              <a:rPr lang="en-US" smtClean="0"/>
              <a:pPr/>
              <a:t>3</a:t>
            </a:fld>
            <a:endParaRPr lang="en-US" dirty="0"/>
          </a:p>
        </p:txBody>
      </p:sp>
    </p:spTree>
    <p:extLst>
      <p:ext uri="{BB962C8B-B14F-4D97-AF65-F5344CB8AC3E}">
        <p14:creationId xmlns:p14="http://schemas.microsoft.com/office/powerpoint/2010/main" val="1153924853"/>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163D04-D69A-E7D3-A428-E72EC362DE36}"/>
              </a:ext>
            </a:extLst>
          </p:cNvPr>
          <p:cNvSpPr>
            <a:spLocks noGrp="1"/>
          </p:cNvSpPr>
          <p:nvPr>
            <p:ph type="title"/>
          </p:nvPr>
        </p:nvSpPr>
        <p:spPr>
          <a:xfrm>
            <a:off x="252919" y="1123837"/>
            <a:ext cx="2947482" cy="4601183"/>
          </a:xfrm>
        </p:spPr>
        <p:txBody>
          <a:bodyPr>
            <a:normAutofit/>
          </a:bodyPr>
          <a:lstStyle/>
          <a:p>
            <a:r>
              <a:rPr lang="fr-FR" dirty="0"/>
              <a:t>Que font les contre-pouvoirs dans nos sociétés?</a:t>
            </a:r>
          </a:p>
        </p:txBody>
      </p:sp>
      <p:graphicFrame>
        <p:nvGraphicFramePr>
          <p:cNvPr id="11" name="Espace réservé du contenu 2">
            <a:extLst>
              <a:ext uri="{FF2B5EF4-FFF2-40B4-BE49-F238E27FC236}">
                <a16:creationId xmlns:a16="http://schemas.microsoft.com/office/drawing/2014/main" id="{4547A181-A75A-C929-CAD9-BB8BA9ED0965}"/>
              </a:ext>
            </a:extLst>
          </p:cNvPr>
          <p:cNvGraphicFramePr>
            <a:graphicFrameLocks noGrp="1"/>
          </p:cNvGraphicFramePr>
          <p:nvPr>
            <p:ph idx="1"/>
            <p:extLst>
              <p:ext uri="{D42A27DB-BD31-4B8C-83A1-F6EECF244321}">
                <p14:modId xmlns:p14="http://schemas.microsoft.com/office/powerpoint/2010/main" val="3312743631"/>
              </p:ext>
            </p:extLst>
          </p:nvPr>
        </p:nvGraphicFramePr>
        <p:xfrm>
          <a:off x="3759896" y="885459"/>
          <a:ext cx="7728267" cy="50873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Espace réservé de la date 2">
            <a:extLst>
              <a:ext uri="{FF2B5EF4-FFF2-40B4-BE49-F238E27FC236}">
                <a16:creationId xmlns:a16="http://schemas.microsoft.com/office/drawing/2014/main" id="{673EC20B-5914-D60D-1B54-A701F4A3ABF2}"/>
              </a:ext>
            </a:extLst>
          </p:cNvPr>
          <p:cNvSpPr>
            <a:spLocks noGrp="1"/>
          </p:cNvSpPr>
          <p:nvPr>
            <p:ph type="dt" sz="half" idx="10"/>
          </p:nvPr>
        </p:nvSpPr>
        <p:spPr/>
        <p:txBody>
          <a:bodyPr/>
          <a:lstStyle/>
          <a:p>
            <a:fld id="{F152F4E4-895A-8840-A97C-41909C47CAF8}" type="datetime1">
              <a:rPr lang="fr-CA" smtClean="0"/>
              <a:t>2025-11-09</a:t>
            </a:fld>
            <a:endParaRPr lang="en-US" dirty="0"/>
          </a:p>
        </p:txBody>
      </p:sp>
      <p:sp>
        <p:nvSpPr>
          <p:cNvPr id="4" name="Espace réservé du numéro de diapositive 3">
            <a:extLst>
              <a:ext uri="{FF2B5EF4-FFF2-40B4-BE49-F238E27FC236}">
                <a16:creationId xmlns:a16="http://schemas.microsoft.com/office/drawing/2014/main" id="{4A2F7AB6-0829-4460-D408-9D1B0142DD3F}"/>
              </a:ext>
            </a:extLst>
          </p:cNvPr>
          <p:cNvSpPr>
            <a:spLocks noGrp="1"/>
          </p:cNvSpPr>
          <p:nvPr>
            <p:ph type="sldNum" sz="quarter" idx="12"/>
          </p:nvPr>
        </p:nvSpPr>
        <p:spPr/>
        <p:txBody>
          <a:bodyPr/>
          <a:lstStyle/>
          <a:p>
            <a:fld id="{4FAB73BC-B049-4115-A692-8D63A059BFB8}" type="slidenum">
              <a:rPr lang="en-US" smtClean="0"/>
              <a:pPr/>
              <a:t>4</a:t>
            </a:fld>
            <a:endParaRPr lang="en-US" dirty="0"/>
          </a:p>
        </p:txBody>
      </p:sp>
    </p:spTree>
    <p:extLst>
      <p:ext uri="{BB962C8B-B14F-4D97-AF65-F5344CB8AC3E}">
        <p14:creationId xmlns:p14="http://schemas.microsoft.com/office/powerpoint/2010/main" val="25625366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66F33F-3E71-B338-519D-739C22579A06}"/>
              </a:ext>
            </a:extLst>
          </p:cNvPr>
          <p:cNvSpPr>
            <a:spLocks noGrp="1"/>
          </p:cNvSpPr>
          <p:nvPr>
            <p:ph type="title"/>
          </p:nvPr>
        </p:nvSpPr>
        <p:spPr>
          <a:xfrm>
            <a:off x="252919" y="1123837"/>
            <a:ext cx="2947482" cy="1283461"/>
          </a:xfrm>
        </p:spPr>
        <p:txBody>
          <a:bodyPr anchor="b">
            <a:normAutofit/>
          </a:bodyPr>
          <a:lstStyle/>
          <a:p>
            <a:r>
              <a:rPr lang="fr-FR" sz="2400"/>
              <a:t>Quel sont les contre-pouvoirs?</a:t>
            </a:r>
          </a:p>
        </p:txBody>
      </p:sp>
      <p:sp>
        <p:nvSpPr>
          <p:cNvPr id="3" name="Espace réservé du contenu 2">
            <a:extLst>
              <a:ext uri="{FF2B5EF4-FFF2-40B4-BE49-F238E27FC236}">
                <a16:creationId xmlns:a16="http://schemas.microsoft.com/office/drawing/2014/main" id="{17FE47F8-C7EE-3AE4-8F93-DF594DD8229E}"/>
              </a:ext>
            </a:extLst>
          </p:cNvPr>
          <p:cNvSpPr>
            <a:spLocks noGrp="1"/>
          </p:cNvSpPr>
          <p:nvPr>
            <p:ph idx="1"/>
          </p:nvPr>
        </p:nvSpPr>
        <p:spPr>
          <a:xfrm>
            <a:off x="252920" y="2407298"/>
            <a:ext cx="2947482" cy="3498980"/>
          </a:xfrm>
        </p:spPr>
        <p:txBody>
          <a:bodyPr anchor="t">
            <a:normAutofit/>
          </a:bodyPr>
          <a:lstStyle/>
          <a:p>
            <a:r>
              <a:rPr lang="fr-CA" sz="1600">
                <a:solidFill>
                  <a:srgbClr val="FFFFFF"/>
                </a:solidFill>
              </a:rPr>
              <a:t>Ceux et celles qui travaillent pour le bien commun et l’intérêt général :</a:t>
            </a:r>
          </a:p>
          <a:p>
            <a:r>
              <a:rPr lang="fr-CA" sz="1600">
                <a:solidFill>
                  <a:srgbClr val="FFFFFF"/>
                </a:solidFill>
              </a:rPr>
              <a:t>Institutions (tribunaux, médias) </a:t>
            </a:r>
          </a:p>
          <a:p>
            <a:r>
              <a:rPr lang="fr-CA" sz="1600">
                <a:solidFill>
                  <a:srgbClr val="FFFFFF"/>
                </a:solidFill>
              </a:rPr>
              <a:t>Syndicats</a:t>
            </a:r>
          </a:p>
          <a:p>
            <a:r>
              <a:rPr lang="fr-CA" sz="1600">
                <a:solidFill>
                  <a:srgbClr val="FFFFFF"/>
                </a:solidFill>
              </a:rPr>
              <a:t>Associations</a:t>
            </a:r>
          </a:p>
          <a:p>
            <a:r>
              <a:rPr lang="fr-CA" sz="1600">
                <a:solidFill>
                  <a:srgbClr val="FFFFFF"/>
                </a:solidFill>
              </a:rPr>
              <a:t>Citoyen.nes engagé.es.</a:t>
            </a:r>
          </a:p>
        </p:txBody>
      </p:sp>
      <p:pic>
        <p:nvPicPr>
          <p:cNvPr id="5" name="Image 4">
            <a:extLst>
              <a:ext uri="{FF2B5EF4-FFF2-40B4-BE49-F238E27FC236}">
                <a16:creationId xmlns:a16="http://schemas.microsoft.com/office/drawing/2014/main" id="{C299B983-79CB-C5C8-A80E-811260D3B33B}"/>
              </a:ext>
            </a:extLst>
          </p:cNvPr>
          <p:cNvPicPr>
            <a:picLocks noChangeAspect="1"/>
          </p:cNvPicPr>
          <p:nvPr/>
        </p:nvPicPr>
        <p:blipFill>
          <a:blip r:embed="rId3"/>
          <a:srcRect l="54" r="19027" b="-1"/>
          <a:stretch>
            <a:fillRect/>
          </a:stretch>
        </p:blipFill>
        <p:spPr>
          <a:xfrm>
            <a:off x="3778897" y="758952"/>
            <a:ext cx="7772401" cy="5330952"/>
          </a:xfrm>
          <a:prstGeom prst="rect">
            <a:avLst/>
          </a:prstGeom>
        </p:spPr>
      </p:pic>
      <p:sp>
        <p:nvSpPr>
          <p:cNvPr id="4" name="Espace réservé de la date 3">
            <a:extLst>
              <a:ext uri="{FF2B5EF4-FFF2-40B4-BE49-F238E27FC236}">
                <a16:creationId xmlns:a16="http://schemas.microsoft.com/office/drawing/2014/main" id="{D6D42200-1125-5550-109B-566B12971F20}"/>
              </a:ext>
            </a:extLst>
          </p:cNvPr>
          <p:cNvSpPr>
            <a:spLocks noGrp="1"/>
          </p:cNvSpPr>
          <p:nvPr>
            <p:ph type="dt" sz="half" idx="10"/>
          </p:nvPr>
        </p:nvSpPr>
        <p:spPr/>
        <p:txBody>
          <a:bodyPr/>
          <a:lstStyle/>
          <a:p>
            <a:fld id="{BF42108B-1856-844C-A6F9-4E81C7C2C1F9}" type="datetime1">
              <a:rPr lang="fr-CA" smtClean="0"/>
              <a:t>2025-11-09</a:t>
            </a:fld>
            <a:endParaRPr lang="en-US" dirty="0"/>
          </a:p>
        </p:txBody>
      </p:sp>
      <p:sp>
        <p:nvSpPr>
          <p:cNvPr id="6" name="Espace réservé du numéro de diapositive 5">
            <a:extLst>
              <a:ext uri="{FF2B5EF4-FFF2-40B4-BE49-F238E27FC236}">
                <a16:creationId xmlns:a16="http://schemas.microsoft.com/office/drawing/2014/main" id="{467D99DF-40E1-736D-C7BE-73861DD3FD39}"/>
              </a:ext>
            </a:extLst>
          </p:cNvPr>
          <p:cNvSpPr>
            <a:spLocks noGrp="1"/>
          </p:cNvSpPr>
          <p:nvPr>
            <p:ph type="sldNum" sz="quarter" idx="12"/>
          </p:nvPr>
        </p:nvSpPr>
        <p:spPr/>
        <p:txBody>
          <a:bodyPr/>
          <a:lstStyle/>
          <a:p>
            <a:fld id="{4FAB73BC-B049-4115-A692-8D63A059BFB8}" type="slidenum">
              <a:rPr lang="en-US" smtClean="0"/>
              <a:pPr/>
              <a:t>5</a:t>
            </a:fld>
            <a:endParaRPr lang="en-US" dirty="0"/>
          </a:p>
        </p:txBody>
      </p:sp>
    </p:spTree>
    <p:extLst>
      <p:ext uri="{BB962C8B-B14F-4D97-AF65-F5344CB8AC3E}">
        <p14:creationId xmlns:p14="http://schemas.microsoft.com/office/powerpoint/2010/main" val="25509418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Colorful and shiny bells">
            <a:extLst>
              <a:ext uri="{FF2B5EF4-FFF2-40B4-BE49-F238E27FC236}">
                <a16:creationId xmlns:a16="http://schemas.microsoft.com/office/drawing/2014/main" id="{4779C22C-7ADD-E543-F417-85497B8B5A9D}"/>
              </a:ext>
            </a:extLst>
          </p:cNvPr>
          <p:cNvPicPr>
            <a:picLocks noChangeAspect="1"/>
          </p:cNvPicPr>
          <p:nvPr/>
        </p:nvPicPr>
        <p:blipFill>
          <a:blip r:embed="rId3"/>
          <a:srcRect t="10388" b="14613"/>
          <a:stretch>
            <a:fillRect/>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5A133C1E-CB83-47F3-8F35-94C2A7C58E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2" name="Titre 1">
            <a:extLst>
              <a:ext uri="{FF2B5EF4-FFF2-40B4-BE49-F238E27FC236}">
                <a16:creationId xmlns:a16="http://schemas.microsoft.com/office/drawing/2014/main" id="{1C38C41C-2B14-2B93-FC2F-9EA1A37EB8D6}"/>
              </a:ext>
            </a:extLst>
          </p:cNvPr>
          <p:cNvSpPr>
            <a:spLocks noGrp="1"/>
          </p:cNvSpPr>
          <p:nvPr>
            <p:ph type="title"/>
          </p:nvPr>
        </p:nvSpPr>
        <p:spPr>
          <a:xfrm>
            <a:off x="252919" y="1123837"/>
            <a:ext cx="2947482" cy="1283461"/>
          </a:xfrm>
        </p:spPr>
        <p:txBody>
          <a:bodyPr anchor="b">
            <a:normAutofit/>
          </a:bodyPr>
          <a:lstStyle/>
          <a:p>
            <a:r>
              <a:rPr lang="fr-FR" sz="2400"/>
              <a:t>Les sphères d’action des contre-pouvoirs</a:t>
            </a:r>
          </a:p>
        </p:txBody>
      </p:sp>
      <p:sp>
        <p:nvSpPr>
          <p:cNvPr id="3" name="Espace réservé du contenu 2">
            <a:extLst>
              <a:ext uri="{FF2B5EF4-FFF2-40B4-BE49-F238E27FC236}">
                <a16:creationId xmlns:a16="http://schemas.microsoft.com/office/drawing/2014/main" id="{FBAB5434-88A1-7C8D-B04B-0FC2DABD9DF0}"/>
              </a:ext>
            </a:extLst>
          </p:cNvPr>
          <p:cNvSpPr>
            <a:spLocks noGrp="1"/>
          </p:cNvSpPr>
          <p:nvPr>
            <p:ph idx="1"/>
          </p:nvPr>
        </p:nvSpPr>
        <p:spPr>
          <a:xfrm>
            <a:off x="252920" y="2407298"/>
            <a:ext cx="2947482" cy="3498980"/>
          </a:xfrm>
        </p:spPr>
        <p:txBody>
          <a:bodyPr anchor="t">
            <a:normAutofit/>
          </a:bodyPr>
          <a:lstStyle/>
          <a:p>
            <a:r>
              <a:rPr lang="fr-CA" sz="1600" b="1">
                <a:solidFill>
                  <a:srgbClr val="FFFFFF"/>
                </a:solidFill>
              </a:rPr>
              <a:t>Politique et institutionnelle</a:t>
            </a:r>
            <a:r>
              <a:rPr lang="fr-CA" sz="1600">
                <a:solidFill>
                  <a:srgbClr val="FFFFFF"/>
                </a:solidFill>
              </a:rPr>
              <a:t> </a:t>
            </a:r>
          </a:p>
          <a:p>
            <a:r>
              <a:rPr lang="fr-CA" sz="1600" b="1">
                <a:solidFill>
                  <a:srgbClr val="FFFFFF"/>
                </a:solidFill>
              </a:rPr>
              <a:t>Justice et droits humains</a:t>
            </a:r>
            <a:r>
              <a:rPr lang="fr-CA" sz="1600">
                <a:solidFill>
                  <a:srgbClr val="FFFFFF"/>
                </a:solidFill>
              </a:rPr>
              <a:t> </a:t>
            </a:r>
          </a:p>
          <a:p>
            <a:r>
              <a:rPr lang="fr-CA" sz="1600" b="1">
                <a:solidFill>
                  <a:srgbClr val="FFFFFF"/>
                </a:solidFill>
              </a:rPr>
              <a:t>Économique</a:t>
            </a:r>
            <a:r>
              <a:rPr lang="fr-CA" sz="1600">
                <a:solidFill>
                  <a:srgbClr val="FFFFFF"/>
                </a:solidFill>
              </a:rPr>
              <a:t>  </a:t>
            </a:r>
          </a:p>
          <a:p>
            <a:r>
              <a:rPr lang="fr-CA" sz="1600" b="1">
                <a:solidFill>
                  <a:srgbClr val="FFFFFF"/>
                </a:solidFill>
              </a:rPr>
              <a:t>Sociale</a:t>
            </a:r>
            <a:r>
              <a:rPr lang="fr-CA" sz="1600">
                <a:solidFill>
                  <a:srgbClr val="FFFFFF"/>
                </a:solidFill>
              </a:rPr>
              <a:t> </a:t>
            </a:r>
          </a:p>
          <a:p>
            <a:r>
              <a:rPr lang="fr-CA" sz="1600" b="1">
                <a:solidFill>
                  <a:srgbClr val="FFFFFF"/>
                </a:solidFill>
              </a:rPr>
              <a:t>Environnementale</a:t>
            </a:r>
            <a:r>
              <a:rPr lang="fr-CA" sz="1600">
                <a:solidFill>
                  <a:srgbClr val="FFFFFF"/>
                </a:solidFill>
              </a:rPr>
              <a:t> </a:t>
            </a:r>
          </a:p>
          <a:p>
            <a:r>
              <a:rPr lang="fr-CA" sz="1600" b="1">
                <a:solidFill>
                  <a:srgbClr val="FFFFFF"/>
                </a:solidFill>
              </a:rPr>
              <a:t>Culturelle</a:t>
            </a:r>
            <a:r>
              <a:rPr lang="fr-CA" sz="1600">
                <a:solidFill>
                  <a:srgbClr val="FFFFFF"/>
                </a:solidFill>
              </a:rPr>
              <a:t> </a:t>
            </a:r>
          </a:p>
          <a:p>
            <a:r>
              <a:rPr lang="fr-CA" sz="1600" b="1">
                <a:solidFill>
                  <a:srgbClr val="FFFFFF"/>
                </a:solidFill>
              </a:rPr>
              <a:t>Sécurité publique</a:t>
            </a:r>
            <a:endParaRPr lang="fr-CA" sz="1600">
              <a:solidFill>
                <a:srgbClr val="FFFFFF"/>
              </a:solidFill>
            </a:endParaRPr>
          </a:p>
          <a:p>
            <a:r>
              <a:rPr lang="fr-CA" sz="1600" b="1">
                <a:solidFill>
                  <a:srgbClr val="FFFFFF"/>
                </a:solidFill>
              </a:rPr>
              <a:t>Technologique et numérique</a:t>
            </a:r>
            <a:r>
              <a:rPr lang="fr-CA" sz="1600">
                <a:solidFill>
                  <a:srgbClr val="FFFFFF"/>
                </a:solidFill>
              </a:rPr>
              <a:t> </a:t>
            </a:r>
          </a:p>
          <a:p>
            <a:r>
              <a:rPr lang="fr-CA" sz="1600" b="1">
                <a:solidFill>
                  <a:srgbClr val="FFFFFF"/>
                </a:solidFill>
              </a:rPr>
              <a:t>Éducation et santé</a:t>
            </a:r>
            <a:endParaRPr lang="fr-FR" sz="1600">
              <a:solidFill>
                <a:srgbClr val="FFFFFF"/>
              </a:solidFill>
            </a:endParaRPr>
          </a:p>
        </p:txBody>
      </p:sp>
      <p:sp>
        <p:nvSpPr>
          <p:cNvPr id="11" name="Rectangle 10">
            <a:extLst>
              <a:ext uri="{FF2B5EF4-FFF2-40B4-BE49-F238E27FC236}">
                <a16:creationId xmlns:a16="http://schemas.microsoft.com/office/drawing/2014/main" id="{289E943A-225D-44B1-B345-D7FDBA43C1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4" name="Espace réservé de la date 3">
            <a:extLst>
              <a:ext uri="{FF2B5EF4-FFF2-40B4-BE49-F238E27FC236}">
                <a16:creationId xmlns:a16="http://schemas.microsoft.com/office/drawing/2014/main" id="{86C9975E-0569-5F43-7AC8-9E96FDA59747}"/>
              </a:ext>
            </a:extLst>
          </p:cNvPr>
          <p:cNvSpPr>
            <a:spLocks noGrp="1"/>
          </p:cNvSpPr>
          <p:nvPr>
            <p:ph type="dt" sz="half" idx="10"/>
          </p:nvPr>
        </p:nvSpPr>
        <p:spPr/>
        <p:txBody>
          <a:bodyPr/>
          <a:lstStyle/>
          <a:p>
            <a:fld id="{1BF56923-1D75-974B-9FFA-0994B3D81A0F}" type="datetime1">
              <a:rPr lang="fr-CA" smtClean="0"/>
              <a:t>2025-11-09</a:t>
            </a:fld>
            <a:endParaRPr lang="en-US" dirty="0"/>
          </a:p>
        </p:txBody>
      </p:sp>
      <p:sp>
        <p:nvSpPr>
          <p:cNvPr id="6" name="Espace réservé du numéro de diapositive 5">
            <a:extLst>
              <a:ext uri="{FF2B5EF4-FFF2-40B4-BE49-F238E27FC236}">
                <a16:creationId xmlns:a16="http://schemas.microsoft.com/office/drawing/2014/main" id="{20AE778B-5910-FB51-7B1C-B91960F9E4FE}"/>
              </a:ext>
            </a:extLst>
          </p:cNvPr>
          <p:cNvSpPr>
            <a:spLocks noGrp="1"/>
          </p:cNvSpPr>
          <p:nvPr>
            <p:ph type="sldNum" sz="quarter" idx="12"/>
          </p:nvPr>
        </p:nvSpPr>
        <p:spPr/>
        <p:txBody>
          <a:bodyPr/>
          <a:lstStyle/>
          <a:p>
            <a:fld id="{4FAB73BC-B049-4115-A692-8D63A059BFB8}" type="slidenum">
              <a:rPr lang="en-US" smtClean="0"/>
              <a:pPr/>
              <a:t>6</a:t>
            </a:fld>
            <a:endParaRPr lang="en-US" dirty="0"/>
          </a:p>
        </p:txBody>
      </p:sp>
    </p:spTree>
    <p:extLst>
      <p:ext uri="{BB962C8B-B14F-4D97-AF65-F5344CB8AC3E}">
        <p14:creationId xmlns:p14="http://schemas.microsoft.com/office/powerpoint/2010/main" val="2233143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13A95FF-1A75-49AA-86AE-EED61BD0E4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2" name="Titre 1">
            <a:extLst>
              <a:ext uri="{FF2B5EF4-FFF2-40B4-BE49-F238E27FC236}">
                <a16:creationId xmlns:a16="http://schemas.microsoft.com/office/drawing/2014/main" id="{03FD7080-8763-2A78-07B8-408E68AEC52C}"/>
              </a:ext>
            </a:extLst>
          </p:cNvPr>
          <p:cNvSpPr>
            <a:spLocks noGrp="1"/>
          </p:cNvSpPr>
          <p:nvPr>
            <p:ph type="title"/>
          </p:nvPr>
        </p:nvSpPr>
        <p:spPr>
          <a:xfrm>
            <a:off x="289249" y="1123837"/>
            <a:ext cx="4016116" cy="1255469"/>
          </a:xfrm>
        </p:spPr>
        <p:txBody>
          <a:bodyPr>
            <a:normAutofit fontScale="90000"/>
          </a:bodyPr>
          <a:lstStyle/>
          <a:p>
            <a:br>
              <a:rPr lang="fr-FR" dirty="0"/>
            </a:br>
            <a:r>
              <a:rPr lang="fr-FR" dirty="0"/>
              <a:t>Dans le monde</a:t>
            </a:r>
            <a:br>
              <a:rPr lang="fr-FR" dirty="0"/>
            </a:br>
            <a:endParaRPr lang="fr-FR" dirty="0"/>
          </a:p>
        </p:txBody>
      </p:sp>
      <p:sp>
        <p:nvSpPr>
          <p:cNvPr id="3" name="Espace réservé du contenu 2">
            <a:extLst>
              <a:ext uri="{FF2B5EF4-FFF2-40B4-BE49-F238E27FC236}">
                <a16:creationId xmlns:a16="http://schemas.microsoft.com/office/drawing/2014/main" id="{4B73834D-E5D9-FAD0-ACF6-E6392D23A8C8}"/>
              </a:ext>
            </a:extLst>
          </p:cNvPr>
          <p:cNvSpPr>
            <a:spLocks noGrp="1"/>
          </p:cNvSpPr>
          <p:nvPr>
            <p:ph idx="1"/>
          </p:nvPr>
        </p:nvSpPr>
        <p:spPr>
          <a:xfrm>
            <a:off x="289249" y="2510395"/>
            <a:ext cx="4016116" cy="3274586"/>
          </a:xfrm>
        </p:spPr>
        <p:txBody>
          <a:bodyPr anchor="t">
            <a:normAutofit/>
          </a:bodyPr>
          <a:lstStyle/>
          <a:p>
            <a:endParaRPr lang="fr-CA">
              <a:solidFill>
                <a:srgbClr val="FFFFFF"/>
              </a:solidFill>
            </a:endParaRPr>
          </a:p>
          <a:p>
            <a:endParaRPr lang="fr-FR">
              <a:solidFill>
                <a:srgbClr val="FFFFFF"/>
              </a:solidFill>
            </a:endParaRPr>
          </a:p>
        </p:txBody>
      </p:sp>
      <p:pic>
        <p:nvPicPr>
          <p:cNvPr id="11" name="Image 10">
            <a:extLst>
              <a:ext uri="{FF2B5EF4-FFF2-40B4-BE49-F238E27FC236}">
                <a16:creationId xmlns:a16="http://schemas.microsoft.com/office/drawing/2014/main" id="{EDC55DEB-D1A0-DAAA-5B13-4541EC00D5AF}"/>
              </a:ext>
            </a:extLst>
          </p:cNvPr>
          <p:cNvPicPr>
            <a:picLocks noChangeAspect="1"/>
          </p:cNvPicPr>
          <p:nvPr/>
        </p:nvPicPr>
        <p:blipFill>
          <a:blip r:embed="rId3"/>
          <a:stretch>
            <a:fillRect/>
          </a:stretch>
        </p:blipFill>
        <p:spPr>
          <a:xfrm>
            <a:off x="4630430" y="786438"/>
            <a:ext cx="3868774" cy="3218072"/>
          </a:xfrm>
          <a:prstGeom prst="rect">
            <a:avLst/>
          </a:prstGeom>
        </p:spPr>
      </p:pic>
      <p:pic>
        <p:nvPicPr>
          <p:cNvPr id="13" name="Image 12">
            <a:extLst>
              <a:ext uri="{FF2B5EF4-FFF2-40B4-BE49-F238E27FC236}">
                <a16:creationId xmlns:a16="http://schemas.microsoft.com/office/drawing/2014/main" id="{F40D8207-20D8-7C6B-0F29-66F8B200A074}"/>
              </a:ext>
            </a:extLst>
          </p:cNvPr>
          <p:cNvPicPr>
            <a:picLocks noChangeAspect="1"/>
          </p:cNvPicPr>
          <p:nvPr/>
        </p:nvPicPr>
        <p:blipFill>
          <a:blip r:embed="rId4"/>
          <a:stretch>
            <a:fillRect/>
          </a:stretch>
        </p:blipFill>
        <p:spPr>
          <a:xfrm>
            <a:off x="4630431" y="3586171"/>
            <a:ext cx="3332470" cy="2509829"/>
          </a:xfrm>
          <a:prstGeom prst="rect">
            <a:avLst/>
          </a:prstGeom>
        </p:spPr>
      </p:pic>
      <p:pic>
        <p:nvPicPr>
          <p:cNvPr id="16" name="Image 15">
            <a:extLst>
              <a:ext uri="{FF2B5EF4-FFF2-40B4-BE49-F238E27FC236}">
                <a16:creationId xmlns:a16="http://schemas.microsoft.com/office/drawing/2014/main" id="{A5ADB8B6-03CF-1775-7D6A-FCE528E1014B}"/>
              </a:ext>
            </a:extLst>
          </p:cNvPr>
          <p:cNvPicPr>
            <a:picLocks noChangeAspect="1"/>
          </p:cNvPicPr>
          <p:nvPr/>
        </p:nvPicPr>
        <p:blipFill>
          <a:blip r:embed="rId5"/>
          <a:stretch>
            <a:fillRect/>
          </a:stretch>
        </p:blipFill>
        <p:spPr>
          <a:xfrm>
            <a:off x="2724528" y="4351182"/>
            <a:ext cx="1917701" cy="1720381"/>
          </a:xfrm>
          <a:prstGeom prst="rect">
            <a:avLst/>
          </a:prstGeom>
        </p:spPr>
      </p:pic>
      <p:pic>
        <p:nvPicPr>
          <p:cNvPr id="18" name="Image 17">
            <a:extLst>
              <a:ext uri="{FF2B5EF4-FFF2-40B4-BE49-F238E27FC236}">
                <a16:creationId xmlns:a16="http://schemas.microsoft.com/office/drawing/2014/main" id="{1F619C81-2EE7-3ED3-230F-1F19B8E54911}"/>
              </a:ext>
            </a:extLst>
          </p:cNvPr>
          <p:cNvPicPr>
            <a:picLocks noChangeAspect="1"/>
          </p:cNvPicPr>
          <p:nvPr/>
        </p:nvPicPr>
        <p:blipFill>
          <a:blip r:embed="rId6"/>
          <a:stretch>
            <a:fillRect/>
          </a:stretch>
        </p:blipFill>
        <p:spPr>
          <a:xfrm>
            <a:off x="8499205" y="658926"/>
            <a:ext cx="3194198" cy="2488652"/>
          </a:xfrm>
          <a:prstGeom prst="rect">
            <a:avLst/>
          </a:prstGeom>
        </p:spPr>
      </p:pic>
      <p:pic>
        <p:nvPicPr>
          <p:cNvPr id="5" name="Image 4">
            <a:extLst>
              <a:ext uri="{FF2B5EF4-FFF2-40B4-BE49-F238E27FC236}">
                <a16:creationId xmlns:a16="http://schemas.microsoft.com/office/drawing/2014/main" id="{ADEFD60E-57A8-F5F7-D343-85C2158B5818}"/>
              </a:ext>
            </a:extLst>
          </p:cNvPr>
          <p:cNvPicPr>
            <a:picLocks noChangeAspect="1"/>
          </p:cNvPicPr>
          <p:nvPr/>
        </p:nvPicPr>
        <p:blipFill>
          <a:blip r:embed="rId7"/>
          <a:stretch>
            <a:fillRect/>
          </a:stretch>
        </p:blipFill>
        <p:spPr>
          <a:xfrm>
            <a:off x="7962900" y="3035300"/>
            <a:ext cx="3730503" cy="3060700"/>
          </a:xfrm>
          <a:prstGeom prst="rect">
            <a:avLst/>
          </a:prstGeom>
        </p:spPr>
      </p:pic>
      <p:sp>
        <p:nvSpPr>
          <p:cNvPr id="4" name="Espace réservé de la date 3">
            <a:extLst>
              <a:ext uri="{FF2B5EF4-FFF2-40B4-BE49-F238E27FC236}">
                <a16:creationId xmlns:a16="http://schemas.microsoft.com/office/drawing/2014/main" id="{BF16B3FF-B445-07A5-22F3-E4ABDBF6ECA0}"/>
              </a:ext>
            </a:extLst>
          </p:cNvPr>
          <p:cNvSpPr>
            <a:spLocks noGrp="1"/>
          </p:cNvSpPr>
          <p:nvPr>
            <p:ph type="dt" sz="half" idx="10"/>
          </p:nvPr>
        </p:nvSpPr>
        <p:spPr/>
        <p:txBody>
          <a:bodyPr/>
          <a:lstStyle/>
          <a:p>
            <a:fld id="{E477876F-C4FF-9C4D-AA67-D68965E507BF}" type="datetime1">
              <a:rPr lang="fr-CA" smtClean="0"/>
              <a:t>2025-11-09</a:t>
            </a:fld>
            <a:endParaRPr lang="en-US" dirty="0"/>
          </a:p>
        </p:txBody>
      </p:sp>
      <p:sp>
        <p:nvSpPr>
          <p:cNvPr id="6" name="Espace réservé du numéro de diapositive 5">
            <a:extLst>
              <a:ext uri="{FF2B5EF4-FFF2-40B4-BE49-F238E27FC236}">
                <a16:creationId xmlns:a16="http://schemas.microsoft.com/office/drawing/2014/main" id="{AB866B0D-C9C3-A776-E60D-E5DF697A72F6}"/>
              </a:ext>
            </a:extLst>
          </p:cNvPr>
          <p:cNvSpPr>
            <a:spLocks noGrp="1"/>
          </p:cNvSpPr>
          <p:nvPr>
            <p:ph type="sldNum" sz="quarter" idx="12"/>
          </p:nvPr>
        </p:nvSpPr>
        <p:spPr/>
        <p:txBody>
          <a:bodyPr/>
          <a:lstStyle/>
          <a:p>
            <a:fld id="{4FAB73BC-B049-4115-A692-8D63A059BFB8}" type="slidenum">
              <a:rPr lang="en-US" smtClean="0"/>
              <a:pPr/>
              <a:t>7</a:t>
            </a:fld>
            <a:endParaRPr lang="en-US" dirty="0"/>
          </a:p>
        </p:txBody>
      </p:sp>
    </p:spTree>
    <p:extLst>
      <p:ext uri="{BB962C8B-B14F-4D97-AF65-F5344CB8AC3E}">
        <p14:creationId xmlns:p14="http://schemas.microsoft.com/office/powerpoint/2010/main" val="7393161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3875682-0790-427D-9A23-4B7265F0FA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18" name="Rectangle 17">
            <a:extLst>
              <a:ext uri="{FF2B5EF4-FFF2-40B4-BE49-F238E27FC236}">
                <a16:creationId xmlns:a16="http://schemas.microsoft.com/office/drawing/2014/main" id="{6EDE4AAE-4785-4EA7-95DB-45200F5B80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useBgFill="1">
        <p:nvSpPr>
          <p:cNvPr id="20" name="Rectangle 19">
            <a:extLst>
              <a:ext uri="{FF2B5EF4-FFF2-40B4-BE49-F238E27FC236}">
                <a16:creationId xmlns:a16="http://schemas.microsoft.com/office/drawing/2014/main" id="{EB8AA617-0537-4ED7-91B6-66511A6475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2E8BF1F-CE61-45C5-92AC-552D23176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2" name="Titre 1">
            <a:extLst>
              <a:ext uri="{FF2B5EF4-FFF2-40B4-BE49-F238E27FC236}">
                <a16:creationId xmlns:a16="http://schemas.microsoft.com/office/drawing/2014/main" id="{377C86C7-42AC-C311-57F7-A99ADB0D1983}"/>
              </a:ext>
            </a:extLst>
          </p:cNvPr>
          <p:cNvSpPr>
            <a:spLocks noGrp="1"/>
          </p:cNvSpPr>
          <p:nvPr>
            <p:ph type="title"/>
          </p:nvPr>
        </p:nvSpPr>
        <p:spPr>
          <a:xfrm>
            <a:off x="1069848" y="4590661"/>
            <a:ext cx="10210862" cy="1065690"/>
          </a:xfrm>
        </p:spPr>
        <p:txBody>
          <a:bodyPr vert="horz" lIns="91440" tIns="45720" rIns="91440" bIns="45720" rtlCol="0" anchor="b">
            <a:normAutofit/>
          </a:bodyPr>
          <a:lstStyle/>
          <a:p>
            <a:r>
              <a:rPr lang="en-US" sz="3200" spc="-100" dirty="0"/>
              <a:t>Des </a:t>
            </a:r>
            <a:r>
              <a:rPr lang="en-US" sz="3200" spc="-100" dirty="0" err="1"/>
              <a:t>réalisations</a:t>
            </a:r>
            <a:br>
              <a:rPr lang="en-US" sz="3200" spc="-100" dirty="0"/>
            </a:br>
            <a:r>
              <a:rPr lang="en-US" sz="3200" spc="-100" dirty="0"/>
              <a:t>au Québec et au Canada</a:t>
            </a:r>
          </a:p>
        </p:txBody>
      </p:sp>
      <p:pic>
        <p:nvPicPr>
          <p:cNvPr id="7" name="Image 6">
            <a:extLst>
              <a:ext uri="{FF2B5EF4-FFF2-40B4-BE49-F238E27FC236}">
                <a16:creationId xmlns:a16="http://schemas.microsoft.com/office/drawing/2014/main" id="{96D32CFA-B356-72B0-EE27-52B35CE1EC7F}"/>
              </a:ext>
            </a:extLst>
          </p:cNvPr>
          <p:cNvPicPr>
            <a:picLocks noChangeAspect="1"/>
          </p:cNvPicPr>
          <p:nvPr/>
        </p:nvPicPr>
        <p:blipFill>
          <a:blip r:embed="rId3"/>
          <a:srcRect r="1" b="16627"/>
          <a:stretch>
            <a:fillRect/>
          </a:stretch>
        </p:blipFill>
        <p:spPr>
          <a:xfrm>
            <a:off x="3467854" y="467378"/>
            <a:ext cx="2805125" cy="3557016"/>
          </a:xfrm>
          <a:prstGeom prst="rect">
            <a:avLst/>
          </a:prstGeom>
        </p:spPr>
      </p:pic>
      <p:pic>
        <p:nvPicPr>
          <p:cNvPr id="9" name="Image 8">
            <a:extLst>
              <a:ext uri="{FF2B5EF4-FFF2-40B4-BE49-F238E27FC236}">
                <a16:creationId xmlns:a16="http://schemas.microsoft.com/office/drawing/2014/main" id="{A9181332-7867-6D33-FDE8-FDA2BDCA09CE}"/>
              </a:ext>
            </a:extLst>
          </p:cNvPr>
          <p:cNvPicPr>
            <a:picLocks noChangeAspect="1"/>
          </p:cNvPicPr>
          <p:nvPr/>
        </p:nvPicPr>
        <p:blipFill>
          <a:blip r:embed="rId4"/>
          <a:srcRect l="33456" r="15217" b="-3"/>
          <a:stretch>
            <a:fillRect/>
          </a:stretch>
        </p:blipFill>
        <p:spPr>
          <a:xfrm>
            <a:off x="5964207" y="469651"/>
            <a:ext cx="2805124" cy="3552470"/>
          </a:xfrm>
          <a:prstGeom prst="rect">
            <a:avLst/>
          </a:prstGeom>
        </p:spPr>
      </p:pic>
      <p:pic>
        <p:nvPicPr>
          <p:cNvPr id="5" name="Espace réservé du contenu 4">
            <a:extLst>
              <a:ext uri="{FF2B5EF4-FFF2-40B4-BE49-F238E27FC236}">
                <a16:creationId xmlns:a16="http://schemas.microsoft.com/office/drawing/2014/main" id="{73B8EE58-37FD-69B9-6F85-D18015FD095E}"/>
              </a:ext>
            </a:extLst>
          </p:cNvPr>
          <p:cNvPicPr>
            <a:picLocks noGrp="1" noChangeAspect="1"/>
          </p:cNvPicPr>
          <p:nvPr>
            <p:ph idx="1"/>
          </p:nvPr>
        </p:nvPicPr>
        <p:blipFill>
          <a:blip r:embed="rId5"/>
          <a:srcRect l="29000" r="35116" b="2"/>
          <a:stretch>
            <a:fillRect/>
          </a:stretch>
        </p:blipFill>
        <p:spPr>
          <a:xfrm>
            <a:off x="353956" y="455732"/>
            <a:ext cx="2805127" cy="3556755"/>
          </a:xfrm>
          <a:prstGeom prst="rect">
            <a:avLst/>
          </a:prstGeom>
        </p:spPr>
      </p:pic>
      <p:pic>
        <p:nvPicPr>
          <p:cNvPr id="11" name="Image 10">
            <a:extLst>
              <a:ext uri="{FF2B5EF4-FFF2-40B4-BE49-F238E27FC236}">
                <a16:creationId xmlns:a16="http://schemas.microsoft.com/office/drawing/2014/main" id="{315F26E6-EE12-1DF9-E37F-AB861A01E852}"/>
              </a:ext>
            </a:extLst>
          </p:cNvPr>
          <p:cNvPicPr>
            <a:picLocks noChangeAspect="1"/>
          </p:cNvPicPr>
          <p:nvPr/>
        </p:nvPicPr>
        <p:blipFill>
          <a:blip r:embed="rId6"/>
          <a:srcRect l="35694" r="31379"/>
          <a:stretch>
            <a:fillRect/>
          </a:stretch>
        </p:blipFill>
        <p:spPr>
          <a:xfrm>
            <a:off x="8897975" y="470172"/>
            <a:ext cx="2805126" cy="3556755"/>
          </a:xfrm>
          <a:prstGeom prst="rect">
            <a:avLst/>
          </a:prstGeom>
        </p:spPr>
      </p:pic>
      <p:pic>
        <p:nvPicPr>
          <p:cNvPr id="13" name="Image 12">
            <a:extLst>
              <a:ext uri="{FF2B5EF4-FFF2-40B4-BE49-F238E27FC236}">
                <a16:creationId xmlns:a16="http://schemas.microsoft.com/office/drawing/2014/main" id="{558CD3EA-22CB-EAF3-8068-C0E43D42CC54}"/>
              </a:ext>
            </a:extLst>
          </p:cNvPr>
          <p:cNvPicPr>
            <a:picLocks noChangeAspect="1"/>
          </p:cNvPicPr>
          <p:nvPr/>
        </p:nvPicPr>
        <p:blipFill>
          <a:blip r:embed="rId7"/>
          <a:stretch>
            <a:fillRect/>
          </a:stretch>
        </p:blipFill>
        <p:spPr>
          <a:xfrm>
            <a:off x="10157513" y="467378"/>
            <a:ext cx="1516962" cy="1539603"/>
          </a:xfrm>
          <a:prstGeom prst="rect">
            <a:avLst/>
          </a:prstGeom>
        </p:spPr>
      </p:pic>
      <p:sp>
        <p:nvSpPr>
          <p:cNvPr id="3" name="Espace réservé de la date 2">
            <a:extLst>
              <a:ext uri="{FF2B5EF4-FFF2-40B4-BE49-F238E27FC236}">
                <a16:creationId xmlns:a16="http://schemas.microsoft.com/office/drawing/2014/main" id="{C77D902F-6BAB-CD61-556C-30446CAE1FB5}"/>
              </a:ext>
            </a:extLst>
          </p:cNvPr>
          <p:cNvSpPr>
            <a:spLocks noGrp="1"/>
          </p:cNvSpPr>
          <p:nvPr>
            <p:ph type="dt" sz="half" idx="10"/>
          </p:nvPr>
        </p:nvSpPr>
        <p:spPr/>
        <p:txBody>
          <a:bodyPr/>
          <a:lstStyle/>
          <a:p>
            <a:fld id="{688B17A3-60A5-BB4F-84CE-0BC36B70FE27}" type="datetime1">
              <a:rPr lang="fr-CA" smtClean="0"/>
              <a:t>2025-11-09</a:t>
            </a:fld>
            <a:endParaRPr lang="en-US" dirty="0"/>
          </a:p>
        </p:txBody>
      </p:sp>
      <p:sp>
        <p:nvSpPr>
          <p:cNvPr id="4" name="Espace réservé du numéro de diapositive 3">
            <a:extLst>
              <a:ext uri="{FF2B5EF4-FFF2-40B4-BE49-F238E27FC236}">
                <a16:creationId xmlns:a16="http://schemas.microsoft.com/office/drawing/2014/main" id="{03B8BECF-2B64-C0C0-6B86-E36661963140}"/>
              </a:ext>
            </a:extLst>
          </p:cNvPr>
          <p:cNvSpPr>
            <a:spLocks noGrp="1"/>
          </p:cNvSpPr>
          <p:nvPr>
            <p:ph type="sldNum" sz="quarter" idx="12"/>
          </p:nvPr>
        </p:nvSpPr>
        <p:spPr/>
        <p:txBody>
          <a:bodyPr/>
          <a:lstStyle/>
          <a:p>
            <a:fld id="{4FAB73BC-B049-4115-A692-8D63A059BFB8}" type="slidenum">
              <a:rPr lang="en-US" smtClean="0"/>
              <a:pPr/>
              <a:t>8</a:t>
            </a:fld>
            <a:endParaRPr lang="en-US" dirty="0"/>
          </a:p>
        </p:txBody>
      </p:sp>
    </p:spTree>
    <p:extLst>
      <p:ext uri="{BB962C8B-B14F-4D97-AF65-F5344CB8AC3E}">
        <p14:creationId xmlns:p14="http://schemas.microsoft.com/office/powerpoint/2010/main" val="40057796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6A6050-5CF3-7606-F989-95FAB8F461D7}"/>
              </a:ext>
            </a:extLst>
          </p:cNvPr>
          <p:cNvSpPr>
            <a:spLocks noGrp="1"/>
          </p:cNvSpPr>
          <p:nvPr>
            <p:ph type="title"/>
          </p:nvPr>
        </p:nvSpPr>
        <p:spPr>
          <a:xfrm>
            <a:off x="252919" y="1123837"/>
            <a:ext cx="2490282" cy="4601183"/>
          </a:xfrm>
        </p:spPr>
        <p:txBody>
          <a:bodyPr/>
          <a:lstStyle/>
          <a:p>
            <a:r>
              <a:rPr lang="fr-FR" dirty="0"/>
              <a:t>Des exemples concrets de retombées ici en Outaouais </a:t>
            </a:r>
          </a:p>
        </p:txBody>
      </p:sp>
      <p:pic>
        <p:nvPicPr>
          <p:cNvPr id="5" name="Espace réservé du contenu 4">
            <a:extLst>
              <a:ext uri="{FF2B5EF4-FFF2-40B4-BE49-F238E27FC236}">
                <a16:creationId xmlns:a16="http://schemas.microsoft.com/office/drawing/2014/main" id="{A8FD00E0-9934-FFAD-5A72-E9DCE20BD557}"/>
              </a:ext>
            </a:extLst>
          </p:cNvPr>
          <p:cNvPicPr>
            <a:picLocks noGrp="1" noChangeAspect="1"/>
          </p:cNvPicPr>
          <p:nvPr>
            <p:ph idx="1"/>
          </p:nvPr>
        </p:nvPicPr>
        <p:blipFill>
          <a:blip r:embed="rId3"/>
          <a:stretch>
            <a:fillRect/>
          </a:stretch>
        </p:blipFill>
        <p:spPr>
          <a:xfrm>
            <a:off x="3477662" y="31185"/>
            <a:ext cx="9385674" cy="6826815"/>
          </a:xfrm>
        </p:spPr>
      </p:pic>
      <p:pic>
        <p:nvPicPr>
          <p:cNvPr id="19" name="Image 18">
            <a:extLst>
              <a:ext uri="{FF2B5EF4-FFF2-40B4-BE49-F238E27FC236}">
                <a16:creationId xmlns:a16="http://schemas.microsoft.com/office/drawing/2014/main" id="{7714E6A9-17E6-E658-74A3-8CC2446EE729}"/>
              </a:ext>
            </a:extLst>
          </p:cNvPr>
          <p:cNvPicPr>
            <a:picLocks noChangeAspect="1"/>
          </p:cNvPicPr>
          <p:nvPr/>
        </p:nvPicPr>
        <p:blipFill>
          <a:blip r:embed="rId4"/>
          <a:stretch>
            <a:fillRect/>
          </a:stretch>
        </p:blipFill>
        <p:spPr>
          <a:xfrm>
            <a:off x="8766871" y="3602815"/>
            <a:ext cx="4096465" cy="3269226"/>
          </a:xfrm>
          <a:prstGeom prst="rect">
            <a:avLst/>
          </a:prstGeom>
        </p:spPr>
      </p:pic>
      <p:pic>
        <p:nvPicPr>
          <p:cNvPr id="25" name="Image 24">
            <a:extLst>
              <a:ext uri="{FF2B5EF4-FFF2-40B4-BE49-F238E27FC236}">
                <a16:creationId xmlns:a16="http://schemas.microsoft.com/office/drawing/2014/main" id="{12C4B4D7-3460-57F8-02B1-CA9BAFFCC7FF}"/>
              </a:ext>
            </a:extLst>
          </p:cNvPr>
          <p:cNvPicPr>
            <a:picLocks noChangeAspect="1"/>
          </p:cNvPicPr>
          <p:nvPr/>
        </p:nvPicPr>
        <p:blipFill>
          <a:blip r:embed="rId5"/>
          <a:stretch>
            <a:fillRect/>
          </a:stretch>
        </p:blipFill>
        <p:spPr>
          <a:xfrm>
            <a:off x="8503058" y="44332"/>
            <a:ext cx="4264118" cy="1372229"/>
          </a:xfrm>
          <a:prstGeom prst="rect">
            <a:avLst/>
          </a:prstGeom>
        </p:spPr>
      </p:pic>
      <p:pic>
        <p:nvPicPr>
          <p:cNvPr id="27" name="Image 26">
            <a:extLst>
              <a:ext uri="{FF2B5EF4-FFF2-40B4-BE49-F238E27FC236}">
                <a16:creationId xmlns:a16="http://schemas.microsoft.com/office/drawing/2014/main" id="{9FF742C7-61D4-BB7E-1DBB-99354BAA1EC5}"/>
              </a:ext>
            </a:extLst>
          </p:cNvPr>
          <p:cNvPicPr>
            <a:picLocks noChangeAspect="1"/>
          </p:cNvPicPr>
          <p:nvPr/>
        </p:nvPicPr>
        <p:blipFill>
          <a:blip r:embed="rId6"/>
          <a:stretch>
            <a:fillRect/>
          </a:stretch>
        </p:blipFill>
        <p:spPr>
          <a:xfrm>
            <a:off x="3468833" y="44332"/>
            <a:ext cx="2618338" cy="2814637"/>
          </a:xfrm>
          <a:prstGeom prst="rect">
            <a:avLst/>
          </a:prstGeom>
        </p:spPr>
      </p:pic>
      <p:pic>
        <p:nvPicPr>
          <p:cNvPr id="4" name="Image 3">
            <a:extLst>
              <a:ext uri="{FF2B5EF4-FFF2-40B4-BE49-F238E27FC236}">
                <a16:creationId xmlns:a16="http://schemas.microsoft.com/office/drawing/2014/main" id="{99B85FC8-886F-DBE4-5F89-9E70DA3A1546}"/>
              </a:ext>
            </a:extLst>
          </p:cNvPr>
          <p:cNvPicPr>
            <a:picLocks noChangeAspect="1"/>
          </p:cNvPicPr>
          <p:nvPr/>
        </p:nvPicPr>
        <p:blipFill>
          <a:blip r:embed="rId7"/>
          <a:stretch>
            <a:fillRect/>
          </a:stretch>
        </p:blipFill>
        <p:spPr>
          <a:xfrm>
            <a:off x="3468833" y="4012178"/>
            <a:ext cx="4305777" cy="2814637"/>
          </a:xfrm>
          <a:prstGeom prst="rect">
            <a:avLst/>
          </a:prstGeom>
        </p:spPr>
      </p:pic>
      <p:sp>
        <p:nvSpPr>
          <p:cNvPr id="6" name="ZoneTexte 5">
            <a:extLst>
              <a:ext uri="{FF2B5EF4-FFF2-40B4-BE49-F238E27FC236}">
                <a16:creationId xmlns:a16="http://schemas.microsoft.com/office/drawing/2014/main" id="{7D527EF2-ACB7-ECBA-6F68-522D1A71F331}"/>
              </a:ext>
            </a:extLst>
          </p:cNvPr>
          <p:cNvSpPr txBox="1"/>
          <p:nvPr/>
        </p:nvSpPr>
        <p:spPr>
          <a:xfrm>
            <a:off x="3216499" y="2976994"/>
            <a:ext cx="6432996" cy="923330"/>
          </a:xfrm>
          <a:prstGeom prst="rect">
            <a:avLst/>
          </a:prstGeom>
          <a:noFill/>
        </p:spPr>
        <p:txBody>
          <a:bodyPr wrap="square">
            <a:spAutoFit/>
          </a:bodyPr>
          <a:lstStyle/>
          <a:p>
            <a:r>
              <a:rPr lang="fr-CA" dirty="0"/>
              <a:t>Activité participative : Brainstorming collectif sur les différents acteurs que les participants connaissent ou imaginent comme contre-pouvoirs.</a:t>
            </a:r>
          </a:p>
        </p:txBody>
      </p:sp>
      <p:sp>
        <p:nvSpPr>
          <p:cNvPr id="7" name="Espace réservé de la date 6">
            <a:extLst>
              <a:ext uri="{FF2B5EF4-FFF2-40B4-BE49-F238E27FC236}">
                <a16:creationId xmlns:a16="http://schemas.microsoft.com/office/drawing/2014/main" id="{B2A64312-88F1-D8B3-2094-F0083C0F1BA6}"/>
              </a:ext>
            </a:extLst>
          </p:cNvPr>
          <p:cNvSpPr>
            <a:spLocks noGrp="1"/>
          </p:cNvSpPr>
          <p:nvPr>
            <p:ph type="dt" sz="half" idx="10"/>
          </p:nvPr>
        </p:nvSpPr>
        <p:spPr/>
        <p:txBody>
          <a:bodyPr/>
          <a:lstStyle/>
          <a:p>
            <a:fld id="{595C62F8-E4B9-B949-B32B-B47707FA8AF6}" type="datetime1">
              <a:rPr lang="fr-CA" smtClean="0"/>
              <a:t>2025-11-09</a:t>
            </a:fld>
            <a:endParaRPr lang="en-US" dirty="0"/>
          </a:p>
        </p:txBody>
      </p:sp>
      <p:sp>
        <p:nvSpPr>
          <p:cNvPr id="8" name="Espace réservé du numéro de diapositive 7">
            <a:extLst>
              <a:ext uri="{FF2B5EF4-FFF2-40B4-BE49-F238E27FC236}">
                <a16:creationId xmlns:a16="http://schemas.microsoft.com/office/drawing/2014/main" id="{D42EE013-E1B9-8039-EC16-384C9ED81D03}"/>
              </a:ext>
            </a:extLst>
          </p:cNvPr>
          <p:cNvSpPr>
            <a:spLocks noGrp="1"/>
          </p:cNvSpPr>
          <p:nvPr>
            <p:ph type="sldNum" sz="quarter" idx="12"/>
          </p:nvPr>
        </p:nvSpPr>
        <p:spPr/>
        <p:txBody>
          <a:bodyPr/>
          <a:lstStyle/>
          <a:p>
            <a:fld id="{4FAB73BC-B049-4115-A692-8D63A059BFB8}" type="slidenum">
              <a:rPr lang="en-US" smtClean="0"/>
              <a:pPr/>
              <a:t>9</a:t>
            </a:fld>
            <a:endParaRPr lang="en-US" dirty="0"/>
          </a:p>
        </p:txBody>
      </p:sp>
    </p:spTree>
    <p:extLst>
      <p:ext uri="{BB962C8B-B14F-4D97-AF65-F5344CB8AC3E}">
        <p14:creationId xmlns:p14="http://schemas.microsoft.com/office/powerpoint/2010/main" val="2899827014"/>
      </p:ext>
    </p:extLst>
  </p:cSld>
  <p:clrMapOvr>
    <a:masterClrMapping/>
  </p:clrMapOvr>
</p:sld>
</file>

<file path=ppt/theme/theme1.xml><?xml version="1.0" encoding="utf-8"?>
<a:theme xmlns:a="http://schemas.openxmlformats.org/drawingml/2006/main" name="Cadr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Cadre</Template>
  <TotalTime>2328</TotalTime>
  <Words>5670</Words>
  <Application>Microsoft Macintosh PowerPoint</Application>
  <PresentationFormat>Grand écran</PresentationFormat>
  <Paragraphs>350</Paragraphs>
  <Slides>15</Slides>
  <Notes>13</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15</vt:i4>
      </vt:variant>
    </vt:vector>
  </HeadingPairs>
  <TitlesOfParts>
    <vt:vector size="19" baseType="lpstr">
      <vt:lpstr>Aptos</vt:lpstr>
      <vt:lpstr>Corbel</vt:lpstr>
      <vt:lpstr>Wingdings 2</vt:lpstr>
      <vt:lpstr>Cadre</vt:lpstr>
      <vt:lpstr>Contre-pouvoirs et engagement citoyen</vt:lpstr>
      <vt:lpstr>Qui peut contrôler, influencer ou limiter le pouvoir des gouvernants?</vt:lpstr>
      <vt:lpstr>LA ou Le politique?</vt:lpstr>
      <vt:lpstr>Que font les contre-pouvoirs dans nos sociétés?</vt:lpstr>
      <vt:lpstr>Quel sont les contre-pouvoirs?</vt:lpstr>
      <vt:lpstr>Les sphères d’action des contre-pouvoirs</vt:lpstr>
      <vt:lpstr> Dans le monde </vt:lpstr>
      <vt:lpstr>Des réalisations au Québec et au Canada</vt:lpstr>
      <vt:lpstr>Des exemples concrets de retombées ici en Outaouais </vt:lpstr>
      <vt:lpstr>Un mot sur mon expérience personnelle</vt:lpstr>
      <vt:lpstr>Mozart</vt:lpstr>
      <vt:lpstr>« Écologiser »  nos rites funéraires au Québec</vt:lpstr>
      <vt:lpstr>Pour le retour du linceul au Québec  </vt:lpstr>
      <vt:lpstr>Ensemble, on peut changer les choses!</vt:lpstr>
      <vt:lpstr>Questions? Merci!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Claire Charron</dc:creator>
  <cp:lastModifiedBy>Claire Charron</cp:lastModifiedBy>
  <cp:revision>82</cp:revision>
  <dcterms:created xsi:type="dcterms:W3CDTF">2025-10-07T12:30:28Z</dcterms:created>
  <dcterms:modified xsi:type="dcterms:W3CDTF">2025-11-09T15:53:26Z</dcterms:modified>
</cp:coreProperties>
</file>